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730" r:id="rId1"/>
    <p:sldMasterId id="2147483749" r:id="rId2"/>
    <p:sldMasterId id="2147483772" r:id="rId3"/>
  </p:sldMasterIdLst>
  <p:notesMasterIdLst>
    <p:notesMasterId r:id="rId37"/>
  </p:notesMasterIdLst>
  <p:handoutMasterIdLst>
    <p:handoutMasterId r:id="rId38"/>
  </p:handoutMasterIdLst>
  <p:sldIdLst>
    <p:sldId id="330" r:id="rId4"/>
    <p:sldId id="336" r:id="rId5"/>
    <p:sldId id="332" r:id="rId6"/>
    <p:sldId id="301" r:id="rId7"/>
    <p:sldId id="337" r:id="rId8"/>
    <p:sldId id="305" r:id="rId9"/>
    <p:sldId id="362" r:id="rId10"/>
    <p:sldId id="319" r:id="rId11"/>
    <p:sldId id="335" r:id="rId12"/>
    <p:sldId id="327" r:id="rId13"/>
    <p:sldId id="321" r:id="rId14"/>
    <p:sldId id="322" r:id="rId15"/>
    <p:sldId id="339" r:id="rId16"/>
    <p:sldId id="352" r:id="rId17"/>
    <p:sldId id="353" r:id="rId18"/>
    <p:sldId id="354" r:id="rId19"/>
    <p:sldId id="355" r:id="rId20"/>
    <p:sldId id="356" r:id="rId21"/>
    <p:sldId id="357" r:id="rId22"/>
    <p:sldId id="358" r:id="rId23"/>
    <p:sldId id="359" r:id="rId24"/>
    <p:sldId id="360" r:id="rId25"/>
    <p:sldId id="341" r:id="rId26"/>
    <p:sldId id="342" r:id="rId27"/>
    <p:sldId id="343" r:id="rId28"/>
    <p:sldId id="346" r:id="rId29"/>
    <p:sldId id="347" r:id="rId30"/>
    <p:sldId id="349" r:id="rId31"/>
    <p:sldId id="348" r:id="rId32"/>
    <p:sldId id="351" r:id="rId33"/>
    <p:sldId id="350" r:id="rId34"/>
    <p:sldId id="291" r:id="rId35"/>
    <p:sldId id="361" r:id="rId36"/>
  </p:sldIdLst>
  <p:sldSz cx="9144000" cy="6858000" type="screen4x3"/>
  <p:notesSz cx="6858000" cy="9296400"/>
  <p:embeddedFontLst>
    <p:embeddedFont>
      <p:font typeface="Segoe UI" pitchFamily="34" charset="0"/>
      <p:regular r:id="rId39"/>
      <p:bold r:id="rId40"/>
      <p:italic r:id="rId41"/>
      <p:boldItalic r:id="rId42"/>
    </p:embeddedFont>
    <p:embeddedFont>
      <p:font typeface="Consolas" pitchFamily="49" charset="0"/>
      <p:regular r:id="rId43"/>
      <p:bold r:id="rId44"/>
      <p:italic r:id="rId45"/>
      <p:boldItalic r:id="rId46"/>
    </p:embeddedFont>
    <p:embeddedFont>
      <p:font typeface="Segoe UI Light" pitchFamily="34" charset="0"/>
      <p:regular r:id="rId47"/>
    </p:embeddedFont>
  </p:embeddedFontLst>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32BF143-2A19-4EE7-8BD5-6798161C09D7}">
          <p14:sldIdLst>
            <p14:sldId id="330"/>
            <p14:sldId id="336"/>
            <p14:sldId id="332"/>
            <p14:sldId id="301"/>
            <p14:sldId id="337"/>
            <p14:sldId id="305"/>
            <p14:sldId id="362"/>
            <p14:sldId id="319"/>
            <p14:sldId id="335"/>
            <p14:sldId id="327"/>
          </p14:sldIdLst>
        </p14:section>
        <p14:section name="Pricing &amp; SLAs" id="{A8BCCDB2-C8CF-4EEC-A4AD-705A02E77EC6}">
          <p14:sldIdLst>
            <p14:sldId id="321"/>
            <p14:sldId id="322"/>
            <p14:sldId id="339"/>
            <p14:sldId id="352"/>
            <p14:sldId id="353"/>
            <p14:sldId id="354"/>
            <p14:sldId id="355"/>
            <p14:sldId id="356"/>
            <p14:sldId id="357"/>
            <p14:sldId id="358"/>
            <p14:sldId id="359"/>
            <p14:sldId id="360"/>
            <p14:sldId id="341"/>
            <p14:sldId id="342"/>
            <p14:sldId id="343"/>
            <p14:sldId id="346"/>
            <p14:sldId id="347"/>
            <p14:sldId id="349"/>
            <p14:sldId id="348"/>
            <p14:sldId id="351"/>
            <p14:sldId id="350"/>
          </p14:sldIdLst>
        </p14:section>
        <p14:section name="Closing" id="{8AF084D8-4D86-40FB-8932-4F6AA17A5223}">
          <p14:sldIdLst>
            <p14:sldId id="291"/>
            <p14:sldId id="361"/>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6600FF"/>
    <a:srgbClr val="FF9966"/>
    <a:srgbClr val="99CC00"/>
    <a:srgbClr val="00CCFF"/>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85" autoAdjust="0"/>
    <p:restoredTop sz="83905" autoAdjust="0"/>
  </p:normalViewPr>
  <p:slideViewPr>
    <p:cSldViewPr snapToGrid="0">
      <p:cViewPr varScale="1">
        <p:scale>
          <a:sx n="109" d="100"/>
          <a:sy n="109" d="100"/>
        </p:scale>
        <p:origin x="-1110" y="-84"/>
      </p:cViewPr>
      <p:guideLst>
        <p:guide orient="horz" pos="2160"/>
        <p:guide orient="horz" pos="911"/>
        <p:guide orient="horz" pos="1199"/>
        <p:guide orient="horz" pos="1487"/>
        <p:guide orient="horz" pos="2729"/>
        <p:guide orient="horz" pos="4176"/>
        <p:guide pos="2880"/>
        <p:guide pos="245"/>
        <p:guide pos="5302"/>
        <p:guide pos="5518"/>
      </p:guideLst>
    </p:cSldViewPr>
  </p:slideViewPr>
  <p:notesTextViewPr>
    <p:cViewPr>
      <p:scale>
        <a:sx n="100" d="100"/>
        <a:sy n="100" d="100"/>
      </p:scale>
      <p:origin x="0" y="0"/>
    </p:cViewPr>
  </p:notesTextViewPr>
  <p:sorterViewPr>
    <p:cViewPr>
      <p:scale>
        <a:sx n="60" d="100"/>
        <a:sy n="60" d="100"/>
      </p:scale>
      <p:origin x="0" y="2838"/>
    </p:cViewPr>
  </p:sorterViewPr>
  <p:notesViewPr>
    <p:cSldViewPr snapToGrid="0" showGuides="1">
      <p:cViewPr varScale="1">
        <p:scale>
          <a:sx n="78" d="100"/>
          <a:sy n="78" d="100"/>
        </p:scale>
        <p:origin x="-2622" y="-102"/>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1.fntdata"/><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6.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5.fntdata"/><Relationship Id="rId48"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handoutMaster" Target="handoutMasters/handoutMaster1.xml"/><Relationship Id="rId46" Type="http://schemas.openxmlformats.org/officeDocument/2006/relationships/font" Target="fonts/font8.fntdata"/><Relationship Id="rId20" Type="http://schemas.openxmlformats.org/officeDocument/2006/relationships/slide" Target="slides/slide17.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r>
              <a:rPr lang="en-US" dirty="0" smtClean="0">
                <a:latin typeface="Segoe UI" pitchFamily="34" charset="0"/>
              </a:rPr>
              <a:t>Windows Azure Overview</a:t>
            </a:r>
            <a:endParaRPr lang="en-US" dirty="0">
              <a:latin typeface="Segoe UI" pitchFamily="34" charset="0"/>
            </a:endParaRPr>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a:lvl1pPr>
          </a:lstStyle>
          <a:p>
            <a:fld id="{126C4AC0-4315-44D1-8268-F58D6F432E18}" type="datetimeFigureOut">
              <a:rPr lang="en-US" smtClean="0">
                <a:latin typeface="Segoe UI" pitchFamily="34" charset="0"/>
              </a:rPr>
              <a:t>3/10/2012</a:t>
            </a:fld>
            <a:endParaRPr lang="en-US" dirty="0">
              <a:latin typeface="Segoe UI" pitchFamily="34" charset="0"/>
            </a:endParaRPr>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a:lvl1pPr>
          </a:lstStyle>
          <a:p>
            <a:endParaRPr lang="en-US" dirty="0">
              <a:latin typeface="Segoe UI" pitchFamily="34" charset="0"/>
            </a:endParaRPr>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a:lvl1pPr>
          </a:lstStyle>
          <a:p>
            <a:fld id="{FF899423-EDC2-457D-B42B-E8AC52DB47D2}"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11501300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atin typeface="Segoe UI" pitchFamily="34" charset="0"/>
              </a:defRPr>
            </a:lvl1pPr>
          </a:lstStyle>
          <a:p>
            <a:r>
              <a:rPr lang="en-US" dirty="0" smtClean="0"/>
              <a:t>Windows Azure Overview</a:t>
            </a:r>
            <a:endParaRPr lang="en-US" dirty="0"/>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atin typeface="Segoe UI" pitchFamily="34" charset="0"/>
              </a:defRPr>
            </a:lvl1pPr>
          </a:lstStyle>
          <a:p>
            <a:fld id="{CAE3F082-F902-42D8-A765-720E172C3194}" type="datetimeFigureOut">
              <a:rPr lang="en-US" smtClean="0"/>
              <a:pPr/>
              <a:t>3/10/2012</a:t>
            </a:fld>
            <a:endParaRPr lang="en-US" dirty="0"/>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atin typeface="Segoe UI" pitchFamily="34" charset="0"/>
              </a:defRPr>
            </a:lvl1pPr>
          </a:lstStyle>
          <a:p>
            <a:endParaRPr lang="en-US" dirty="0"/>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atin typeface="Segoe UI" pitchFamily="34" charset="0"/>
              </a:defRPr>
            </a:lvl1pPr>
          </a:lstStyle>
          <a:p>
            <a:fld id="{82AABF77-E2E4-44CA-BA5C-65E132CF08D8}" type="slidenum">
              <a:rPr lang="en-US" smtClean="0"/>
              <a:pPr/>
              <a:t>‹#›</a:t>
            </a:fld>
            <a:endParaRPr lang="en-US" dirty="0"/>
          </a:p>
        </p:txBody>
      </p:sp>
    </p:spTree>
    <p:extLst>
      <p:ext uri="{BB962C8B-B14F-4D97-AF65-F5344CB8AC3E}">
        <p14:creationId xmlns:p14="http://schemas.microsoft.com/office/powerpoint/2010/main" val="1716936007"/>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Segoe UI" pitchFamily="34" charset="0"/>
        <a:ea typeface="+mn-ea"/>
        <a:cs typeface="+mn-cs"/>
      </a:defRPr>
    </a:lvl1pPr>
    <a:lvl2pPr marL="609493" algn="l" defTabSz="1218987" rtl="0" eaLnBrk="1" latinLnBrk="0" hangingPunct="1">
      <a:defRPr sz="1600" kern="1200">
        <a:solidFill>
          <a:schemeClr val="tx1"/>
        </a:solidFill>
        <a:latin typeface="Segoe UI" pitchFamily="34" charset="0"/>
        <a:ea typeface="+mn-ea"/>
        <a:cs typeface="+mn-cs"/>
      </a:defRPr>
    </a:lvl2pPr>
    <a:lvl3pPr marL="1218987" algn="l" defTabSz="1218987" rtl="0" eaLnBrk="1" latinLnBrk="0" hangingPunct="1">
      <a:defRPr sz="1600" kern="1200">
        <a:solidFill>
          <a:schemeClr val="tx1"/>
        </a:solidFill>
        <a:latin typeface="Segoe UI" pitchFamily="34" charset="0"/>
        <a:ea typeface="+mn-ea"/>
        <a:cs typeface="+mn-cs"/>
      </a:defRPr>
    </a:lvl3pPr>
    <a:lvl4pPr marL="1828480" algn="l" defTabSz="1218987" rtl="0" eaLnBrk="1" latinLnBrk="0" hangingPunct="1">
      <a:defRPr sz="1600" kern="1200">
        <a:solidFill>
          <a:schemeClr val="tx1"/>
        </a:solidFill>
        <a:latin typeface="Segoe UI" pitchFamily="34" charset="0"/>
        <a:ea typeface="+mn-ea"/>
        <a:cs typeface="+mn-cs"/>
      </a:defRPr>
    </a:lvl4pPr>
    <a:lvl5pPr marL="2437973" algn="l" defTabSz="1218987" rtl="0" eaLnBrk="1" latinLnBrk="0" hangingPunct="1">
      <a:defRPr sz="1600" kern="1200">
        <a:solidFill>
          <a:schemeClr val="tx1"/>
        </a:solidFill>
        <a:latin typeface="Segoe UI" pitchFamily="34" charset="0"/>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312BB7-0100-46F5-B6A2-2DDB0C4FB2EB}" type="slidenum">
              <a:rPr lang="en-US" smtClean="0"/>
              <a:t>4</a:t>
            </a:fld>
            <a:endParaRPr lang="en-US" dirty="0"/>
          </a:p>
        </p:txBody>
      </p:sp>
    </p:spTree>
    <p:extLst>
      <p:ext uri="{BB962C8B-B14F-4D97-AF65-F5344CB8AC3E}">
        <p14:creationId xmlns:p14="http://schemas.microsoft.com/office/powerpoint/2010/main" val="2177742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t>6</a:t>
            </a:fld>
            <a:endParaRPr lang="en-US" dirty="0"/>
          </a:p>
        </p:txBody>
      </p:sp>
    </p:spTree>
    <p:extLst>
      <p:ext uri="{BB962C8B-B14F-4D97-AF65-F5344CB8AC3E}">
        <p14:creationId xmlns:p14="http://schemas.microsoft.com/office/powerpoint/2010/main" val="1472694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p:txBody>
          <a:bodyPr>
            <a:normAutofit fontScale="92500" lnSpcReduction="20000"/>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4206902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8</a:t>
            </a:fld>
            <a:endParaRPr lang="en-US" dirty="0"/>
          </a:p>
        </p:txBody>
      </p:sp>
    </p:spTree>
    <p:extLst>
      <p:ext uri="{BB962C8B-B14F-4D97-AF65-F5344CB8AC3E}">
        <p14:creationId xmlns:p14="http://schemas.microsoft.com/office/powerpoint/2010/main" val="2000571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t>11</a:t>
            </a:fld>
            <a:endParaRPr lang="en-US" dirty="0"/>
          </a:p>
        </p:txBody>
      </p:sp>
    </p:spTree>
    <p:extLst>
      <p:ext uri="{BB962C8B-B14F-4D97-AF65-F5344CB8AC3E}">
        <p14:creationId xmlns:p14="http://schemas.microsoft.com/office/powerpoint/2010/main" val="39978441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t>MIX 11</a:t>
            </a:r>
            <a:endParaRPr lang="en-US" dirty="0"/>
          </a:p>
        </p:txBody>
      </p:sp>
      <p:sp>
        <p:nvSpPr>
          <p:cNvPr id="5" name="Date Placeholder 4"/>
          <p:cNvSpPr>
            <a:spLocks noGrp="1"/>
          </p:cNvSpPr>
          <p:nvPr>
            <p:ph type="dt" idx="11"/>
          </p:nvPr>
        </p:nvSpPr>
        <p:spPr/>
        <p:txBody>
          <a:bodyPr/>
          <a:lstStyle/>
          <a:p>
            <a:fld id="{75E25A8B-80E2-4895-B44A-6F110C034E14}" type="datetime1">
              <a:rPr lang="en-US" smtClean="0"/>
              <a:t>3/10/2012</a:t>
            </a:fld>
            <a:endParaRPr lang="en-US" dirty="0"/>
          </a:p>
        </p:txBody>
      </p:sp>
      <p:sp>
        <p:nvSpPr>
          <p:cNvPr id="6" name="Footer Placeholder 5"/>
          <p:cNvSpPr>
            <a:spLocks noGrp="1"/>
          </p:cNvSpPr>
          <p:nvPr>
            <p:ph type="ftr" sz="quarter" idx="12"/>
          </p:nvPr>
        </p:nvSpPr>
        <p:spPr/>
        <p:txBody>
          <a:bodyPr/>
          <a:lstStyle/>
          <a:p>
            <a:r>
              <a:rPr lang="en-US" dirty="0" smtClean="0">
                <a:solidFill>
                  <a:srgbClr val="000000"/>
                </a:solidFill>
                <a:latin typeface="Segoe UI" pitchFamily="34" charset="0"/>
              </a:rPr>
              <a:t>© 2011 Microsoft Corporation. All rights reserved. Microsoft, Windows, Windows Vista and other product names are or may be registered trademarks and/or trademarks in the U.S. and/or other countries.</a:t>
            </a:r>
          </a:p>
          <a:p>
            <a:r>
              <a:rPr lang="en-US"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a:t>
            </a:r>
            <a:br>
              <a:rPr lang="en-US" dirty="0" smtClean="0">
                <a:solidFill>
                  <a:srgbClr val="000000"/>
                </a:solidFill>
                <a:latin typeface="Segoe UI" pitchFamily="34" charset="0"/>
              </a:rPr>
            </a:br>
            <a:r>
              <a:rPr lang="en-US" dirty="0" smtClean="0">
                <a:solidFill>
                  <a:srgbClr val="000000"/>
                </a:solidFill>
                <a:latin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13"/>
          </p:nvPr>
        </p:nvSpPr>
        <p:spPr/>
        <p:txBody>
          <a:bodyPr/>
          <a:lstStyle/>
          <a:p>
            <a:fld id="{8B263312-38AA-4E1E-B2B5-0F8F122B24FE}" type="slidenum">
              <a:rPr lang="en-US" smtClean="0"/>
              <a:pPr/>
              <a:t>12</a:t>
            </a:fld>
            <a:endParaRPr lang="en-US" dirty="0"/>
          </a:p>
        </p:txBody>
      </p:sp>
    </p:spTree>
    <p:extLst>
      <p:ext uri="{BB962C8B-B14F-4D97-AF65-F5344CB8AC3E}">
        <p14:creationId xmlns:p14="http://schemas.microsoft.com/office/powerpoint/2010/main" val="31881139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346265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3462654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346265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346265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346265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2636E45-81D3-46D9-8950-38DC4C9C8207}" type="slidenum">
              <a:rPr lang="en-US" smtClean="0">
                <a:solidFill>
                  <a:prstClr val="black"/>
                </a:solidFill>
              </a:rPr>
              <a:pPr/>
              <a:t>31</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t>32</a:t>
            </a:fld>
            <a:endParaRPr lang="en-US" dirty="0"/>
          </a:p>
        </p:txBody>
      </p:sp>
    </p:spTree>
    <p:extLst>
      <p:ext uri="{BB962C8B-B14F-4D97-AF65-F5344CB8AC3E}">
        <p14:creationId xmlns:p14="http://schemas.microsoft.com/office/powerpoint/2010/main" val="9324924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3.wdp"/></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3.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9437" y="2234114"/>
            <a:ext cx="6281777" cy="1359196"/>
          </a:xfrm>
        </p:spPr>
        <p:txBody>
          <a:bodyPr anchor="ctr" anchorCtr="0">
            <a:noAutofit/>
          </a:bodyPr>
          <a:lstStyle>
            <a:lvl1pPr>
              <a:lnSpc>
                <a:spcPct val="90000"/>
              </a:lnSpc>
              <a:defRPr sz="66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389438" y="4612344"/>
            <a:ext cx="4091815" cy="1144929"/>
          </a:xfrm>
        </p:spPr>
        <p:txBody>
          <a:bodyPr/>
          <a:lstStyle>
            <a:lvl1pPr marL="0" indent="0">
              <a:buFont typeface="Arial" pitchFamily="34" charset="0"/>
              <a:buNone/>
              <a:defRPr sz="2400">
                <a:solidFill>
                  <a:schemeClr val="bg1">
                    <a:alpha val="98000"/>
                  </a:schemeClr>
                </a:solidFill>
                <a:latin typeface="+mj-lt"/>
              </a:defRPr>
            </a:lvl1pPr>
            <a:lvl2pPr marL="460375" indent="0">
              <a:buFont typeface="Arial" pitchFamily="34" charset="0"/>
              <a:buNone/>
              <a:defRPr/>
            </a:lvl2pPr>
            <a:lvl3pPr marL="855663" indent="0">
              <a:buFont typeface="Arial" pitchFamily="34" charset="0"/>
              <a:buNone/>
              <a:defRPr/>
            </a:lvl3pPr>
            <a:lvl4pPr marL="1258888" indent="0">
              <a:buFont typeface="Arial" pitchFamily="34" charset="0"/>
              <a:buNone/>
              <a:defRPr/>
            </a:lvl4pPr>
            <a:lvl5pPr marL="1604963"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228600"/>
            <a:ext cx="2498729" cy="290338"/>
          </a:xfrm>
          <a:prstGeom prst="rect">
            <a:avLst/>
          </a:prstGeom>
        </p:spPr>
      </p:pic>
    </p:spTree>
    <p:extLst>
      <p:ext uri="{BB962C8B-B14F-4D97-AF65-F5344CB8AC3E}">
        <p14:creationId xmlns:p14="http://schemas.microsoft.com/office/powerpoint/2010/main" val="1544915721"/>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3"/>
            <a:ext cx="8363938" cy="747897"/>
          </a:xfrm>
        </p:spPr>
        <p:txBody>
          <a:bodyPr/>
          <a:lstStyle>
            <a:lvl1pPr>
              <a:defRPr sz="54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447800"/>
            <a:ext cx="8363938" cy="946413"/>
          </a:xfrm>
        </p:spPr>
        <p:txBody>
          <a:bodyPr/>
          <a:lstStyle>
            <a:lvl1pPr marL="3175" indent="0">
              <a:spcBef>
                <a:spcPts val="0"/>
              </a:spcBef>
              <a:spcAft>
                <a:spcPts val="900"/>
              </a:spcAft>
              <a:buSzPct val="80000"/>
              <a:buFont typeface="Arial" pitchFamily="34" charset="0"/>
              <a:buNone/>
              <a:defRPr sz="4000" spc="-100" baseline="0">
                <a:gradFill>
                  <a:gsLst>
                    <a:gs pos="0">
                      <a:srgbClr val="595959"/>
                    </a:gs>
                    <a:gs pos="86000">
                      <a:srgbClr val="595959"/>
                    </a:gs>
                  </a:gsLst>
                  <a:lin ang="5400000" scaled="0"/>
                </a:gradFill>
                <a:latin typeface="Segoe UI Light" pitchFamily="34" charset="0"/>
              </a:defRPr>
            </a:lvl1pPr>
            <a:lvl2pPr marL="3175" indent="0">
              <a:spcBef>
                <a:spcPts val="0"/>
              </a:spcBef>
              <a:buSzPct val="80000"/>
              <a:buFont typeface="Arial" pitchFamily="34" charset="0"/>
              <a:buNone/>
              <a:defRPr sz="2000" spc="-50" baseline="0">
                <a:gradFill>
                  <a:gsLst>
                    <a:gs pos="0">
                      <a:srgbClr val="595959"/>
                    </a:gs>
                    <a:gs pos="86000">
                      <a:srgbClr val="595959"/>
                    </a:gs>
                  </a:gsLst>
                  <a:lin ang="5400000" scaled="0"/>
                </a:gradFill>
              </a:defRPr>
            </a:lvl2pPr>
            <a:lvl3pPr marL="1258888" indent="-40322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604963" indent="-34607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941513" indent="-336550">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dirty="0" smtClean="0"/>
              <a:t>Click to edit Master text styles</a:t>
            </a:r>
          </a:p>
          <a:p>
            <a:pPr lvl="1"/>
            <a:r>
              <a:rPr lang="en-US" dirty="0" smtClean="0"/>
              <a:t>Second level</a:t>
            </a:r>
          </a:p>
        </p:txBody>
      </p:sp>
      <p:pic>
        <p:nvPicPr>
          <p:cNvPr id="4" name="Picture 3"/>
          <p:cNvPicPr>
            <a:picLocks noChangeAspect="1"/>
          </p:cNvPicPr>
          <p:nvPr userDrawn="1"/>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6372549"/>
            <a:ext cx="1261769" cy="195501"/>
          </a:xfrm>
          <a:prstGeom prst="rect">
            <a:avLst/>
          </a:prstGeom>
        </p:spPr>
      </p:pic>
    </p:spTree>
    <p:extLst>
      <p:ext uri="{BB962C8B-B14F-4D97-AF65-F5344CB8AC3E}">
        <p14:creationId xmlns:p14="http://schemas.microsoft.com/office/powerpoint/2010/main" val="1090136367"/>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3"/>
            <a:ext cx="8363938" cy="747897"/>
          </a:xfrm>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447799"/>
            <a:ext cx="8363938" cy="2099036"/>
          </a:xfrm>
        </p:spPr>
        <p:txBody>
          <a:bodyPr/>
          <a:lstStyle>
            <a:lvl1pPr marL="0" indent="0">
              <a:spcBef>
                <a:spcPts val="0"/>
              </a:spcBef>
              <a:spcAft>
                <a:spcPts val="0"/>
              </a:spcAft>
              <a:buFont typeface="Arial" pitchFamily="34" charset="0"/>
              <a:buNone/>
              <a:defRPr lang="en-US" sz="3200" kern="1200" dirty="0" smtClean="0">
                <a:gradFill>
                  <a:gsLst>
                    <a:gs pos="0">
                      <a:srgbClr val="595959"/>
                    </a:gs>
                    <a:gs pos="86000">
                      <a:srgbClr val="595959"/>
                    </a:gs>
                  </a:gsLst>
                  <a:lin ang="5400000" scaled="0"/>
                </a:gradFill>
                <a:latin typeface="+mn-lt"/>
                <a:ea typeface="+mn-ea"/>
                <a:cs typeface="+mn-cs"/>
              </a:defRPr>
            </a:lvl1pPr>
            <a:lvl2pPr marL="688975" indent="-342900">
              <a:spcBef>
                <a:spcPts val="0"/>
              </a:spcBef>
              <a:spcAft>
                <a:spcPts val="0"/>
              </a:spcAft>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400"/>
              </a:spcAft>
              <a:buNone/>
              <a:defRPr sz="2000"/>
            </a:lvl3pPr>
            <a:lvl4pPr marL="0" indent="0">
              <a:spcBef>
                <a:spcPts val="0"/>
              </a:spcBef>
              <a:spcAft>
                <a:spcPts val="400"/>
              </a:spcAft>
              <a:buNone/>
              <a:defRPr/>
            </a:lvl4pPr>
            <a:lvl5pPr marL="342900" indent="-342900">
              <a:spcBef>
                <a:spcPts val="0"/>
              </a:spcBef>
              <a:spcAft>
                <a:spcPts val="400"/>
              </a:spcAft>
              <a:buFont typeface="Arial" pitchFamily="34" charset="0"/>
              <a:buChar char="•"/>
              <a:defRPr/>
            </a:lvl5pPr>
            <a:lvl6pPr marL="1033462" indent="-342900">
              <a:buFont typeface="Arial" pitchFamily="34" charset="0"/>
              <a:buChar char="•"/>
              <a:defRPr sz="2400">
                <a:gradFill>
                  <a:gsLst>
                    <a:gs pos="0">
                      <a:srgbClr val="595959"/>
                    </a:gs>
                    <a:gs pos="86000">
                      <a:srgbClr val="595959"/>
                    </a:gs>
                  </a:gsLst>
                  <a:lin ang="5400000" scaled="0"/>
                </a:gradFill>
              </a:defRPr>
            </a:lvl6pPr>
            <a:lvl7pPr marL="1255713" indent="-225425">
              <a:defRPr>
                <a:gradFill>
                  <a:gsLst>
                    <a:gs pos="0">
                      <a:srgbClr val="595959"/>
                    </a:gs>
                    <a:gs pos="86000">
                      <a:srgbClr val="595959"/>
                    </a:gs>
                  </a:gsLst>
                  <a:lin ang="5400000" scaled="0"/>
                </a:gradFill>
              </a:defRPr>
            </a:lvl7pPr>
            <a:lvl8pPr marL="1487488" indent="-231775">
              <a:defRPr>
                <a:gradFill>
                  <a:gsLst>
                    <a:gs pos="0">
                      <a:srgbClr val="595959"/>
                    </a:gs>
                    <a:gs pos="86000">
                      <a:srgbClr val="595959"/>
                    </a:gs>
                  </a:gsLst>
                  <a:lin ang="5400000" scaled="0"/>
                </a:gradFill>
              </a:defRPr>
            </a:lvl8pPr>
          </a:lstStyle>
          <a:p>
            <a:pPr marL="346075" lvl="0" indent="-346075" algn="l" defTabSz="914363" rtl="0" eaLnBrk="1" latinLnBrk="0" hangingPunct="1">
              <a:lnSpc>
                <a:spcPct val="90000"/>
              </a:lnSpc>
              <a:spcBef>
                <a:spcPct val="20000"/>
              </a:spcBef>
              <a:buSzPct val="90000"/>
              <a:buFont typeface="Arial" pitchFamily="34" charset="0"/>
              <a:buChar char="•"/>
            </a:pPr>
            <a:r>
              <a:rPr lang="en-US" smtClean="0"/>
              <a:t>Click to edit Master text styles</a:t>
            </a:r>
          </a:p>
          <a:p>
            <a:pPr marL="346075" lvl="1" indent="-346075" algn="l" defTabSz="914363" rtl="0" eaLnBrk="1" latinLnBrk="0" hangingPunct="1">
              <a:lnSpc>
                <a:spcPct val="90000"/>
              </a:lnSpc>
              <a:spcBef>
                <a:spcPct val="20000"/>
              </a:spcBef>
              <a:buSzPct val="90000"/>
              <a:buFont typeface="Arial" pitchFamily="34" charset="0"/>
              <a:buChar char="•"/>
            </a:pPr>
            <a:r>
              <a:rPr lang="en-US" smtClean="0"/>
              <a:t>Second level</a:t>
            </a:r>
          </a:p>
          <a:p>
            <a:pPr marL="346075" lvl="2" indent="-346075" algn="l" defTabSz="914363" rtl="0" eaLnBrk="1" latinLnBrk="0" hangingPunct="1">
              <a:lnSpc>
                <a:spcPct val="90000"/>
              </a:lnSpc>
              <a:spcBef>
                <a:spcPct val="20000"/>
              </a:spcBef>
              <a:buSzPct val="90000"/>
              <a:buFont typeface="Arial" pitchFamily="34" charset="0"/>
              <a:buChar char="•"/>
            </a:pPr>
            <a:r>
              <a:rPr lang="en-US" smtClean="0"/>
              <a:t>Third level</a:t>
            </a:r>
          </a:p>
          <a:p>
            <a:pPr marL="346075" lvl="3" indent="-346075" algn="l" defTabSz="914363" rtl="0" eaLnBrk="1" latinLnBrk="0" hangingPunct="1">
              <a:lnSpc>
                <a:spcPct val="90000"/>
              </a:lnSpc>
              <a:spcBef>
                <a:spcPct val="20000"/>
              </a:spcBef>
              <a:buSzPct val="90000"/>
              <a:buFont typeface="Arial" pitchFamily="34" charset="0"/>
              <a:buChar char="•"/>
            </a:pPr>
            <a:r>
              <a:rPr lang="en-US" smtClean="0"/>
              <a:t>Fourth level</a:t>
            </a:r>
          </a:p>
          <a:p>
            <a:pPr marL="346075" lvl="4" indent="-346075" algn="l" defTabSz="914363"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4" name="Picture 3"/>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6372549"/>
            <a:ext cx="1261769" cy="195501"/>
          </a:xfrm>
          <a:prstGeom prst="rect">
            <a:avLst/>
          </a:prstGeom>
        </p:spPr>
      </p:pic>
    </p:spTree>
    <p:extLst>
      <p:ext uri="{BB962C8B-B14F-4D97-AF65-F5344CB8AC3E}">
        <p14:creationId xmlns:p14="http://schemas.microsoft.com/office/powerpoint/2010/main" val="129889119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3"/>
            <a:ext cx="8363938" cy="747897"/>
          </a:xfrm>
        </p:spPr>
        <p:txBody>
          <a:bodyPr/>
          <a:lstStyle>
            <a:lvl1pPr>
              <a:defRPr sz="5400"/>
            </a:lvl1pPr>
          </a:lstStyle>
          <a:p>
            <a:r>
              <a:rPr lang="en-US" smtClean="0"/>
              <a:t>Click to edit Master title style</a:t>
            </a:r>
            <a:endParaRPr lang="en-US" dirty="0"/>
          </a:p>
        </p:txBody>
      </p:sp>
      <p:sp>
        <p:nvSpPr>
          <p:cNvPr id="3" name="Content Placeholder 2"/>
          <p:cNvSpPr>
            <a:spLocks noGrp="1"/>
          </p:cNvSpPr>
          <p:nvPr>
            <p:ph sz="half" idx="1"/>
          </p:nvPr>
        </p:nvSpPr>
        <p:spPr>
          <a:xfrm>
            <a:off x="389436" y="1447800"/>
            <a:ext cx="4115872" cy="2443746"/>
          </a:xfrm>
        </p:spPr>
        <p:txBody>
          <a:bodyPr/>
          <a:lstStyle>
            <a:lvl1pPr marL="341313" indent="-341313">
              <a:lnSpc>
                <a:spcPct val="90000"/>
              </a:lnSpc>
              <a:buSzPct val="80000"/>
              <a:buFont typeface="Arial" pitchFamily="34" charset="0"/>
              <a:buChar char="•"/>
              <a:defRPr sz="3200"/>
            </a:lvl1pPr>
            <a:lvl2pPr marL="627063" indent="-285750">
              <a:lnSpc>
                <a:spcPct val="90000"/>
              </a:lnSpc>
              <a:buSzPct val="80000"/>
              <a:buFont typeface="Arial" pitchFamily="34" charset="0"/>
              <a:buChar char="•"/>
              <a:defRPr sz="2800"/>
            </a:lvl2pPr>
            <a:lvl3pPr marL="914400" indent="-287338">
              <a:lnSpc>
                <a:spcPct val="90000"/>
              </a:lnSpc>
              <a:buSzPct val="80000"/>
              <a:buFont typeface="Arial" pitchFamily="34" charset="0"/>
              <a:buChar char="•"/>
              <a:defRPr sz="2400"/>
            </a:lvl3pPr>
            <a:lvl4pPr marL="1712913" indent="-225425">
              <a:lnSpc>
                <a:spcPct val="90000"/>
              </a:lnSpc>
              <a:buSzPct val="80000"/>
              <a:buFont typeface="Arial" pitchFamily="34" charset="0"/>
              <a:buChar char="•"/>
              <a:defRPr sz="2000"/>
            </a:lvl4pPr>
            <a:lvl5pPr marL="1944688" indent="-231775">
              <a:lnSpc>
                <a:spcPct val="90000"/>
              </a:lnSpc>
              <a:buSzPct val="80000"/>
              <a:buFont typeface="Arial" pitchFamily="34" charset="0"/>
              <a:buChar cha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7501" y="1447800"/>
            <a:ext cx="4115872" cy="2443746"/>
          </a:xfrm>
        </p:spPr>
        <p:txBody>
          <a:bodyPr/>
          <a:lstStyle>
            <a:lvl1pPr marL="457200" indent="-457200">
              <a:lnSpc>
                <a:spcPct val="90000"/>
              </a:lnSpc>
              <a:buSzPct val="80000"/>
              <a:buFont typeface="Arial" pitchFamily="34" charset="0"/>
              <a:buChar char="•"/>
              <a:defRPr lang="en-US" sz="3200" kern="1200" dirty="0" smtClean="0">
                <a:gradFill>
                  <a:gsLst>
                    <a:gs pos="0">
                      <a:srgbClr val="595959"/>
                    </a:gs>
                    <a:gs pos="86000">
                      <a:srgbClr val="595959"/>
                    </a:gs>
                  </a:gsLst>
                  <a:lin ang="5400000" scaled="0"/>
                </a:gradFill>
                <a:latin typeface="+mn-lt"/>
                <a:ea typeface="+mn-ea"/>
                <a:cs typeface="+mn-cs"/>
              </a:defRPr>
            </a:lvl1pPr>
            <a:lvl2pPr marL="798513" indent="-457200">
              <a:lnSpc>
                <a:spcPct val="90000"/>
              </a:lnSpc>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969962" indent="-342900">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830388" indent="-342900">
              <a:lnSpc>
                <a:spcPct val="90000"/>
              </a:lnSpc>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2055813" indent="-342900">
              <a:lnSpc>
                <a:spcPct val="90000"/>
              </a:lnSpc>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a:defRPr sz="1800"/>
            </a:lvl6pPr>
            <a:lvl7pPr>
              <a:defRPr sz="1800"/>
            </a:lvl7pPr>
            <a:lvl8pPr>
              <a:defRPr sz="1800"/>
            </a:lvl8pPr>
            <a:lvl9pPr>
              <a:defRPr sz="1800"/>
            </a:lvl9pPr>
          </a:lstStyle>
          <a:p>
            <a:pPr marL="341313" lvl="0" indent="-341313" algn="l" defTabSz="914363" rtl="0" eaLnBrk="1" latinLnBrk="0" hangingPunct="1">
              <a:lnSpc>
                <a:spcPct val="90000"/>
              </a:lnSpc>
              <a:spcBef>
                <a:spcPct val="20000"/>
              </a:spcBef>
              <a:buSzPct val="80000"/>
              <a:buFont typeface="Arial" pitchFamily="34" charset="0"/>
              <a:buChar char="•"/>
            </a:pPr>
            <a:r>
              <a:rPr lang="en-US" smtClean="0"/>
              <a:t>Click to edit Master text styles</a:t>
            </a:r>
          </a:p>
          <a:p>
            <a:pPr marL="341313" lvl="1" indent="-341313" algn="l" defTabSz="914363" rtl="0" eaLnBrk="1" latinLnBrk="0" hangingPunct="1">
              <a:lnSpc>
                <a:spcPct val="90000"/>
              </a:lnSpc>
              <a:spcBef>
                <a:spcPct val="20000"/>
              </a:spcBef>
              <a:buSzPct val="80000"/>
              <a:buFont typeface="Arial" pitchFamily="34" charset="0"/>
              <a:buChar char="•"/>
            </a:pPr>
            <a:r>
              <a:rPr lang="en-US" smtClean="0"/>
              <a:t>Second level</a:t>
            </a:r>
          </a:p>
          <a:p>
            <a:pPr marL="341313" lvl="2" indent="-341313" algn="l" defTabSz="914363" rtl="0" eaLnBrk="1" latinLnBrk="0" hangingPunct="1">
              <a:lnSpc>
                <a:spcPct val="90000"/>
              </a:lnSpc>
              <a:spcBef>
                <a:spcPct val="20000"/>
              </a:spcBef>
              <a:buSzPct val="80000"/>
              <a:buFont typeface="Arial" pitchFamily="34" charset="0"/>
              <a:buChar char="•"/>
            </a:pPr>
            <a:r>
              <a:rPr lang="en-US" smtClean="0"/>
              <a:t>Third level</a:t>
            </a:r>
          </a:p>
          <a:p>
            <a:pPr marL="341313" lvl="3" indent="-341313" algn="l" defTabSz="914363" rtl="0" eaLnBrk="1" latinLnBrk="0" hangingPunct="1">
              <a:lnSpc>
                <a:spcPct val="90000"/>
              </a:lnSpc>
              <a:spcBef>
                <a:spcPct val="20000"/>
              </a:spcBef>
              <a:buSzPct val="80000"/>
              <a:buFont typeface="Arial" pitchFamily="34" charset="0"/>
              <a:buChar char="•"/>
            </a:pPr>
            <a:r>
              <a:rPr lang="en-US" smtClean="0"/>
              <a:t>Fourth level</a:t>
            </a:r>
          </a:p>
          <a:p>
            <a:pPr marL="341313" lvl="4" indent="-341313" algn="l" defTabSz="914363" rtl="0" eaLnBrk="1" latinLnBrk="0" hangingPunct="1">
              <a:lnSpc>
                <a:spcPct val="90000"/>
              </a:lnSpc>
              <a:spcBef>
                <a:spcPct val="20000"/>
              </a:spcBef>
              <a:buSzPct val="80000"/>
              <a:buFont typeface="Arial" pitchFamily="34" charset="0"/>
              <a:buChar char="•"/>
            </a:pPr>
            <a:r>
              <a:rPr lang="en-US" smtClean="0"/>
              <a:t>Fifth level</a:t>
            </a:r>
            <a:endParaRPr lang="en-US" dirty="0"/>
          </a:p>
        </p:txBody>
      </p:sp>
      <p:pic>
        <p:nvPicPr>
          <p:cNvPr id="5" name="Picture 4"/>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6372549"/>
            <a:ext cx="1261769" cy="195501"/>
          </a:xfrm>
          <a:prstGeom prst="rect">
            <a:avLst/>
          </a:prstGeom>
        </p:spPr>
      </p:pic>
    </p:spTree>
    <p:extLst>
      <p:ext uri="{BB962C8B-B14F-4D97-AF65-F5344CB8AC3E}">
        <p14:creationId xmlns:p14="http://schemas.microsoft.com/office/powerpoint/2010/main" val="2922364007"/>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3"/>
            <a:ext cx="8363938" cy="747897"/>
          </a:xfrm>
        </p:spPr>
        <p:txBody>
          <a:bodyPr/>
          <a:lstStyle>
            <a:lvl1pPr>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389436" y="1004602"/>
            <a:ext cx="4115872" cy="886397"/>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266796"/>
            <a:ext cx="4114800" cy="2332946"/>
          </a:xfrm>
        </p:spPr>
        <p:txBody>
          <a:bodyPr/>
          <a:lstStyle>
            <a:lvl1pPr marL="403225" indent="-403225">
              <a:buSzPct val="80000"/>
              <a:buFont typeface="Arial" pitchFamily="34" charset="0"/>
              <a:buChar char="•"/>
              <a:defRPr sz="2800"/>
            </a:lvl1pPr>
            <a:lvl2pPr marL="744538" indent="-322263">
              <a:buSzPct val="80000"/>
              <a:buFont typeface="Arial" pitchFamily="34" charset="0"/>
              <a:buChar char="•"/>
              <a:defRPr sz="2800"/>
            </a:lvl2pPr>
            <a:lvl3pPr marL="1027113" indent="-282575" defTabSz="1030288">
              <a:buSzPct val="80000"/>
              <a:buFont typeface="Arial" pitchFamily="34" charset="0"/>
              <a:buChar char="•"/>
              <a:defRPr sz="2400"/>
            </a:lvl3pPr>
            <a:lvl4pPr marL="1317625" indent="-287338">
              <a:buSzPct val="80000"/>
              <a:buFont typeface="Arial" pitchFamily="34" charset="0"/>
              <a:buChar char="•"/>
              <a:defRPr sz="2000"/>
            </a:lvl4pPr>
            <a:lvl5pPr marL="1541463" indent="-223838">
              <a:buSzPct val="80000"/>
              <a:buFont typeface="Arial" pitchFamily="34" charset="0"/>
              <a:buChar cha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7501" y="1004602"/>
            <a:ext cx="4115872" cy="886397"/>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7501" y="2266796"/>
            <a:ext cx="4115872" cy="2332946"/>
          </a:xfrm>
        </p:spPr>
        <p:txBody>
          <a:bodyPr/>
          <a:lstStyle>
            <a:lvl1pPr marL="296321" indent="-296321">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1pPr>
            <a:lvl2pPr marL="457200" indent="-457200">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765175" indent="-342900">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373187" indent="-342900">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1087438" indent="-342900">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marL="1373187" indent="-342900">
              <a:defRPr sz="1600"/>
            </a:lvl6pPr>
            <a:lvl7pPr marL="1603375" indent="-285750">
              <a:defRPr sz="1600"/>
            </a:lvl7pPr>
            <a:lvl8pPr>
              <a:defRPr sz="1600"/>
            </a:lvl8pPr>
            <a:lvl9pPr>
              <a:defRPr sz="1600"/>
            </a:lvl9pPr>
          </a:lstStyle>
          <a:p>
            <a:pPr marL="403225" lvl="0" indent="-403225" algn="l" defTabSz="914363" rtl="0" eaLnBrk="1" latinLnBrk="0" hangingPunct="1">
              <a:lnSpc>
                <a:spcPct val="90000"/>
              </a:lnSpc>
              <a:spcBef>
                <a:spcPct val="20000"/>
              </a:spcBef>
              <a:buSzPct val="80000"/>
            </a:pPr>
            <a:r>
              <a:rPr lang="en-US" smtClean="0"/>
              <a:t>Click to edit Master text styles</a:t>
            </a:r>
          </a:p>
          <a:p>
            <a:pPr marL="403225" lvl="1" indent="-403225" algn="l" defTabSz="914363" rtl="0" eaLnBrk="1" latinLnBrk="0" hangingPunct="1">
              <a:lnSpc>
                <a:spcPct val="90000"/>
              </a:lnSpc>
              <a:spcBef>
                <a:spcPct val="20000"/>
              </a:spcBef>
              <a:buSzPct val="80000"/>
            </a:pPr>
            <a:r>
              <a:rPr lang="en-US" smtClean="0"/>
              <a:t>Second level</a:t>
            </a:r>
          </a:p>
          <a:p>
            <a:pPr marL="403225" lvl="2" indent="-403225" algn="l" defTabSz="914363" rtl="0" eaLnBrk="1" latinLnBrk="0" hangingPunct="1">
              <a:lnSpc>
                <a:spcPct val="90000"/>
              </a:lnSpc>
              <a:spcBef>
                <a:spcPct val="20000"/>
              </a:spcBef>
              <a:buSzPct val="80000"/>
            </a:pPr>
            <a:r>
              <a:rPr lang="en-US" smtClean="0"/>
              <a:t>Third level</a:t>
            </a:r>
          </a:p>
          <a:p>
            <a:pPr marL="403225" lvl="3" indent="-403225" algn="l" defTabSz="914363" rtl="0" eaLnBrk="1" latinLnBrk="0" hangingPunct="1">
              <a:lnSpc>
                <a:spcPct val="90000"/>
              </a:lnSpc>
              <a:spcBef>
                <a:spcPct val="20000"/>
              </a:spcBef>
              <a:buSzPct val="80000"/>
            </a:pPr>
            <a:r>
              <a:rPr lang="en-US" smtClean="0"/>
              <a:t>Fourth level</a:t>
            </a:r>
          </a:p>
          <a:p>
            <a:pPr marL="403225" lvl="4" indent="-403225" algn="l" defTabSz="914363" rtl="0" eaLnBrk="1" latinLnBrk="0" hangingPunct="1">
              <a:lnSpc>
                <a:spcPct val="90000"/>
              </a:lnSpc>
              <a:spcBef>
                <a:spcPct val="20000"/>
              </a:spcBef>
              <a:buSzPct val="80000"/>
            </a:pPr>
            <a:r>
              <a:rPr lang="en-US" smtClean="0"/>
              <a:t>Fifth level</a:t>
            </a:r>
            <a:endParaRPr lang="en-US" dirty="0"/>
          </a:p>
        </p:txBody>
      </p:sp>
      <p:pic>
        <p:nvPicPr>
          <p:cNvPr id="7" name="Picture 6"/>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6372549"/>
            <a:ext cx="1261769" cy="195501"/>
          </a:xfrm>
          <a:prstGeom prst="rect">
            <a:avLst/>
          </a:prstGeom>
        </p:spPr>
      </p:pic>
    </p:spTree>
    <p:extLst>
      <p:ext uri="{BB962C8B-B14F-4D97-AF65-F5344CB8AC3E}">
        <p14:creationId xmlns:p14="http://schemas.microsoft.com/office/powerpoint/2010/main" val="2180015197"/>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3"/>
            <a:ext cx="8363938" cy="747897"/>
          </a:xfrm>
        </p:spPr>
        <p:txBody>
          <a:bodyPr/>
          <a:lstStyle>
            <a:lvl1pPr>
              <a:defRPr sz="5400"/>
            </a:lvl1pPr>
          </a:lstStyle>
          <a:p>
            <a:r>
              <a:rPr lang="en-US" dirty="0" smtClean="0"/>
              <a:t>Click to edit Master title style</a:t>
            </a:r>
            <a:endParaRPr lang="en-US" dirty="0"/>
          </a:p>
        </p:txBody>
      </p:sp>
      <p:pic>
        <p:nvPicPr>
          <p:cNvPr id="3" name="Picture 2"/>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6372549"/>
            <a:ext cx="1261769" cy="195501"/>
          </a:xfrm>
          <a:prstGeom prst="rect">
            <a:avLst/>
          </a:prstGeom>
        </p:spPr>
      </p:pic>
    </p:spTree>
    <p:extLst>
      <p:ext uri="{BB962C8B-B14F-4D97-AF65-F5344CB8AC3E}">
        <p14:creationId xmlns:p14="http://schemas.microsoft.com/office/powerpoint/2010/main" val="3351859287"/>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6372549"/>
            <a:ext cx="1261769" cy="195501"/>
          </a:xfrm>
          <a:prstGeom prst="rect">
            <a:avLst/>
          </a:prstGeom>
        </p:spPr>
      </p:pic>
    </p:spTree>
    <p:extLst>
      <p:ext uri="{BB962C8B-B14F-4D97-AF65-F5344CB8AC3E}">
        <p14:creationId xmlns:p14="http://schemas.microsoft.com/office/powerpoint/2010/main" val="3388748840"/>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userDrawn="1"/>
        </p:nvSpPr>
        <p:spPr bwMode="auto">
          <a:xfrm>
            <a:off x="389436" y="1447800"/>
            <a:ext cx="8363937" cy="51816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dirty="0" smtClean="0"/>
              <a:t>Click to edit Master title style</a:t>
            </a:r>
            <a:endParaRPr lang="en-US" dirty="0"/>
          </a:p>
        </p:txBody>
      </p:sp>
      <p:sp>
        <p:nvSpPr>
          <p:cNvPr id="5" name="Text Placeholder 4"/>
          <p:cNvSpPr>
            <a:spLocks noGrp="1"/>
          </p:cNvSpPr>
          <p:nvPr>
            <p:ph type="body" sz="quarter" idx="11"/>
          </p:nvPr>
        </p:nvSpPr>
        <p:spPr>
          <a:xfrm>
            <a:off x="2606032" y="3112962"/>
            <a:ext cx="5210341" cy="1851276"/>
          </a:xfrm>
        </p:spPr>
        <p:txBody>
          <a:bodyPr lIns="182880" tIns="182880" anchor="ctr" anchorCtr="0"/>
          <a:lstStyle>
            <a:lvl1pPr marL="574675" indent="-571500">
              <a:spcAft>
                <a:spcPts val="1200"/>
              </a:spcAft>
              <a:buNone/>
              <a:defRPr lang="en-US" sz="4400" kern="1200" spc="-100" baseline="0" dirty="0" smtClean="0">
                <a:gradFill>
                  <a:gsLst>
                    <a:gs pos="0">
                      <a:srgbClr val="595959"/>
                    </a:gs>
                    <a:gs pos="86000">
                      <a:srgbClr val="595959"/>
                    </a:gs>
                  </a:gsLst>
                  <a:lin ang="5400000" scaled="0"/>
                </a:gradFill>
                <a:latin typeface="Segoe UI Light" pitchFamily="34" charset="0"/>
                <a:ea typeface="+mn-ea"/>
                <a:cs typeface="+mn-cs"/>
              </a:defRPr>
            </a:lvl1pPr>
            <a:lvl2pPr>
              <a:defRPr lang="en-US" sz="2400" kern="1200" spc="-50" baseline="0" dirty="0">
                <a:gradFill>
                  <a:gsLst>
                    <a:gs pos="0">
                      <a:srgbClr val="595959"/>
                    </a:gs>
                    <a:gs pos="86000">
                      <a:srgbClr val="595959"/>
                    </a:gs>
                  </a:gsLst>
                  <a:lin ang="5400000" scaled="0"/>
                </a:gradFill>
                <a:latin typeface="+mn-lt"/>
                <a:ea typeface="+mn-ea"/>
                <a:cs typeface="+mn-cs"/>
              </a:defRPr>
            </a:lvl2pPr>
          </a:lstStyle>
          <a:p>
            <a:pPr marL="3175" lvl="0" indent="0" algn="l" defTabSz="914363" rtl="0" eaLnBrk="1" latinLnBrk="0" hangingPunct="1">
              <a:lnSpc>
                <a:spcPct val="90000"/>
              </a:lnSpc>
              <a:spcBef>
                <a:spcPts val="0"/>
              </a:spcBef>
              <a:spcAft>
                <a:spcPts val="900"/>
              </a:spcAft>
              <a:buSzPct val="80000"/>
            </a:pPr>
            <a:r>
              <a:rPr lang="en-US" dirty="0" smtClean="0"/>
              <a:t>Click to edit Master text styles</a:t>
            </a:r>
          </a:p>
          <a:p>
            <a:pPr marL="3175" lvl="1" indent="0" algn="l" defTabSz="914363" rtl="0" eaLnBrk="1" latinLnBrk="0" hangingPunct="1">
              <a:lnSpc>
                <a:spcPct val="90000"/>
              </a:lnSpc>
              <a:spcBef>
                <a:spcPts val="0"/>
              </a:spcBef>
              <a:buSzPct val="80000"/>
              <a:buFont typeface="Arial" pitchFamily="34" charset="0"/>
              <a:buNone/>
            </a:pPr>
            <a:r>
              <a:rPr lang="en-US" dirty="0" smtClean="0"/>
              <a:t>Second level</a:t>
            </a:r>
          </a:p>
        </p:txBody>
      </p:sp>
      <p:sp>
        <p:nvSpPr>
          <p:cNvPr id="18" name="Freeform 105"/>
          <p:cNvSpPr>
            <a:spLocks/>
          </p:cNvSpPr>
          <p:nvPr userDrawn="1"/>
        </p:nvSpPr>
        <p:spPr bwMode="black">
          <a:xfrm>
            <a:off x="900364" y="2133600"/>
            <a:ext cx="1399159" cy="38100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82305" tIns="41153" rIns="82305" bIns="41153" numCol="1" anchor="t" anchorCtr="0" compatLnSpc="1">
            <a:prstTxWarp prst="textNoShape">
              <a:avLst/>
            </a:prstTxWarp>
          </a:bodyPr>
          <a:lstStyle/>
          <a:p>
            <a:pPr lvl="0" defTabSz="1218987"/>
            <a:endParaRPr lang="en-US" sz="1600">
              <a:solidFill>
                <a:srgbClr val="292929"/>
              </a:solidFill>
            </a:endParaRPr>
          </a:p>
        </p:txBody>
      </p:sp>
    </p:spTree>
    <p:extLst>
      <p:ext uri="{BB962C8B-B14F-4D97-AF65-F5344CB8AC3E}">
        <p14:creationId xmlns:p14="http://schemas.microsoft.com/office/powerpoint/2010/main" val="216639209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5"/>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5786545" y="2136047"/>
            <a:ext cx="2625030" cy="2114058"/>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403524709"/>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5"/>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userDrawn="1"/>
        </p:nvSpPr>
        <p:spPr bwMode="auto">
          <a:xfrm>
            <a:off x="6220586" y="2008094"/>
            <a:ext cx="1702251" cy="2169610"/>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757638378"/>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5"/>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userDrawn="1"/>
        </p:nvGrpSpPr>
        <p:grpSpPr bwMode="black">
          <a:xfrm>
            <a:off x="5929973" y="2242931"/>
            <a:ext cx="2383306" cy="1934622"/>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grpSp>
    </p:spTree>
    <p:extLst>
      <p:ext uri="{BB962C8B-B14F-4D97-AF65-F5344CB8AC3E}">
        <p14:creationId xmlns:p14="http://schemas.microsoft.com/office/powerpoint/2010/main" val="2886280488"/>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5"/>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userDrawn="1"/>
        </p:nvSpPr>
        <p:spPr bwMode="black">
          <a:xfrm>
            <a:off x="5944255" y="1932604"/>
            <a:ext cx="2260588" cy="231424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p>
        </p:txBody>
      </p:sp>
    </p:spTree>
    <p:extLst>
      <p:ext uri="{BB962C8B-B14F-4D97-AF65-F5344CB8AC3E}">
        <p14:creationId xmlns:p14="http://schemas.microsoft.com/office/powerpoint/2010/main" val="2824833722"/>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5"/>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6663805" y="1905000"/>
            <a:ext cx="958447" cy="3245368"/>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122653072"/>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91008" y="3467676"/>
            <a:ext cx="8022140" cy="1378644"/>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8800" b="0" i="0" u="none" strike="noStrike" kern="1200" cap="none" spc="-12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423103" y="6338050"/>
            <a:ext cx="2330271" cy="291353"/>
          </a:xfrm>
          <a:prstGeom prst="rect">
            <a:avLst/>
          </a:prstGeom>
        </p:spPr>
      </p:pic>
    </p:spTree>
    <p:extLst>
      <p:ext uri="{BB962C8B-B14F-4D97-AF65-F5344CB8AC3E}">
        <p14:creationId xmlns:p14="http://schemas.microsoft.com/office/powerpoint/2010/main" val="470382251"/>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ran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black">
          <a:xfrm>
            <a:off x="2520177" y="3140274"/>
            <a:ext cx="3382099" cy="577452"/>
          </a:xfrm>
          <a:prstGeom prst="rect">
            <a:avLst/>
          </a:prstGeom>
          <a:noFill/>
          <a:ln>
            <a:noFill/>
          </a:ln>
        </p:spPr>
      </p:pic>
      <p:sp>
        <p:nvSpPr>
          <p:cNvPr id="3" name="Text Box 3"/>
          <p:cNvSpPr txBox="1">
            <a:spLocks noChangeArrowheads="1"/>
          </p:cNvSpPr>
          <p:nvPr userDrawn="1"/>
        </p:nvSpPr>
        <p:spPr bwMode="blackWhite">
          <a:xfrm>
            <a:off x="381000" y="6083573"/>
            <a:ext cx="8382000" cy="523206"/>
          </a:xfrm>
          <a:prstGeom prst="rect">
            <a:avLst/>
          </a:prstGeom>
          <a:noFill/>
          <a:ln w="12700">
            <a:noFill/>
            <a:miter lim="800000"/>
            <a:headEnd type="none" w="sm" len="sm"/>
            <a:tailEnd type="none" w="sm" len="sm"/>
          </a:ln>
          <a:effectLst/>
        </p:spPr>
        <p:txBody>
          <a:bodyPr vert="horz" wrap="square" lIns="91425" tIns="45713" rIns="91425" bIns="45713" numCol="1" anchor="t" anchorCtr="0" compatLnSpc="1">
            <a:prstTxWarp prst="textNoShape">
              <a:avLst/>
            </a:prstTxWarp>
            <a:spAutoFit/>
          </a:bodyPr>
          <a:lstStyle/>
          <a:p>
            <a:pPr algn="ctr" defTabSz="914099" eaLnBrk="0" hangingPunct="0"/>
            <a:r>
              <a:rPr lang="en-US" sz="700" dirty="0">
                <a:solidFill>
                  <a:schemeClr val="bg1">
                    <a:alpha val="99000"/>
                  </a:schemeClr>
                </a:solidFill>
                <a:latin typeface="Segoe UI" pitchFamily="34" charset="0"/>
                <a:cs typeface="Arial" charset="0"/>
              </a:rPr>
              <a:t>© </a:t>
            </a:r>
            <a:r>
              <a:rPr lang="en-US" sz="700" dirty="0" smtClean="0">
                <a:solidFill>
                  <a:schemeClr val="bg1">
                    <a:alpha val="99000"/>
                  </a:schemeClr>
                </a:solidFill>
                <a:latin typeface="Segoe UI" pitchFamily="34" charset="0"/>
                <a:cs typeface="Arial" charset="0"/>
              </a:rPr>
              <a:t>2011 Microsoft </a:t>
            </a:r>
            <a:r>
              <a:rPr lang="en-US" sz="700" dirty="0">
                <a:solidFill>
                  <a:schemeClr val="bg1">
                    <a:alpha val="99000"/>
                  </a:schemeClr>
                </a:solidFill>
                <a:latin typeface="Segoe UI" pitchFamily="34" charset="0"/>
                <a:cs typeface="Arial" charset="0"/>
              </a:rPr>
              <a:t>Corporation. All rights reserved. Microsoft, Windows, Windows Vista and other product names are or may be registered trademarks and/or trademarks in the U.S. and/or other countries.</a:t>
            </a:r>
          </a:p>
          <a:p>
            <a:pPr algn="ctr" defTabSz="914099" eaLnBrk="0" hangingPunct="0"/>
            <a:r>
              <a:rPr lang="en-US" sz="700" dirty="0">
                <a:solidFill>
                  <a:schemeClr val="bg1">
                    <a:alpha val="99000"/>
                  </a:schemeClr>
                </a:solidFill>
                <a:latin typeface="Segoe UI" pitchFamily="34" charset="0"/>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700" dirty="0" smtClean="0">
                <a:solidFill>
                  <a:schemeClr val="bg1">
                    <a:alpha val="99000"/>
                  </a:schemeClr>
                </a:solidFill>
                <a:latin typeface="Segoe UI" pitchFamily="34" charset="0"/>
                <a:cs typeface="Arial" charset="0"/>
              </a:rPr>
              <a:t>MICROSOFT </a:t>
            </a:r>
            <a:r>
              <a:rPr lang="en-US" sz="700" dirty="0">
                <a:solidFill>
                  <a:schemeClr val="bg1">
                    <a:alpha val="99000"/>
                  </a:schemeClr>
                </a:solidFill>
                <a:latin typeface="Segoe UI" pitchFamily="34" charset="0"/>
                <a:cs typeface="Arial" charset="0"/>
              </a:rPr>
              <a:t>MAKES NO WARRANTIES, EXPRESS, IMPLIED OR STATUTORY, AS TO THE INFORMATION IN THIS PRESENTATION.</a:t>
            </a:r>
          </a:p>
        </p:txBody>
      </p:sp>
    </p:spTree>
    <p:extLst>
      <p:ext uri="{BB962C8B-B14F-4D97-AF65-F5344CB8AC3E}">
        <p14:creationId xmlns:p14="http://schemas.microsoft.com/office/powerpoint/2010/main" val="1439291412"/>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userDrawn="1">
            <p:ph type="body" sz="quarter" idx="10" hasCustomPrompt="1"/>
          </p:nvPr>
        </p:nvSpPr>
        <p:spPr>
          <a:xfrm>
            <a:off x="384673" y="2892712"/>
            <a:ext cx="8423524" cy="2437590"/>
          </a:xfrm>
        </p:spPr>
        <p:txBody>
          <a:bodyPr/>
          <a:lstStyle>
            <a:lvl1pPr marL="0" indent="0">
              <a:buNone/>
              <a:defRPr lang="en-US" sz="8800" i="0" kern="1200" spc="-100" baseline="0" dirty="0" smtClean="0">
                <a:solidFill>
                  <a:schemeClr val="bg1">
                    <a:alpha val="99000"/>
                  </a:schemeClr>
                </a:soli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userDrawn="1">
            <p:ph type="body" sz="quarter" idx="11" hasCustomPrompt="1"/>
          </p:nvPr>
        </p:nvSpPr>
        <p:spPr>
          <a:xfrm>
            <a:off x="384673" y="4343400"/>
            <a:ext cx="5636696" cy="443198"/>
          </a:xfrm>
        </p:spPr>
        <p:txBody>
          <a:bodyPr/>
          <a:lstStyle>
            <a:lvl1pPr marL="0" indent="0">
              <a:buNone/>
              <a:defRPr lang="en-US" sz="3200" kern="1200" spc="-100" baseline="0" dirty="0">
                <a:solidFill>
                  <a:schemeClr val="bg1">
                    <a:alpha val="99000"/>
                  </a:schemeClr>
                </a:solidFill>
                <a:latin typeface="+mj-lt"/>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401135" y="6381401"/>
            <a:ext cx="1561480" cy="251616"/>
          </a:xfrm>
          <a:prstGeom prst="rect">
            <a:avLst/>
          </a:prstGeom>
          <a:noFill/>
          <a:ln>
            <a:noFill/>
          </a:ln>
        </p:spPr>
      </p:pic>
      <p:pic>
        <p:nvPicPr>
          <p:cNvPr id="7" name="Picture 6"/>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228600"/>
            <a:ext cx="2364914" cy="290338"/>
          </a:xfrm>
          <a:prstGeom prst="rect">
            <a:avLst/>
          </a:prstGeom>
        </p:spPr>
      </p:pic>
    </p:spTree>
    <p:extLst>
      <p:ext uri="{BB962C8B-B14F-4D97-AF65-F5344CB8AC3E}">
        <p14:creationId xmlns:p14="http://schemas.microsoft.com/office/powerpoint/2010/main" val="2615811414"/>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447799"/>
            <a:ext cx="8363938" cy="2000548"/>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86179666"/>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447799"/>
            <a:ext cx="8363938" cy="2000548"/>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9"/>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2506950909"/>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47800"/>
            <a:ext cx="8382000" cy="2000548"/>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92793004"/>
      </p:ext>
    </p:extLst>
  </p:cSld>
  <p:clrMapOvr>
    <a:masterClrMapping/>
  </p:clrMapOvr>
  <mc:AlternateContent xmlns:mc="http://schemas.openxmlformats.org/markup-compatibility/2006" xmlns:p14="http://schemas.microsoft.com/office/powerpoint/2010/main">
    <mc:Choice Requires="p14">
      <p:transition spd="med">
        <p14:ferris dir="l"/>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6" name="Text Placeholder 5"/>
          <p:cNvSpPr>
            <a:spLocks noGrp="1"/>
          </p:cNvSpPr>
          <p:nvPr>
            <p:ph type="body" sz="quarter" idx="10"/>
          </p:nvPr>
        </p:nvSpPr>
        <p:spPr>
          <a:xfrm>
            <a:off x="389438" y="1905003"/>
            <a:ext cx="8363937" cy="1618905"/>
          </a:xfrm>
        </p:spPr>
        <p:txBody>
          <a:bodyPr/>
          <a:lstStyle>
            <a:lvl1pPr>
              <a:lnSpc>
                <a:spcPct val="90000"/>
              </a:lnSpc>
              <a:defRPr sz="2400"/>
            </a:lvl1pPr>
            <a:lvl2pPr>
              <a:lnSpc>
                <a:spcPct val="90000"/>
              </a:lnSpc>
              <a:defRPr sz="2000"/>
            </a:lvl2pPr>
            <a:lvl3pPr>
              <a:lnSpc>
                <a:spcPct val="90000"/>
              </a:lnSpc>
              <a:defRPr sz="1800"/>
            </a:lvl3pPr>
            <a:lvl4pPr>
              <a:lnSpc>
                <a:spcPct val="90000"/>
              </a:lnSpc>
              <a:defRPr sz="1800"/>
            </a:lvl4pPr>
            <a:lvl5pPr>
              <a:lnSpc>
                <a:spcPct val="90000"/>
              </a:lnSpc>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45279361"/>
      </p:ext>
    </p:extLst>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Walkin 1">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ctrTitle"/>
          </p:nvPr>
        </p:nvSpPr>
        <p:spPr>
          <a:xfrm>
            <a:off x="381000" y="3457472"/>
            <a:ext cx="4190207" cy="533400"/>
          </a:xfrm>
        </p:spPr>
        <p:txBody>
          <a:bodyPr>
            <a:noAutofit/>
          </a:bodyPr>
          <a:lstStyle>
            <a:lvl1pPr>
              <a:lnSpc>
                <a:spcPct val="90000"/>
              </a:lnSpc>
              <a:defRPr sz="4000">
                <a:gradFill>
                  <a:gsLst>
                    <a:gs pos="0">
                      <a:schemeClr val="tx2"/>
                    </a:gs>
                    <a:gs pos="86000">
                      <a:schemeClr val="tx2"/>
                    </a:gs>
                  </a:gsLst>
                  <a:lin ang="5400000" scaled="0"/>
                </a:gradFill>
                <a:effectLst/>
              </a:defRPr>
            </a:lvl1pPr>
          </a:lstStyle>
          <a:p>
            <a:r>
              <a:rPr lang="en-US" smtClean="0"/>
              <a:t>Click to edit Master title style</a:t>
            </a:r>
            <a:endParaRPr lang="en-US" dirty="0"/>
          </a:p>
        </p:txBody>
      </p:sp>
      <p:sp>
        <p:nvSpPr>
          <p:cNvPr id="12" name="Subtitle 2"/>
          <p:cNvSpPr>
            <a:spLocks noGrp="1"/>
          </p:cNvSpPr>
          <p:nvPr>
            <p:ph type="subTitle" idx="1"/>
          </p:nvPr>
        </p:nvSpPr>
        <p:spPr>
          <a:xfrm>
            <a:off x="381000" y="5715449"/>
            <a:ext cx="4191000" cy="461665"/>
          </a:xfrm>
        </p:spPr>
        <p:txBody>
          <a:bodyPr>
            <a:noAutofit/>
          </a:bodyPr>
          <a:lstStyle>
            <a:lvl1pPr marL="0" indent="0" algn="l">
              <a:lnSpc>
                <a:spcPct val="90000"/>
              </a:lnSpc>
              <a:spcBef>
                <a:spcPts val="0"/>
              </a:spcBef>
              <a:buNone/>
              <a:defRPr sz="2000">
                <a:gradFill>
                  <a:gsLst>
                    <a:gs pos="0">
                      <a:schemeClr val="accent6"/>
                    </a:gs>
                    <a:gs pos="86000">
                      <a:schemeClr val="accent6"/>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pic>
        <p:nvPicPr>
          <p:cNvPr id="7" name="Picture 6" descr="VS Photo.png"/>
          <p:cNvPicPr>
            <a:picLocks noChangeAspect="1"/>
          </p:cNvPicPr>
          <p:nvPr userDrawn="1"/>
        </p:nvPicPr>
        <p:blipFill>
          <a:blip r:embed="rId3" cstate="email"/>
          <a:srcRect t="2124" b="1821"/>
          <a:stretch>
            <a:fillRect/>
          </a:stretch>
        </p:blipFill>
        <p:spPr>
          <a:xfrm>
            <a:off x="381000" y="4108450"/>
            <a:ext cx="2430766" cy="1555955"/>
          </a:xfrm>
          <a:prstGeom prst="rect">
            <a:avLst/>
          </a:prstGeom>
        </p:spPr>
      </p:pic>
      <p:sp>
        <p:nvSpPr>
          <p:cNvPr id="9" name="Text Placeholder 7"/>
          <p:cNvSpPr>
            <a:spLocks noGrp="1"/>
          </p:cNvSpPr>
          <p:nvPr>
            <p:ph type="body" sz="quarter" idx="10" hasCustomPrompt="1"/>
          </p:nvPr>
        </p:nvSpPr>
        <p:spPr>
          <a:xfrm>
            <a:off x="381000" y="3200400"/>
            <a:ext cx="2900363" cy="193899"/>
          </a:xfrm>
        </p:spPr>
        <p:txBody>
          <a:bodyPr/>
          <a:lstStyle>
            <a:lvl1pPr>
              <a:buNone/>
              <a:defRPr sz="1400"/>
            </a:lvl1pPr>
            <a:lvl2pPr>
              <a:defRPr sz="1800"/>
            </a:lvl2pPr>
            <a:lvl3pPr>
              <a:defRPr sz="1600"/>
            </a:lvl3pPr>
            <a:lvl4pPr>
              <a:defRPr sz="1400"/>
            </a:lvl4pPr>
            <a:lvl5pPr>
              <a:defRPr sz="1400"/>
            </a:lvl5pPr>
          </a:lstStyle>
          <a:p>
            <a:pPr lvl="0"/>
            <a:r>
              <a:rPr lang="en-US" dirty="0" smtClean="0"/>
              <a:t>Click to Enter Date</a:t>
            </a:r>
            <a:endParaRPr lang="en-US" dirty="0"/>
          </a:p>
        </p:txBody>
      </p:sp>
      <p:pic>
        <p:nvPicPr>
          <p:cNvPr id="10" name="Picture 9" descr="VS_h_rgb_r_2.png"/>
          <p:cNvPicPr>
            <a:picLocks noChangeAspect="1"/>
          </p:cNvPicPr>
          <p:nvPr userDrawn="1"/>
        </p:nvPicPr>
        <p:blipFill>
          <a:blip r:embed="rId4"/>
          <a:stretch>
            <a:fillRect/>
          </a:stretch>
        </p:blipFill>
        <p:spPr>
          <a:xfrm>
            <a:off x="7192826" y="410497"/>
            <a:ext cx="1557079" cy="412954"/>
          </a:xfrm>
          <a:prstGeom prst="rect">
            <a:avLst/>
          </a:prstGeom>
        </p:spPr>
      </p:pic>
      <p:pic>
        <p:nvPicPr>
          <p:cNvPr id="8" name="Picture 7" descr="ms-logo-YPOP_lrg_BR_bL_r.png"/>
          <p:cNvPicPr>
            <a:picLocks noChangeAspect="1"/>
          </p:cNvPicPr>
          <p:nvPr userDrawn="1"/>
        </p:nvPicPr>
        <p:blipFill>
          <a:blip r:embed="rId5">
            <a:lum bright="-100000" contrast="-100000"/>
          </a:blip>
          <a:stretch>
            <a:fillRect/>
          </a:stretch>
        </p:blipFill>
        <p:spPr>
          <a:xfrm>
            <a:off x="381001" y="6489290"/>
            <a:ext cx="849152" cy="140110"/>
          </a:xfrm>
          <a:prstGeom prst="rect">
            <a:avLst/>
          </a:prstGeom>
        </p:spPr>
      </p:pic>
    </p:spTree>
    <p:extLst>
      <p:ext uri="{BB962C8B-B14F-4D97-AF65-F5344CB8AC3E}">
        <p14:creationId xmlns:p14="http://schemas.microsoft.com/office/powerpoint/2010/main" val="345924296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Walkin 2">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ctrTitle"/>
          </p:nvPr>
        </p:nvSpPr>
        <p:spPr>
          <a:xfrm>
            <a:off x="381793" y="3457472"/>
            <a:ext cx="7681913" cy="533400"/>
          </a:xfrm>
        </p:spPr>
        <p:txBody>
          <a:bodyPr>
            <a:noAutofit/>
          </a:bodyPr>
          <a:lstStyle>
            <a:lvl1pPr>
              <a:lnSpc>
                <a:spcPct val="90000"/>
              </a:lnSpc>
              <a:defRPr sz="4000">
                <a:gradFill>
                  <a:gsLst>
                    <a:gs pos="0">
                      <a:schemeClr val="tx2"/>
                    </a:gs>
                    <a:gs pos="86000">
                      <a:schemeClr val="tx2"/>
                    </a:gs>
                  </a:gsLst>
                  <a:lin ang="5400000" scaled="0"/>
                </a:gradFill>
                <a:effectLst/>
              </a:defRPr>
            </a:lvl1pPr>
          </a:lstStyle>
          <a:p>
            <a:r>
              <a:rPr lang="en-US" smtClean="0"/>
              <a:t>Click to edit Master title style</a:t>
            </a:r>
            <a:endParaRPr lang="en-US" dirty="0"/>
          </a:p>
        </p:txBody>
      </p:sp>
      <p:sp>
        <p:nvSpPr>
          <p:cNvPr id="9" name="Subtitle 2"/>
          <p:cNvSpPr>
            <a:spLocks noGrp="1"/>
          </p:cNvSpPr>
          <p:nvPr>
            <p:ph type="subTitle" idx="1"/>
          </p:nvPr>
        </p:nvSpPr>
        <p:spPr>
          <a:xfrm>
            <a:off x="381000" y="4067072"/>
            <a:ext cx="7681913" cy="461665"/>
          </a:xfrm>
        </p:spPr>
        <p:txBody>
          <a:bodyPr>
            <a:noAutofit/>
          </a:bodyPr>
          <a:lstStyle>
            <a:lvl1pPr marL="0" indent="0" algn="l">
              <a:lnSpc>
                <a:spcPct val="90000"/>
              </a:lnSpc>
              <a:spcBef>
                <a:spcPts val="0"/>
              </a:spcBef>
              <a:buNone/>
              <a:defRPr sz="2000">
                <a:gradFill>
                  <a:gsLst>
                    <a:gs pos="0">
                      <a:schemeClr val="accent6"/>
                    </a:gs>
                    <a:gs pos="86000">
                      <a:schemeClr val="accent6"/>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8" name="Text Placeholder 7"/>
          <p:cNvSpPr>
            <a:spLocks noGrp="1"/>
          </p:cNvSpPr>
          <p:nvPr>
            <p:ph type="body" sz="quarter" idx="10" hasCustomPrompt="1"/>
          </p:nvPr>
        </p:nvSpPr>
        <p:spPr>
          <a:xfrm>
            <a:off x="381000" y="3200400"/>
            <a:ext cx="2900363" cy="193899"/>
          </a:xfrm>
        </p:spPr>
        <p:txBody>
          <a:bodyPr/>
          <a:lstStyle>
            <a:lvl1pPr>
              <a:buNone/>
              <a:defRPr sz="1400"/>
            </a:lvl1pPr>
            <a:lvl2pPr>
              <a:defRPr sz="1800"/>
            </a:lvl2pPr>
            <a:lvl3pPr>
              <a:defRPr sz="1600"/>
            </a:lvl3pPr>
            <a:lvl4pPr>
              <a:defRPr sz="1400"/>
            </a:lvl4pPr>
            <a:lvl5pPr>
              <a:defRPr sz="1400"/>
            </a:lvl5pPr>
          </a:lstStyle>
          <a:p>
            <a:pPr lvl="0"/>
            <a:r>
              <a:rPr lang="en-US" dirty="0" smtClean="0"/>
              <a:t>Click to Enter Date</a:t>
            </a:r>
            <a:endParaRPr lang="en-US" dirty="0"/>
          </a:p>
        </p:txBody>
      </p:sp>
      <p:pic>
        <p:nvPicPr>
          <p:cNvPr id="11" name="Picture 10" descr="VS_h_rgb_r_2.png"/>
          <p:cNvPicPr>
            <a:picLocks noChangeAspect="1"/>
          </p:cNvPicPr>
          <p:nvPr userDrawn="1"/>
        </p:nvPicPr>
        <p:blipFill>
          <a:blip r:embed="rId3"/>
          <a:stretch>
            <a:fillRect/>
          </a:stretch>
        </p:blipFill>
        <p:spPr>
          <a:xfrm>
            <a:off x="7192826" y="410497"/>
            <a:ext cx="1557079" cy="412954"/>
          </a:xfrm>
          <a:prstGeom prst="rect">
            <a:avLst/>
          </a:prstGeom>
        </p:spPr>
      </p:pic>
      <p:pic>
        <p:nvPicPr>
          <p:cNvPr id="6" name="Picture 5" descr="ms-logo-YPOP_lrg_BR_bL_r.png"/>
          <p:cNvPicPr>
            <a:picLocks noChangeAspect="1"/>
          </p:cNvPicPr>
          <p:nvPr userDrawn="1"/>
        </p:nvPicPr>
        <p:blipFill>
          <a:blip r:embed="rId4">
            <a:lum bright="-100000" contrast="-100000"/>
          </a:blip>
          <a:stretch>
            <a:fillRect/>
          </a:stretch>
        </p:blipFill>
        <p:spPr>
          <a:xfrm>
            <a:off x="381001" y="6489290"/>
            <a:ext cx="849152" cy="140110"/>
          </a:xfrm>
          <a:prstGeom prst="rect">
            <a:avLst/>
          </a:prstGeom>
        </p:spPr>
      </p:pic>
    </p:spTree>
    <p:extLst>
      <p:ext uri="{BB962C8B-B14F-4D97-AF65-F5344CB8AC3E}">
        <p14:creationId xmlns:p14="http://schemas.microsoft.com/office/powerpoint/2010/main" val="237386572"/>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ctrTitle"/>
          </p:nvPr>
        </p:nvSpPr>
        <p:spPr>
          <a:xfrm>
            <a:off x="381000" y="3457472"/>
            <a:ext cx="7681913" cy="533400"/>
          </a:xfrm>
        </p:spPr>
        <p:txBody>
          <a:bodyPr>
            <a:noAutofit/>
          </a:bodyPr>
          <a:lstStyle>
            <a:lvl1pPr>
              <a:lnSpc>
                <a:spcPct val="90000"/>
              </a:lnSpc>
              <a:defRPr sz="4000">
                <a:gradFill>
                  <a:gsLst>
                    <a:gs pos="0">
                      <a:schemeClr val="tx2"/>
                    </a:gs>
                    <a:gs pos="86000">
                      <a:schemeClr val="tx2"/>
                    </a:gs>
                  </a:gsLst>
                  <a:lin ang="5400000" scaled="0"/>
                </a:gradFill>
                <a:effectLst/>
              </a:defRPr>
            </a:lvl1pPr>
          </a:lstStyle>
          <a:p>
            <a:r>
              <a:rPr lang="en-US" smtClean="0"/>
              <a:t>Click to edit Master title style</a:t>
            </a:r>
            <a:endParaRPr lang="en-US" dirty="0"/>
          </a:p>
        </p:txBody>
      </p:sp>
      <p:sp>
        <p:nvSpPr>
          <p:cNvPr id="10" name="Subtitle 2"/>
          <p:cNvSpPr>
            <a:spLocks noGrp="1"/>
          </p:cNvSpPr>
          <p:nvPr>
            <p:ph type="subTitle" idx="1"/>
          </p:nvPr>
        </p:nvSpPr>
        <p:spPr>
          <a:xfrm>
            <a:off x="381000" y="4067072"/>
            <a:ext cx="7681913" cy="461665"/>
          </a:xfrm>
        </p:spPr>
        <p:txBody>
          <a:bodyPr>
            <a:noAutofit/>
          </a:bodyPr>
          <a:lstStyle>
            <a:lvl1pPr marL="0" indent="0" algn="l">
              <a:lnSpc>
                <a:spcPct val="90000"/>
              </a:lnSpc>
              <a:spcBef>
                <a:spcPts val="0"/>
              </a:spcBef>
              <a:buNone/>
              <a:defRPr sz="2000">
                <a:gradFill>
                  <a:gsLst>
                    <a:gs pos="0">
                      <a:schemeClr val="accent6"/>
                    </a:gs>
                    <a:gs pos="86000">
                      <a:schemeClr val="accent6"/>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pic>
        <p:nvPicPr>
          <p:cNvPr id="6" name="Picture 5" descr="VS_h_rgb_r_2.png"/>
          <p:cNvPicPr>
            <a:picLocks noChangeAspect="1"/>
          </p:cNvPicPr>
          <p:nvPr userDrawn="1"/>
        </p:nvPicPr>
        <p:blipFill>
          <a:blip r:embed="rId3"/>
          <a:stretch>
            <a:fillRect/>
          </a:stretch>
        </p:blipFill>
        <p:spPr>
          <a:xfrm>
            <a:off x="7192826" y="410497"/>
            <a:ext cx="1557079" cy="412954"/>
          </a:xfrm>
          <a:prstGeom prst="rect">
            <a:avLst/>
          </a:prstGeom>
        </p:spPr>
      </p:pic>
      <p:sp>
        <p:nvSpPr>
          <p:cNvPr id="8" name="Text Placeholder 7"/>
          <p:cNvSpPr>
            <a:spLocks noGrp="1"/>
          </p:cNvSpPr>
          <p:nvPr>
            <p:ph type="body" sz="quarter" idx="10" hasCustomPrompt="1"/>
          </p:nvPr>
        </p:nvSpPr>
        <p:spPr>
          <a:xfrm>
            <a:off x="381000" y="3200400"/>
            <a:ext cx="2900363" cy="193899"/>
          </a:xfrm>
        </p:spPr>
        <p:txBody>
          <a:bodyPr/>
          <a:lstStyle>
            <a:lvl1pPr>
              <a:buNone/>
              <a:defRPr sz="1400"/>
            </a:lvl1pPr>
            <a:lvl2pPr>
              <a:defRPr sz="1800"/>
            </a:lvl2pPr>
            <a:lvl3pPr>
              <a:defRPr sz="1600"/>
            </a:lvl3pPr>
            <a:lvl4pPr>
              <a:defRPr sz="1400"/>
            </a:lvl4pPr>
            <a:lvl5pPr>
              <a:defRPr sz="1400"/>
            </a:lvl5pPr>
          </a:lstStyle>
          <a:p>
            <a:pPr lvl="0"/>
            <a:r>
              <a:rPr lang="en-US" dirty="0" smtClean="0"/>
              <a:t>Click to Enter Date</a:t>
            </a:r>
            <a:endParaRPr lang="en-US" dirty="0"/>
          </a:p>
        </p:txBody>
      </p:sp>
      <p:pic>
        <p:nvPicPr>
          <p:cNvPr id="7" name="Picture 6" descr="ms-logo-YPOP_lrg_BR_bL_r.png"/>
          <p:cNvPicPr>
            <a:picLocks noChangeAspect="1"/>
          </p:cNvPicPr>
          <p:nvPr userDrawn="1"/>
        </p:nvPicPr>
        <p:blipFill>
          <a:blip r:embed="rId4">
            <a:lum bright="-100000" contrast="-100000"/>
          </a:blip>
          <a:stretch>
            <a:fillRect/>
          </a:stretch>
        </p:blipFill>
        <p:spPr>
          <a:xfrm>
            <a:off x="381001" y="6489290"/>
            <a:ext cx="849152" cy="140110"/>
          </a:xfrm>
          <a:prstGeom prst="rect">
            <a:avLst/>
          </a:prstGeom>
        </p:spPr>
      </p:pic>
    </p:spTree>
    <p:extLst>
      <p:ext uri="{BB962C8B-B14F-4D97-AF65-F5344CB8AC3E}">
        <p14:creationId xmlns:p14="http://schemas.microsoft.com/office/powerpoint/2010/main" val="2701277960"/>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itle 1"/>
          <p:cNvSpPr>
            <a:spLocks noGrp="1"/>
          </p:cNvSpPr>
          <p:nvPr>
            <p:ph type="ctrTitle"/>
          </p:nvPr>
        </p:nvSpPr>
        <p:spPr>
          <a:xfrm>
            <a:off x="1080823" y="2355850"/>
            <a:ext cx="7682177" cy="1523494"/>
          </a:xfrm>
        </p:spPr>
        <p:txBody>
          <a:bodyPr anchor="ctr" anchorCtr="0">
            <a:noAutofit/>
          </a:bodyPr>
          <a:lstStyle>
            <a:lvl1pPr algn="r">
              <a:lnSpc>
                <a:spcPct val="90000"/>
              </a:lnSpc>
              <a:defRPr sz="4000">
                <a:effectLst/>
              </a:defRPr>
            </a:lvl1pPr>
          </a:lstStyle>
          <a:p>
            <a:r>
              <a:rPr lang="en-US" smtClean="0"/>
              <a:t>Click to edit Master title style</a:t>
            </a:r>
            <a:endParaRPr lang="en-US" dirty="0"/>
          </a:p>
        </p:txBody>
      </p:sp>
      <p:pic>
        <p:nvPicPr>
          <p:cNvPr id="7" name="Picture 6" descr="VS_h_rgb_r_2.png"/>
          <p:cNvPicPr>
            <a:picLocks noChangeAspect="1"/>
          </p:cNvPicPr>
          <p:nvPr userDrawn="1"/>
        </p:nvPicPr>
        <p:blipFill>
          <a:blip r:embed="rId3"/>
          <a:stretch>
            <a:fillRect/>
          </a:stretch>
        </p:blipFill>
        <p:spPr>
          <a:xfrm>
            <a:off x="7192826" y="410497"/>
            <a:ext cx="1557079" cy="412954"/>
          </a:xfrm>
          <a:prstGeom prst="rect">
            <a:avLst/>
          </a:prstGeom>
        </p:spPr>
      </p:pic>
    </p:spTree>
    <p:extLst>
      <p:ext uri="{BB962C8B-B14F-4D97-AF65-F5344CB8AC3E}">
        <p14:creationId xmlns:p14="http://schemas.microsoft.com/office/powerpoint/2010/main" val="2120036732"/>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800"/>
            <a:ext cx="8382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5"/>
          <p:cNvSpPr>
            <a:spLocks noGrp="1"/>
          </p:cNvSpPr>
          <p:nvPr>
            <p:ph type="ftr" sz="quarter" idx="3"/>
          </p:nvPr>
        </p:nvSpPr>
        <p:spPr>
          <a:xfrm>
            <a:off x="7385915" y="6286946"/>
            <a:ext cx="1127702" cy="365125"/>
          </a:xfrm>
          <a:prstGeom prst="rect">
            <a:avLst/>
          </a:prstGeom>
        </p:spPr>
        <p:txBody>
          <a:bodyPr vert="horz" lIns="0" tIns="0" rIns="0" bIns="0" rtlCol="0" anchor="b" anchorCtr="0"/>
          <a:lstStyle>
            <a:lvl1pPr algn="l">
              <a:defRPr sz="900">
                <a:solidFill>
                  <a:schemeClr val="tx1"/>
                </a:solidFill>
              </a:defRPr>
            </a:lvl1pPr>
          </a:lstStyle>
          <a:p>
            <a:pPr defTabSz="914363"/>
            <a:r>
              <a:rPr lang="en-US" dirty="0" smtClean="0">
                <a:solidFill>
                  <a:srgbClr val="000000"/>
                </a:solidFill>
              </a:rPr>
              <a:t>Microsoft Confidential</a:t>
            </a:r>
          </a:p>
        </p:txBody>
      </p:sp>
      <p:sp>
        <p:nvSpPr>
          <p:cNvPr id="9" name="Slide Number Placeholder 4"/>
          <p:cNvSpPr>
            <a:spLocks noGrp="1"/>
          </p:cNvSpPr>
          <p:nvPr>
            <p:ph type="sldNum" sz="quarter" idx="4"/>
          </p:nvPr>
        </p:nvSpPr>
        <p:spPr>
          <a:xfrm>
            <a:off x="8588375" y="6286946"/>
            <a:ext cx="349250" cy="365125"/>
          </a:xfrm>
          <a:prstGeom prst="rect">
            <a:avLst/>
          </a:prstGeom>
        </p:spPr>
        <p:txBody>
          <a:bodyPr vert="horz" lIns="0" tIns="0" rIns="0" bIns="0" rtlCol="0" anchor="b" anchorCtr="0"/>
          <a:lstStyle>
            <a:lvl1pPr algn="l">
              <a:defRPr sz="900">
                <a:solidFill>
                  <a:schemeClr val="tx1"/>
                </a:solidFill>
              </a:defRPr>
            </a:lvl1pPr>
          </a:lstStyle>
          <a:p>
            <a:pPr defTabSz="914363"/>
            <a:fld id="{1AD4D6FE-0D95-422C-A401-E733BBF8EB07}" type="slidenum">
              <a:rPr lang="en-US" smtClean="0">
                <a:solidFill>
                  <a:srgbClr val="000000"/>
                </a:solidFill>
              </a:rPr>
              <a:pPr defTabSz="914363"/>
              <a:t>‹#›</a:t>
            </a:fld>
            <a:endParaRPr lang="en-US" dirty="0">
              <a:solidFill>
                <a:srgbClr val="000000"/>
              </a:solidFill>
            </a:endParaRPr>
          </a:p>
        </p:txBody>
      </p:sp>
      <p:pic>
        <p:nvPicPr>
          <p:cNvPr id="11" name="Picture 10" descr="VS_h_rgb_r_2.png"/>
          <p:cNvPicPr>
            <a:picLocks noChangeAspect="1"/>
          </p:cNvPicPr>
          <p:nvPr userDrawn="1"/>
        </p:nvPicPr>
        <p:blipFill>
          <a:blip r:embed="rId2"/>
          <a:stretch>
            <a:fillRect/>
          </a:stretch>
        </p:blipFill>
        <p:spPr>
          <a:xfrm>
            <a:off x="381000" y="6339302"/>
            <a:ext cx="1093839" cy="290098"/>
          </a:xfrm>
          <a:prstGeom prst="rect">
            <a:avLst/>
          </a:prstGeom>
        </p:spPr>
      </p:pic>
    </p:spTree>
    <p:extLst>
      <p:ext uri="{BB962C8B-B14F-4D97-AF65-F5344CB8AC3E}">
        <p14:creationId xmlns:p14="http://schemas.microsoft.com/office/powerpoint/2010/main" val="2313364792"/>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47800"/>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5"/>
          <p:cNvSpPr>
            <a:spLocks noGrp="1"/>
          </p:cNvSpPr>
          <p:nvPr>
            <p:ph type="ftr" sz="quarter" idx="3"/>
          </p:nvPr>
        </p:nvSpPr>
        <p:spPr>
          <a:xfrm>
            <a:off x="7385915" y="6286946"/>
            <a:ext cx="1127702" cy="365125"/>
          </a:xfrm>
          <a:prstGeom prst="rect">
            <a:avLst/>
          </a:prstGeom>
        </p:spPr>
        <p:txBody>
          <a:bodyPr vert="horz" lIns="0" tIns="0" rIns="0" bIns="0" rtlCol="0" anchor="b" anchorCtr="0"/>
          <a:lstStyle>
            <a:lvl1pPr algn="l">
              <a:defRPr sz="900">
                <a:solidFill>
                  <a:schemeClr val="tx1"/>
                </a:solidFill>
              </a:defRPr>
            </a:lvl1pPr>
          </a:lstStyle>
          <a:p>
            <a:pPr defTabSz="914363"/>
            <a:r>
              <a:rPr lang="en-US" dirty="0" smtClean="0">
                <a:solidFill>
                  <a:srgbClr val="000000"/>
                </a:solidFill>
              </a:rPr>
              <a:t>Microsoft Confidential</a:t>
            </a:r>
          </a:p>
        </p:txBody>
      </p:sp>
      <p:sp>
        <p:nvSpPr>
          <p:cNvPr id="8" name="Slide Number Placeholder 4"/>
          <p:cNvSpPr>
            <a:spLocks noGrp="1"/>
          </p:cNvSpPr>
          <p:nvPr>
            <p:ph type="sldNum" sz="quarter" idx="4"/>
          </p:nvPr>
        </p:nvSpPr>
        <p:spPr>
          <a:xfrm>
            <a:off x="8588375" y="6286946"/>
            <a:ext cx="349250" cy="365125"/>
          </a:xfrm>
          <a:prstGeom prst="rect">
            <a:avLst/>
          </a:prstGeom>
        </p:spPr>
        <p:txBody>
          <a:bodyPr vert="horz" lIns="0" tIns="0" rIns="0" bIns="0" rtlCol="0" anchor="b" anchorCtr="0"/>
          <a:lstStyle>
            <a:lvl1pPr algn="l">
              <a:defRPr sz="900">
                <a:solidFill>
                  <a:schemeClr val="tx1"/>
                </a:solidFill>
              </a:defRPr>
            </a:lvl1pPr>
          </a:lstStyle>
          <a:p>
            <a:pPr defTabSz="914363"/>
            <a:fld id="{1AD4D6FE-0D95-422C-A401-E733BBF8EB07}" type="slidenum">
              <a:rPr lang="en-US" smtClean="0">
                <a:solidFill>
                  <a:srgbClr val="000000"/>
                </a:solidFill>
              </a:rPr>
              <a:pPr defTabSz="914363"/>
              <a:t>‹#›</a:t>
            </a:fld>
            <a:endParaRPr lang="en-US" dirty="0">
              <a:solidFill>
                <a:srgbClr val="000000"/>
              </a:solidFill>
            </a:endParaRPr>
          </a:p>
        </p:txBody>
      </p:sp>
      <p:pic>
        <p:nvPicPr>
          <p:cNvPr id="9" name="Picture 8" descr="VS_h_rgb_r_2.png"/>
          <p:cNvPicPr>
            <a:picLocks noChangeAspect="1"/>
          </p:cNvPicPr>
          <p:nvPr userDrawn="1"/>
        </p:nvPicPr>
        <p:blipFill>
          <a:blip r:embed="rId2"/>
          <a:stretch>
            <a:fillRect/>
          </a:stretch>
        </p:blipFill>
        <p:spPr>
          <a:xfrm>
            <a:off x="381000" y="6339302"/>
            <a:ext cx="1093839" cy="290098"/>
          </a:xfrm>
          <a:prstGeom prst="rect">
            <a:avLst/>
          </a:prstGeom>
        </p:spPr>
      </p:pic>
    </p:spTree>
    <p:extLst>
      <p:ext uri="{BB962C8B-B14F-4D97-AF65-F5344CB8AC3E}">
        <p14:creationId xmlns:p14="http://schemas.microsoft.com/office/powerpoint/2010/main" val="2815759241"/>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47800"/>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47800"/>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5"/>
          <p:cNvSpPr>
            <a:spLocks noGrp="1"/>
          </p:cNvSpPr>
          <p:nvPr>
            <p:ph type="ftr" sz="quarter" idx="3"/>
          </p:nvPr>
        </p:nvSpPr>
        <p:spPr>
          <a:xfrm>
            <a:off x="7385915" y="6286946"/>
            <a:ext cx="1127702" cy="365125"/>
          </a:xfrm>
          <a:prstGeom prst="rect">
            <a:avLst/>
          </a:prstGeom>
        </p:spPr>
        <p:txBody>
          <a:bodyPr vert="horz" lIns="0" tIns="0" rIns="0" bIns="0" rtlCol="0" anchor="b" anchorCtr="0"/>
          <a:lstStyle>
            <a:lvl1pPr algn="l">
              <a:defRPr sz="900">
                <a:solidFill>
                  <a:schemeClr val="tx1"/>
                </a:solidFill>
              </a:defRPr>
            </a:lvl1pPr>
          </a:lstStyle>
          <a:p>
            <a:pPr defTabSz="914363"/>
            <a:r>
              <a:rPr lang="en-US" dirty="0" smtClean="0">
                <a:solidFill>
                  <a:srgbClr val="000000"/>
                </a:solidFill>
              </a:rPr>
              <a:t>Microsoft Confidential</a:t>
            </a:r>
          </a:p>
        </p:txBody>
      </p:sp>
      <p:sp>
        <p:nvSpPr>
          <p:cNvPr id="9" name="Slide Number Placeholder 4"/>
          <p:cNvSpPr>
            <a:spLocks noGrp="1"/>
          </p:cNvSpPr>
          <p:nvPr>
            <p:ph type="sldNum" sz="quarter" idx="4"/>
          </p:nvPr>
        </p:nvSpPr>
        <p:spPr>
          <a:xfrm>
            <a:off x="8588375" y="6286946"/>
            <a:ext cx="349250" cy="365125"/>
          </a:xfrm>
          <a:prstGeom prst="rect">
            <a:avLst/>
          </a:prstGeom>
        </p:spPr>
        <p:txBody>
          <a:bodyPr vert="horz" lIns="0" tIns="0" rIns="0" bIns="0" rtlCol="0" anchor="b" anchorCtr="0"/>
          <a:lstStyle>
            <a:lvl1pPr algn="l">
              <a:defRPr sz="900">
                <a:solidFill>
                  <a:schemeClr val="tx1"/>
                </a:solidFill>
              </a:defRPr>
            </a:lvl1pPr>
          </a:lstStyle>
          <a:p>
            <a:pPr defTabSz="914363"/>
            <a:fld id="{1AD4D6FE-0D95-422C-A401-E733BBF8EB07}" type="slidenum">
              <a:rPr lang="en-US" smtClean="0">
                <a:solidFill>
                  <a:srgbClr val="000000"/>
                </a:solidFill>
              </a:rPr>
              <a:pPr defTabSz="914363"/>
              <a:t>‹#›</a:t>
            </a:fld>
            <a:endParaRPr lang="en-US" dirty="0">
              <a:solidFill>
                <a:srgbClr val="000000"/>
              </a:solidFill>
            </a:endParaRPr>
          </a:p>
        </p:txBody>
      </p:sp>
      <p:pic>
        <p:nvPicPr>
          <p:cNvPr id="10" name="Picture 9" descr="VS_h_rgb_r_2.png"/>
          <p:cNvPicPr>
            <a:picLocks noChangeAspect="1"/>
          </p:cNvPicPr>
          <p:nvPr userDrawn="1"/>
        </p:nvPicPr>
        <p:blipFill>
          <a:blip r:embed="rId2"/>
          <a:stretch>
            <a:fillRect/>
          </a:stretch>
        </p:blipFill>
        <p:spPr>
          <a:xfrm>
            <a:off x="381000" y="6339302"/>
            <a:ext cx="1093839" cy="290098"/>
          </a:xfrm>
          <a:prstGeom prst="rect">
            <a:avLst/>
          </a:prstGeom>
        </p:spPr>
      </p:pic>
    </p:spTree>
    <p:extLst>
      <p:ext uri="{BB962C8B-B14F-4D97-AF65-F5344CB8AC3E}">
        <p14:creationId xmlns:p14="http://schemas.microsoft.com/office/powerpoint/2010/main" val="544410278"/>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41049"/>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204371"/>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41049"/>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204371"/>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Footer Placeholder 5"/>
          <p:cNvSpPr>
            <a:spLocks noGrp="1"/>
          </p:cNvSpPr>
          <p:nvPr>
            <p:ph type="ftr" sz="quarter" idx="10"/>
          </p:nvPr>
        </p:nvSpPr>
        <p:spPr>
          <a:xfrm>
            <a:off x="7385915" y="6286946"/>
            <a:ext cx="1127702" cy="365125"/>
          </a:xfrm>
          <a:prstGeom prst="rect">
            <a:avLst/>
          </a:prstGeom>
        </p:spPr>
        <p:txBody>
          <a:bodyPr vert="horz" lIns="0" tIns="0" rIns="0" bIns="0" rtlCol="0" anchor="b" anchorCtr="0"/>
          <a:lstStyle>
            <a:lvl1pPr algn="l">
              <a:defRPr sz="900">
                <a:solidFill>
                  <a:schemeClr val="tx1"/>
                </a:solidFill>
              </a:defRPr>
            </a:lvl1pPr>
          </a:lstStyle>
          <a:p>
            <a:pPr defTabSz="914363"/>
            <a:r>
              <a:rPr lang="en-US" dirty="0" smtClean="0">
                <a:solidFill>
                  <a:srgbClr val="000000"/>
                </a:solidFill>
              </a:rPr>
              <a:t>Microsoft Confidential</a:t>
            </a:r>
          </a:p>
        </p:txBody>
      </p:sp>
      <p:sp>
        <p:nvSpPr>
          <p:cNvPr id="11" name="Slide Number Placeholder 4"/>
          <p:cNvSpPr>
            <a:spLocks noGrp="1"/>
          </p:cNvSpPr>
          <p:nvPr>
            <p:ph type="sldNum" sz="quarter" idx="11"/>
          </p:nvPr>
        </p:nvSpPr>
        <p:spPr>
          <a:xfrm>
            <a:off x="8588375" y="6286946"/>
            <a:ext cx="349250" cy="365125"/>
          </a:xfrm>
          <a:prstGeom prst="rect">
            <a:avLst/>
          </a:prstGeom>
        </p:spPr>
        <p:txBody>
          <a:bodyPr vert="horz" lIns="0" tIns="0" rIns="0" bIns="0" rtlCol="0" anchor="b" anchorCtr="0"/>
          <a:lstStyle>
            <a:lvl1pPr algn="l">
              <a:defRPr sz="900">
                <a:solidFill>
                  <a:schemeClr val="tx1"/>
                </a:solidFill>
              </a:defRPr>
            </a:lvl1pPr>
          </a:lstStyle>
          <a:p>
            <a:pPr defTabSz="914363"/>
            <a:fld id="{1AD4D6FE-0D95-422C-A401-E733BBF8EB07}" type="slidenum">
              <a:rPr lang="en-US" smtClean="0">
                <a:solidFill>
                  <a:srgbClr val="000000"/>
                </a:solidFill>
              </a:rPr>
              <a:pPr defTabSz="914363"/>
              <a:t>‹#›</a:t>
            </a:fld>
            <a:endParaRPr lang="en-US" dirty="0">
              <a:solidFill>
                <a:srgbClr val="000000"/>
              </a:solidFill>
            </a:endParaRPr>
          </a:p>
        </p:txBody>
      </p:sp>
      <p:pic>
        <p:nvPicPr>
          <p:cNvPr id="12" name="Picture 11" descr="VS_h_rgb_r_2.png"/>
          <p:cNvPicPr>
            <a:picLocks noChangeAspect="1"/>
          </p:cNvPicPr>
          <p:nvPr userDrawn="1"/>
        </p:nvPicPr>
        <p:blipFill>
          <a:blip r:embed="rId2"/>
          <a:stretch>
            <a:fillRect/>
          </a:stretch>
        </p:blipFill>
        <p:spPr>
          <a:xfrm>
            <a:off x="381000" y="6339302"/>
            <a:ext cx="1093839" cy="290098"/>
          </a:xfrm>
          <a:prstGeom prst="rect">
            <a:avLst/>
          </a:prstGeom>
        </p:spPr>
      </p:pic>
    </p:spTree>
    <p:extLst>
      <p:ext uri="{BB962C8B-B14F-4D97-AF65-F5344CB8AC3E}">
        <p14:creationId xmlns:p14="http://schemas.microsoft.com/office/powerpoint/2010/main" val="2362040349"/>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Footer Placeholder 5"/>
          <p:cNvSpPr>
            <a:spLocks noGrp="1"/>
          </p:cNvSpPr>
          <p:nvPr>
            <p:ph type="ftr" sz="quarter" idx="3"/>
          </p:nvPr>
        </p:nvSpPr>
        <p:spPr>
          <a:xfrm>
            <a:off x="7385915" y="6286946"/>
            <a:ext cx="1127702" cy="365125"/>
          </a:xfrm>
          <a:prstGeom prst="rect">
            <a:avLst/>
          </a:prstGeom>
        </p:spPr>
        <p:txBody>
          <a:bodyPr vert="horz" lIns="0" tIns="0" rIns="0" bIns="0" rtlCol="0" anchor="b" anchorCtr="0"/>
          <a:lstStyle>
            <a:lvl1pPr algn="l">
              <a:defRPr sz="900">
                <a:solidFill>
                  <a:schemeClr val="tx1"/>
                </a:solidFill>
              </a:defRPr>
            </a:lvl1pPr>
          </a:lstStyle>
          <a:p>
            <a:pPr defTabSz="914363"/>
            <a:r>
              <a:rPr lang="en-US" dirty="0" smtClean="0">
                <a:solidFill>
                  <a:srgbClr val="000000"/>
                </a:solidFill>
              </a:rPr>
              <a:t>Microsoft Confidential</a:t>
            </a:r>
          </a:p>
        </p:txBody>
      </p:sp>
      <p:sp>
        <p:nvSpPr>
          <p:cNvPr id="7" name="Slide Number Placeholder 4"/>
          <p:cNvSpPr>
            <a:spLocks noGrp="1"/>
          </p:cNvSpPr>
          <p:nvPr>
            <p:ph type="sldNum" sz="quarter" idx="4"/>
          </p:nvPr>
        </p:nvSpPr>
        <p:spPr>
          <a:xfrm>
            <a:off x="8588375" y="6286946"/>
            <a:ext cx="349250" cy="365125"/>
          </a:xfrm>
          <a:prstGeom prst="rect">
            <a:avLst/>
          </a:prstGeom>
        </p:spPr>
        <p:txBody>
          <a:bodyPr vert="horz" lIns="0" tIns="0" rIns="0" bIns="0" rtlCol="0" anchor="b" anchorCtr="0"/>
          <a:lstStyle>
            <a:lvl1pPr algn="l">
              <a:defRPr sz="900">
                <a:solidFill>
                  <a:schemeClr val="tx1"/>
                </a:solidFill>
              </a:defRPr>
            </a:lvl1pPr>
          </a:lstStyle>
          <a:p>
            <a:pPr defTabSz="914363"/>
            <a:fld id="{1AD4D6FE-0D95-422C-A401-E733BBF8EB07}" type="slidenum">
              <a:rPr lang="en-US" smtClean="0">
                <a:solidFill>
                  <a:srgbClr val="000000"/>
                </a:solidFill>
              </a:rPr>
              <a:pPr defTabSz="914363"/>
              <a:t>‹#›</a:t>
            </a:fld>
            <a:endParaRPr lang="en-US" dirty="0">
              <a:solidFill>
                <a:srgbClr val="000000"/>
              </a:solidFill>
            </a:endParaRPr>
          </a:p>
        </p:txBody>
      </p:sp>
      <p:pic>
        <p:nvPicPr>
          <p:cNvPr id="8" name="Picture 7" descr="VS_h_rgb_r_2.png"/>
          <p:cNvPicPr>
            <a:picLocks noChangeAspect="1"/>
          </p:cNvPicPr>
          <p:nvPr userDrawn="1"/>
        </p:nvPicPr>
        <p:blipFill>
          <a:blip r:embed="rId2"/>
          <a:stretch>
            <a:fillRect/>
          </a:stretch>
        </p:blipFill>
        <p:spPr>
          <a:xfrm>
            <a:off x="381000" y="6339302"/>
            <a:ext cx="1093839" cy="290098"/>
          </a:xfrm>
          <a:prstGeom prst="rect">
            <a:avLst/>
          </a:prstGeom>
        </p:spPr>
      </p:pic>
    </p:spTree>
    <p:extLst>
      <p:ext uri="{BB962C8B-B14F-4D97-AF65-F5344CB8AC3E}">
        <p14:creationId xmlns:p14="http://schemas.microsoft.com/office/powerpoint/2010/main" val="87450891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5"/>
          <p:cNvSpPr>
            <a:spLocks noGrp="1"/>
          </p:cNvSpPr>
          <p:nvPr>
            <p:ph type="ftr" sz="quarter" idx="3"/>
          </p:nvPr>
        </p:nvSpPr>
        <p:spPr>
          <a:xfrm>
            <a:off x="7385915" y="6286946"/>
            <a:ext cx="1127702" cy="365125"/>
          </a:xfrm>
          <a:prstGeom prst="rect">
            <a:avLst/>
          </a:prstGeom>
        </p:spPr>
        <p:txBody>
          <a:bodyPr vert="horz" lIns="0" tIns="0" rIns="0" bIns="0" rtlCol="0" anchor="b" anchorCtr="0"/>
          <a:lstStyle>
            <a:lvl1pPr algn="l">
              <a:defRPr sz="900">
                <a:solidFill>
                  <a:schemeClr val="tx1"/>
                </a:solidFill>
              </a:defRPr>
            </a:lvl1pPr>
          </a:lstStyle>
          <a:p>
            <a:pPr defTabSz="914363"/>
            <a:r>
              <a:rPr lang="en-US" dirty="0" smtClean="0">
                <a:solidFill>
                  <a:srgbClr val="000000"/>
                </a:solidFill>
              </a:rPr>
              <a:t>Microsoft Confidential</a:t>
            </a:r>
          </a:p>
        </p:txBody>
      </p:sp>
      <p:sp>
        <p:nvSpPr>
          <p:cNvPr id="6" name="Slide Number Placeholder 4"/>
          <p:cNvSpPr>
            <a:spLocks noGrp="1"/>
          </p:cNvSpPr>
          <p:nvPr>
            <p:ph type="sldNum" sz="quarter" idx="4"/>
          </p:nvPr>
        </p:nvSpPr>
        <p:spPr>
          <a:xfrm>
            <a:off x="8588375" y="6286946"/>
            <a:ext cx="349250" cy="365125"/>
          </a:xfrm>
          <a:prstGeom prst="rect">
            <a:avLst/>
          </a:prstGeom>
        </p:spPr>
        <p:txBody>
          <a:bodyPr vert="horz" lIns="0" tIns="0" rIns="0" bIns="0" rtlCol="0" anchor="b" anchorCtr="0"/>
          <a:lstStyle>
            <a:lvl1pPr algn="l">
              <a:defRPr sz="900">
                <a:solidFill>
                  <a:schemeClr val="tx1"/>
                </a:solidFill>
              </a:defRPr>
            </a:lvl1pPr>
          </a:lstStyle>
          <a:p>
            <a:pPr defTabSz="914363"/>
            <a:fld id="{1AD4D6FE-0D95-422C-A401-E733BBF8EB07}" type="slidenum">
              <a:rPr lang="en-US" smtClean="0">
                <a:solidFill>
                  <a:srgbClr val="000000"/>
                </a:solidFill>
              </a:rPr>
              <a:pPr defTabSz="914363"/>
              <a:t>‹#›</a:t>
            </a:fld>
            <a:endParaRPr lang="en-US" dirty="0">
              <a:solidFill>
                <a:srgbClr val="000000"/>
              </a:solidFill>
            </a:endParaRPr>
          </a:p>
        </p:txBody>
      </p:sp>
      <p:pic>
        <p:nvPicPr>
          <p:cNvPr id="7" name="Picture 6" descr="VS_h_rgb_r_2.png"/>
          <p:cNvPicPr>
            <a:picLocks noChangeAspect="1"/>
          </p:cNvPicPr>
          <p:nvPr userDrawn="1"/>
        </p:nvPicPr>
        <p:blipFill>
          <a:blip r:embed="rId2"/>
          <a:stretch>
            <a:fillRect/>
          </a:stretch>
        </p:blipFill>
        <p:spPr>
          <a:xfrm>
            <a:off x="381000" y="6339302"/>
            <a:ext cx="1093839" cy="290098"/>
          </a:xfrm>
          <a:prstGeom prst="rect">
            <a:avLst/>
          </a:prstGeom>
        </p:spPr>
      </p:pic>
    </p:spTree>
    <p:extLst>
      <p:ext uri="{BB962C8B-B14F-4D97-AF65-F5344CB8AC3E}">
        <p14:creationId xmlns:p14="http://schemas.microsoft.com/office/powerpoint/2010/main" val="2943249375"/>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8F57B"/>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73724127"/>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8F57B"/>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184434624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image" Target="../media/image9.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6" y="228603"/>
            <a:ext cx="8363938" cy="7478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9436" y="1447800"/>
            <a:ext cx="8363937"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64922352"/>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71" r:id="rId19"/>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4" name="Rectangle 3"/>
          <p:cNvSpPr/>
          <p:nvPr/>
        </p:nvSpPr>
        <p:spPr bwMode="auto">
          <a:xfrm>
            <a:off x="1" y="0"/>
            <a:ext cx="231318"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5" name="Rectangle 4"/>
          <p:cNvSpPr/>
          <p:nvPr/>
        </p:nvSpPr>
        <p:spPr bwMode="auto">
          <a:xfrm>
            <a:off x="0" y="0"/>
            <a:ext cx="9144000" cy="14478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2" name="Title Placeholder 1"/>
          <p:cNvSpPr>
            <a:spLocks noGrp="1"/>
          </p:cNvSpPr>
          <p:nvPr>
            <p:ph type="title"/>
          </p:nvPr>
        </p:nvSpPr>
        <p:spPr>
          <a:xfrm>
            <a:off x="389435" y="228604"/>
            <a:ext cx="8363939"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9436" y="1905003"/>
            <a:ext cx="8363937" cy="1618905"/>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75832376"/>
      </p:ext>
    </p:extLst>
  </p:cSld>
  <p:clrMap bg1="lt1" tx1="dk1" bg2="lt2" tx2="dk2" accent1="accent1" accent2="accent2" accent3="accent3" accent4="accent4" accent5="accent5" accent6="accent6" hlink="hlink" folHlink="folHlink"/>
  <p:sldLayoutIdLst>
    <p:sldLayoutId id="2147483750" r:id="rId1"/>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800" b="0" kern="1200" cap="none" spc="-100" baseline="0" dirty="0">
          <a:ln w="3175">
            <a:noFill/>
          </a:ln>
          <a:solidFill>
            <a:schemeClr val="bg1">
              <a:alpha val="99000"/>
            </a:schemeClr>
          </a:solidFill>
          <a:effectLst/>
          <a:latin typeface="Segoe UI Light" pitchFamily="34" charset="0"/>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2400" b="0" kern="1200">
          <a:gradFill>
            <a:gsLst>
              <a:gs pos="0">
                <a:srgbClr val="595959"/>
              </a:gs>
              <a:gs pos="86000">
                <a:srgbClr val="595959"/>
              </a:gs>
            </a:gsLst>
            <a:lin ang="5400000" scaled="0"/>
          </a:gradFill>
          <a:latin typeface="Consolas" pitchFamily="49" charset="0"/>
          <a:ea typeface="+mn-ea"/>
          <a:cs typeface="Consolas" pitchFamily="49" charset="0"/>
        </a:defRPr>
      </a:lvl1pPr>
      <a:lvl2pPr marL="384954" indent="-7937" algn="l" defTabSz="914363" rtl="0" eaLnBrk="1" latinLnBrk="0" hangingPunct="1">
        <a:lnSpc>
          <a:spcPct val="90000"/>
        </a:lnSpc>
        <a:spcBef>
          <a:spcPct val="20000"/>
        </a:spcBef>
        <a:buFont typeface="Arial" pitchFamily="34" charset="0"/>
        <a:buNone/>
        <a:defRPr sz="2000" b="0" kern="1200">
          <a:gradFill>
            <a:gsLst>
              <a:gs pos="0">
                <a:srgbClr val="595959"/>
              </a:gs>
              <a:gs pos="86000">
                <a:srgbClr val="595959"/>
              </a:gs>
            </a:gsLst>
            <a:lin ang="5400000" scaled="0"/>
          </a:gradFill>
          <a:latin typeface="Consolas" pitchFamily="49" charset="0"/>
          <a:ea typeface="+mn-ea"/>
          <a:cs typeface="Consolas" pitchFamily="49" charset="0"/>
        </a:defRPr>
      </a:lvl2pPr>
      <a:lvl3pPr marL="761970" indent="-7937" algn="l" defTabSz="914363" rtl="0" eaLnBrk="1" latinLnBrk="0" hangingPunct="1">
        <a:lnSpc>
          <a:spcPct val="90000"/>
        </a:lnSpc>
        <a:spcBef>
          <a:spcPct val="20000"/>
        </a:spcBef>
        <a:buFont typeface="Arial" pitchFamily="34" charset="0"/>
        <a:buNone/>
        <a:defRPr sz="1800" b="0" kern="1200">
          <a:gradFill>
            <a:gsLst>
              <a:gs pos="0">
                <a:srgbClr val="595959"/>
              </a:gs>
              <a:gs pos="86000">
                <a:srgbClr val="595959"/>
              </a:gs>
            </a:gsLst>
            <a:lin ang="5400000" scaled="0"/>
          </a:gradFill>
          <a:latin typeface="Consolas" pitchFamily="49" charset="0"/>
          <a:ea typeface="+mn-ea"/>
          <a:cs typeface="Consolas" pitchFamily="49" charset="0"/>
        </a:defRPr>
      </a:lvl3pPr>
      <a:lvl4pPr marL="1094009" indent="7937" algn="l" defTabSz="914363" rtl="0" eaLnBrk="1" latinLnBrk="0" hangingPunct="1">
        <a:lnSpc>
          <a:spcPct val="90000"/>
        </a:lnSpc>
        <a:spcBef>
          <a:spcPct val="20000"/>
        </a:spcBef>
        <a:buFont typeface="Arial" pitchFamily="34" charset="0"/>
        <a:buNone/>
        <a:defRPr sz="1800" b="0" kern="1200">
          <a:gradFill>
            <a:gsLst>
              <a:gs pos="0">
                <a:srgbClr val="595959"/>
              </a:gs>
              <a:gs pos="86000">
                <a:srgbClr val="595959"/>
              </a:gs>
            </a:gsLst>
            <a:lin ang="5400000" scaled="0"/>
          </a:gradFill>
          <a:latin typeface="Consolas" pitchFamily="49" charset="0"/>
          <a:ea typeface="+mn-ea"/>
          <a:cs typeface="Consolas" pitchFamily="49" charset="0"/>
        </a:defRPr>
      </a:lvl4pPr>
      <a:lvl5pPr marL="1426047" indent="0" algn="l" defTabSz="914363" rtl="0" eaLnBrk="1" latinLnBrk="0" hangingPunct="1">
        <a:lnSpc>
          <a:spcPct val="90000"/>
        </a:lnSpc>
        <a:spcBef>
          <a:spcPct val="20000"/>
        </a:spcBef>
        <a:buFont typeface="Arial" pitchFamily="34" charset="0"/>
        <a:buNone/>
        <a:defRPr sz="1800" b="0" kern="1200">
          <a:gradFill>
            <a:gsLst>
              <a:gs pos="0">
                <a:srgbClr val="595959"/>
              </a:gs>
              <a:gs pos="86000">
                <a:srgbClr val="595959"/>
              </a:gs>
            </a:gsLst>
            <a:lin ang="5400000" scaled="0"/>
          </a:gradFill>
          <a:latin typeface="Consolas" pitchFamily="49" charset="0"/>
          <a:ea typeface="+mn-ea"/>
          <a:cs typeface="Consolas"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47800"/>
            <a:ext cx="8382000" cy="2000548"/>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88230647"/>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Lst>
  <p:transition>
    <p:fade/>
  </p:transition>
  <p:hf hdr="0" dt="0"/>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chemeClr val="tx2"/>
              </a:gs>
              <a:gs pos="86000">
                <a:schemeClr val="tx2"/>
              </a:gs>
            </a:gsLst>
            <a:lin ang="5400000" scaled="0"/>
            <a:tileRect/>
          </a:gradFill>
          <a:effectLst/>
          <a:latin typeface="Segoe UI" pitchFamily="34" charset="0"/>
          <a:ea typeface="+mn-ea"/>
          <a:cs typeface="Arial" charset="0"/>
        </a:defRPr>
      </a:lvl1pPr>
    </p:titleStyle>
    <p:bodyStyle>
      <a:lvl1pPr marL="460375" indent="-460375" algn="l" defTabSz="914363" rtl="0" eaLnBrk="1" latinLnBrk="0" hangingPunct="1">
        <a:lnSpc>
          <a:spcPct val="90000"/>
        </a:lnSpc>
        <a:spcBef>
          <a:spcPct val="20000"/>
        </a:spcBef>
        <a:buFont typeface="Segoe UI" pitchFamily="34" charset="0"/>
        <a:buChar char="−"/>
        <a:defRPr sz="3200" kern="1200">
          <a:gradFill>
            <a:gsLst>
              <a:gs pos="0">
                <a:schemeClr val="accent6"/>
              </a:gs>
              <a:gs pos="86000">
                <a:schemeClr val="accent6"/>
              </a:gs>
            </a:gsLst>
            <a:lin ang="5400000" scaled="0"/>
          </a:gradFill>
          <a:latin typeface="Segoe UI" pitchFamily="34" charset="0"/>
          <a:ea typeface="+mn-ea"/>
          <a:cs typeface="+mn-cs"/>
        </a:defRPr>
      </a:lvl1pPr>
      <a:lvl2pPr marL="855663" indent="-395288" algn="l" defTabSz="914363" rtl="0" eaLnBrk="1" latinLnBrk="0" hangingPunct="1">
        <a:lnSpc>
          <a:spcPct val="90000"/>
        </a:lnSpc>
        <a:spcBef>
          <a:spcPct val="20000"/>
        </a:spcBef>
        <a:buFont typeface="Segoe UI" pitchFamily="34" charset="0"/>
        <a:buChar char="−"/>
        <a:defRPr sz="2800" kern="1200">
          <a:gradFill>
            <a:gsLst>
              <a:gs pos="0">
                <a:schemeClr val="accent6"/>
              </a:gs>
              <a:gs pos="86000">
                <a:schemeClr val="accent6"/>
              </a:gs>
            </a:gsLst>
            <a:lin ang="5400000" scaled="0"/>
          </a:gradFill>
          <a:latin typeface="Segoe UI" pitchFamily="34" charset="0"/>
          <a:ea typeface="+mn-ea"/>
          <a:cs typeface="+mn-cs"/>
        </a:defRPr>
      </a:lvl2pPr>
      <a:lvl3pPr marL="1258888" indent="-403225" algn="l" defTabSz="914363" rtl="0" eaLnBrk="1" latinLnBrk="0" hangingPunct="1">
        <a:lnSpc>
          <a:spcPct val="90000"/>
        </a:lnSpc>
        <a:spcBef>
          <a:spcPct val="20000"/>
        </a:spcBef>
        <a:buFont typeface="Segoe UI" pitchFamily="34" charset="0"/>
        <a:buChar char="−"/>
        <a:defRPr sz="2400" kern="1200">
          <a:gradFill>
            <a:gsLst>
              <a:gs pos="0">
                <a:schemeClr val="accent6"/>
              </a:gs>
              <a:gs pos="86000">
                <a:schemeClr val="accent6"/>
              </a:gs>
            </a:gsLst>
            <a:lin ang="5400000" scaled="0"/>
          </a:gradFill>
          <a:latin typeface="Segoe UI" pitchFamily="34" charset="0"/>
          <a:ea typeface="+mn-ea"/>
          <a:cs typeface="+mn-cs"/>
        </a:defRPr>
      </a:lvl3pPr>
      <a:lvl4pPr marL="1604963" indent="-346075" algn="l" defTabSz="914363" rtl="0" eaLnBrk="1" latinLnBrk="0" hangingPunct="1">
        <a:lnSpc>
          <a:spcPct val="90000"/>
        </a:lnSpc>
        <a:spcBef>
          <a:spcPct val="20000"/>
        </a:spcBef>
        <a:buFont typeface="Segoe UI" pitchFamily="34" charset="0"/>
        <a:buChar char="−"/>
        <a:defRPr sz="2000" kern="1200">
          <a:gradFill>
            <a:gsLst>
              <a:gs pos="0">
                <a:schemeClr val="accent6"/>
              </a:gs>
              <a:gs pos="86000">
                <a:schemeClr val="accent6"/>
              </a:gs>
            </a:gsLst>
            <a:lin ang="5400000" scaled="0"/>
          </a:gradFill>
          <a:latin typeface="Segoe UI" pitchFamily="34" charset="0"/>
          <a:ea typeface="+mn-ea"/>
          <a:cs typeface="+mn-cs"/>
        </a:defRPr>
      </a:lvl4pPr>
      <a:lvl5pPr marL="1941513" indent="-336550" algn="l" defTabSz="914363" rtl="0" eaLnBrk="1" latinLnBrk="0" hangingPunct="1">
        <a:lnSpc>
          <a:spcPct val="90000"/>
        </a:lnSpc>
        <a:spcBef>
          <a:spcPct val="20000"/>
        </a:spcBef>
        <a:buFont typeface="Segoe UI" pitchFamily="34" charset="0"/>
        <a:buChar char="−"/>
        <a:defRPr sz="2000" kern="1200">
          <a:gradFill>
            <a:gsLst>
              <a:gs pos="0">
                <a:schemeClr val="accent6"/>
              </a:gs>
              <a:gs pos="86000">
                <a:schemeClr val="accent6"/>
              </a:gs>
            </a:gsLst>
            <a:lin ang="5400000" scaled="0"/>
          </a:gradFill>
          <a:latin typeface="Segoe UI" pitchFamily="34" charset="0"/>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eg"/><Relationship Id="rId1" Type="http://schemas.openxmlformats.org/officeDocument/2006/relationships/slideLayout" Target="../slideLayouts/slideLayout19.xml"/><Relationship Id="rId4" Type="http://schemas.openxmlformats.org/officeDocument/2006/relationships/image" Target="../media/image21.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aka.ms/AzureTrialMB"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bit.ly/bqtAzMSDN"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hyperlink" Target="http://aka.ms/AzureMB"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hyperlink" Target="http://www.benkotips.com/" TargetMode="External"/><Relationship Id="rId7" Type="http://schemas.openxmlformats.org/officeDocument/2006/relationships/hyperlink" Target="http://aka.ms/AzureTrialMB" TargetMode="External"/><Relationship Id="rId2" Type="http://schemas.openxmlformats.org/officeDocument/2006/relationships/notesSlide" Target="../notesSlides/notesSlide12.xml"/><Relationship Id="rId1" Type="http://schemas.openxmlformats.org/officeDocument/2006/relationships/slideLayout" Target="../slideLayouts/slideLayout19.xml"/><Relationship Id="rId6" Type="http://schemas.openxmlformats.org/officeDocument/2006/relationships/hyperlink" Target="http://aka.ms/AzureMB" TargetMode="External"/><Relationship Id="rId5" Type="http://schemas.openxmlformats.org/officeDocument/2006/relationships/hyperlink" Target="http://bit.ly/WazOH" TargetMode="External"/><Relationship Id="rId4" Type="http://schemas.openxmlformats.org/officeDocument/2006/relationships/hyperlink" Target="http://bit.ly/s2nCloud"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hyperlink" Target="http://bit.ly/WazOH-7" TargetMode="External"/><Relationship Id="rId3" Type="http://schemas.openxmlformats.org/officeDocument/2006/relationships/hyperlink" Target="http://bit.ly/WazOh-1" TargetMode="External"/><Relationship Id="rId7" Type="http://schemas.openxmlformats.org/officeDocument/2006/relationships/hyperlink" Target="http://bit.ly/WazOH-5" TargetMode="External"/><Relationship Id="rId2" Type="http://schemas.openxmlformats.org/officeDocument/2006/relationships/hyperlink" Target="http://wabc.benkotips.com/OfficeHrs" TargetMode="External"/><Relationship Id="rId1" Type="http://schemas.openxmlformats.org/officeDocument/2006/relationships/slideLayout" Target="../slideLayouts/slideLayout25.xml"/><Relationship Id="rId6" Type="http://schemas.openxmlformats.org/officeDocument/2006/relationships/hyperlink" Target="http://bit.ly/WazOH-4" TargetMode="External"/><Relationship Id="rId5" Type="http://schemas.openxmlformats.org/officeDocument/2006/relationships/hyperlink" Target="http://aka.ms/WazOH-3" TargetMode="External"/><Relationship Id="rId10" Type="http://schemas.openxmlformats.org/officeDocument/2006/relationships/image" Target="../media/image32.png"/><Relationship Id="rId4" Type="http://schemas.openxmlformats.org/officeDocument/2006/relationships/hyperlink" Target="http://aka.ms/WazOH-2" TargetMode="External"/><Relationship Id="rId9" Type="http://schemas.openxmlformats.org/officeDocument/2006/relationships/hyperlink" Target="http://bit.ly/WazOH-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89436" y="2234114"/>
            <a:ext cx="8475784" cy="1359196"/>
          </a:xfrm>
        </p:spPr>
        <p:txBody>
          <a:bodyPr/>
          <a:lstStyle/>
          <a:p>
            <a:r>
              <a:rPr lang="en-US" sz="4400" b="1" dirty="0" smtClean="0"/>
              <a:t>Getting Started with Windows Azure</a:t>
            </a:r>
            <a:r>
              <a:rPr lang="en-US" sz="5400" b="1" dirty="0" smtClean="0"/>
              <a:t>	</a:t>
            </a:r>
            <a:r>
              <a:rPr lang="en-US" b="1" dirty="0" smtClean="0"/>
              <a:t/>
            </a:r>
            <a:br>
              <a:rPr lang="en-US" b="1" dirty="0" smtClean="0"/>
            </a:br>
            <a:r>
              <a:rPr lang="en-US" sz="3600" b="1" dirty="0"/>
              <a:t>	</a:t>
            </a:r>
            <a:r>
              <a:rPr lang="en-US" sz="3200" b="1" dirty="0" smtClean="0"/>
              <a:t>Cloud Computing Soup to Nuts</a:t>
            </a:r>
            <a:endParaRPr lang="en-US" sz="3200" b="1" dirty="0"/>
          </a:p>
        </p:txBody>
      </p:sp>
      <p:sp>
        <p:nvSpPr>
          <p:cNvPr id="2" name="Text Placeholder 1"/>
          <p:cNvSpPr>
            <a:spLocks noGrp="1"/>
          </p:cNvSpPr>
          <p:nvPr>
            <p:ph type="body" sz="quarter" idx="11"/>
          </p:nvPr>
        </p:nvSpPr>
        <p:spPr>
          <a:xfrm>
            <a:off x="4148255" y="4466590"/>
            <a:ext cx="3902927" cy="941796"/>
          </a:xfrm>
        </p:spPr>
        <p:txBody>
          <a:bodyPr/>
          <a:lstStyle/>
          <a:p>
            <a:r>
              <a:rPr lang="en-US" dirty="0" smtClean="0"/>
              <a:t>Mike Benkovich</a:t>
            </a:r>
          </a:p>
          <a:p>
            <a:r>
              <a:rPr lang="en-US" sz="1800" dirty="0"/>
              <a:t>Microsoft Corporation</a:t>
            </a:r>
          </a:p>
          <a:p>
            <a:r>
              <a:rPr lang="en-US" sz="1800" dirty="0" smtClean="0"/>
              <a:t>www.benkoTips.com - @</a:t>
            </a:r>
            <a:r>
              <a:rPr lang="en-US" sz="1800" dirty="0" err="1" smtClean="0"/>
              <a:t>mbenko</a:t>
            </a:r>
            <a:endParaRPr lang="en-US" sz="1800" dirty="0" smtClean="0"/>
          </a:p>
        </p:txBody>
      </p:sp>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artisticPhotocopy trans="47000" detail="8"/>
                    </a14:imgEffect>
                    <a14:imgEffect>
                      <a14:saturation sat="30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20954813">
            <a:off x="2493710" y="4276508"/>
            <a:ext cx="1172205" cy="175261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5" name="Text Placeholder 1"/>
          <p:cNvSpPr txBox="1">
            <a:spLocks/>
          </p:cNvSpPr>
          <p:nvPr/>
        </p:nvSpPr>
        <p:spPr>
          <a:xfrm>
            <a:off x="78377" y="6482339"/>
            <a:ext cx="1471749" cy="332399"/>
          </a:xfrm>
          <a:prstGeom prst="rect">
            <a:avLst/>
          </a:prstGeom>
        </p:spPr>
        <p:txBody>
          <a:bodyPr vert="horz" wrap="square" lIns="0" tIns="0" rIns="0" bIns="0" rtlCol="0">
            <a:spAutoFit/>
          </a:bodyPr>
          <a:lstStyle>
            <a:lvl1pPr marL="0" indent="0" algn="l" defTabSz="914363" rtl="0" eaLnBrk="1" latinLnBrk="0" hangingPunct="1">
              <a:lnSpc>
                <a:spcPct val="90000"/>
              </a:lnSpc>
              <a:spcBef>
                <a:spcPct val="20000"/>
              </a:spcBef>
              <a:buSzPct val="80000"/>
              <a:buFont typeface="Arial" pitchFamily="34" charset="0"/>
              <a:buNone/>
              <a:defRPr sz="2400" kern="1200">
                <a:solidFill>
                  <a:schemeClr val="bg1">
                    <a:alpha val="98000"/>
                  </a:schemeClr>
                </a:solidFill>
                <a:latin typeface="+mj-lt"/>
                <a:ea typeface="+mn-ea"/>
                <a:cs typeface="+mn-cs"/>
              </a:defRPr>
            </a:lvl1pPr>
            <a:lvl2pPr marL="460375" indent="0" algn="l" defTabSz="914363" rtl="0" eaLnBrk="1" latinLnBrk="0" hangingPunct="1">
              <a:lnSpc>
                <a:spcPct val="90000"/>
              </a:lnSpc>
              <a:spcBef>
                <a:spcPct val="20000"/>
              </a:spcBef>
              <a:buSzPct val="80000"/>
              <a:buFont typeface="Arial" pitchFamily="34" charset="0"/>
              <a:buNone/>
              <a:defRPr sz="2800" kern="1200">
                <a:gradFill>
                  <a:gsLst>
                    <a:gs pos="0">
                      <a:srgbClr val="595959"/>
                    </a:gs>
                    <a:gs pos="86000">
                      <a:srgbClr val="595959"/>
                    </a:gs>
                  </a:gsLst>
                  <a:lin ang="5400000" scaled="0"/>
                </a:gradFill>
                <a:latin typeface="+mn-lt"/>
                <a:ea typeface="+mn-ea"/>
                <a:cs typeface="+mn-cs"/>
              </a:defRPr>
            </a:lvl2pPr>
            <a:lvl3pPr marL="855663" indent="0" algn="l" defTabSz="914363" rtl="0" eaLnBrk="1" latinLnBrk="0" hangingPunct="1">
              <a:lnSpc>
                <a:spcPct val="90000"/>
              </a:lnSpc>
              <a:spcBef>
                <a:spcPct val="20000"/>
              </a:spcBef>
              <a:buSzPct val="80000"/>
              <a:buFont typeface="Arial" pitchFamily="34" charset="0"/>
              <a:buNone/>
              <a:defRPr sz="2400" kern="1200">
                <a:gradFill>
                  <a:gsLst>
                    <a:gs pos="0">
                      <a:srgbClr val="595959"/>
                    </a:gs>
                    <a:gs pos="86000">
                      <a:srgbClr val="595959"/>
                    </a:gs>
                  </a:gsLst>
                  <a:lin ang="5400000" scaled="0"/>
                </a:gradFill>
                <a:latin typeface="+mn-lt"/>
                <a:ea typeface="+mn-ea"/>
                <a:cs typeface="+mn-cs"/>
              </a:defRPr>
            </a:lvl3pPr>
            <a:lvl4pPr marL="1258888" indent="0" algn="l" defTabSz="914363" rtl="0" eaLnBrk="1" latinLnBrk="0" hangingPunct="1">
              <a:lnSpc>
                <a:spcPct val="90000"/>
              </a:lnSpc>
              <a:spcBef>
                <a:spcPct val="20000"/>
              </a:spcBef>
              <a:buSzPct val="80000"/>
              <a:buFont typeface="Arial" pitchFamily="34" charset="0"/>
              <a:buNone/>
              <a:defRPr sz="2000" kern="1200">
                <a:gradFill>
                  <a:gsLst>
                    <a:gs pos="0">
                      <a:srgbClr val="595959"/>
                    </a:gs>
                    <a:gs pos="86000">
                      <a:srgbClr val="595959"/>
                    </a:gs>
                  </a:gsLst>
                  <a:lin ang="5400000" scaled="0"/>
                </a:gradFill>
                <a:latin typeface="+mn-lt"/>
                <a:ea typeface="+mn-ea"/>
                <a:cs typeface="+mn-cs"/>
              </a:defRPr>
            </a:lvl4pPr>
            <a:lvl5pPr marL="1604963" indent="0" algn="l" defTabSz="914363" rtl="0" eaLnBrk="1" latinLnBrk="0" hangingPunct="1">
              <a:lnSpc>
                <a:spcPct val="90000"/>
              </a:lnSpc>
              <a:spcBef>
                <a:spcPct val="20000"/>
              </a:spcBef>
              <a:buSzPct val="80000"/>
              <a:buFont typeface="Arial" pitchFamily="34" charset="0"/>
              <a:buNone/>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btlod-70</a:t>
            </a:r>
            <a:endParaRPr lang="en-US" sz="1800" dirty="0" smtClean="0"/>
          </a:p>
        </p:txBody>
      </p:sp>
    </p:spTree>
    <p:extLst>
      <p:ext uri="{BB962C8B-B14F-4D97-AF65-F5344CB8AC3E}">
        <p14:creationId xmlns:p14="http://schemas.microsoft.com/office/powerpoint/2010/main" val="402916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Today…</a:t>
            </a:r>
            <a:endParaRPr lang="en-US" dirty="0"/>
          </a:p>
        </p:txBody>
      </p:sp>
      <p:sp>
        <p:nvSpPr>
          <p:cNvPr id="5" name="Text Placeholder 4"/>
          <p:cNvSpPr>
            <a:spLocks noGrp="1"/>
          </p:cNvSpPr>
          <p:nvPr>
            <p:ph type="body" sz="quarter" idx="11"/>
          </p:nvPr>
        </p:nvSpPr>
        <p:spPr>
          <a:xfrm>
            <a:off x="2606032" y="1844154"/>
            <a:ext cx="5210341" cy="4388894"/>
          </a:xfrm>
        </p:spPr>
        <p:txBody>
          <a:bodyPr/>
          <a:lstStyle/>
          <a:p>
            <a:r>
              <a:rPr lang="en-US" dirty="0" smtClean="0"/>
              <a:t>What is the Cloud</a:t>
            </a:r>
          </a:p>
          <a:p>
            <a:r>
              <a:rPr lang="en-US" dirty="0" smtClean="0"/>
              <a:t>How to get the tools</a:t>
            </a:r>
          </a:p>
          <a:p>
            <a:r>
              <a:rPr lang="en-US" dirty="0"/>
              <a:t>Create an account</a:t>
            </a:r>
          </a:p>
          <a:p>
            <a:r>
              <a:rPr lang="en-US" dirty="0" smtClean="0"/>
              <a:t>Build &amp; test a site</a:t>
            </a:r>
          </a:p>
          <a:p>
            <a:r>
              <a:rPr lang="en-US" dirty="0" smtClean="0"/>
              <a:t>Deploy</a:t>
            </a:r>
            <a:endParaRPr lang="en-US" dirty="0"/>
          </a:p>
        </p:txBody>
      </p:sp>
    </p:spTree>
    <p:extLst>
      <p:ext uri="{BB962C8B-B14F-4D97-AF65-F5344CB8AC3E}">
        <p14:creationId xmlns:p14="http://schemas.microsoft.com/office/powerpoint/2010/main" val="37296783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16200000" flipH="1">
            <a:off x="86696" y="3247692"/>
            <a:ext cx="3113691" cy="7895"/>
          </a:xfrm>
          <a:prstGeom prst="lin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5" name="Straight Connector 4"/>
          <p:cNvCxnSpPr/>
          <p:nvPr/>
        </p:nvCxnSpPr>
        <p:spPr>
          <a:xfrm rot="10800000">
            <a:off x="1639606" y="4816368"/>
            <a:ext cx="4635062" cy="0"/>
          </a:xfrm>
          <a:prstGeom prst="lin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6" name="Freeform 5"/>
          <p:cNvSpPr/>
          <p:nvPr/>
        </p:nvSpPr>
        <p:spPr>
          <a:xfrm>
            <a:off x="1713187" y="3034866"/>
            <a:ext cx="4469523" cy="1903257"/>
          </a:xfrm>
          <a:custGeom>
            <a:avLst/>
            <a:gdLst>
              <a:gd name="connsiteX0" fmla="*/ 0 w 3137338"/>
              <a:gd name="connsiteY0" fmla="*/ 1510862 h 2149366"/>
              <a:gd name="connsiteX1" fmla="*/ 867103 w 3137338"/>
              <a:gd name="connsiteY1" fmla="*/ 60434 h 2149366"/>
              <a:gd name="connsiteX2" fmla="*/ 2199289 w 3137338"/>
              <a:gd name="connsiteY2" fmla="*/ 1873469 h 2149366"/>
              <a:gd name="connsiteX3" fmla="*/ 3137338 w 3137338"/>
              <a:gd name="connsiteY3" fmla="*/ 1715814 h 2149366"/>
            </a:gdLst>
            <a:ahLst/>
            <a:cxnLst>
              <a:cxn ang="0">
                <a:pos x="connsiteX0" y="connsiteY0"/>
              </a:cxn>
              <a:cxn ang="0">
                <a:pos x="connsiteX1" y="connsiteY1"/>
              </a:cxn>
              <a:cxn ang="0">
                <a:pos x="connsiteX2" y="connsiteY2"/>
              </a:cxn>
              <a:cxn ang="0">
                <a:pos x="connsiteX3" y="connsiteY3"/>
              </a:cxn>
            </a:cxnLst>
            <a:rect l="l" t="t" r="r" b="b"/>
            <a:pathLst>
              <a:path w="3137338" h="2149366">
                <a:moveTo>
                  <a:pt x="0" y="1510862"/>
                </a:moveTo>
                <a:cubicBezTo>
                  <a:pt x="250277" y="755431"/>
                  <a:pt x="500555" y="0"/>
                  <a:pt x="867103" y="60434"/>
                </a:cubicBezTo>
                <a:cubicBezTo>
                  <a:pt x="1233651" y="120868"/>
                  <a:pt x="1820917" y="1597572"/>
                  <a:pt x="2199289" y="1873469"/>
                </a:cubicBezTo>
                <a:cubicBezTo>
                  <a:pt x="2577662" y="2149366"/>
                  <a:pt x="3137338" y="1715814"/>
                  <a:pt x="3137338" y="1715814"/>
                </a:cubicBezTo>
              </a:path>
            </a:pathLst>
          </a:cu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7" name="Rectangle 6"/>
          <p:cNvSpPr/>
          <p:nvPr/>
        </p:nvSpPr>
        <p:spPr>
          <a:xfrm>
            <a:off x="567449" y="3180264"/>
            <a:ext cx="922371" cy="369332"/>
          </a:xfrm>
          <a:prstGeom prst="rect">
            <a:avLst/>
          </a:prstGeom>
          <a:ln>
            <a:noFill/>
          </a:ln>
        </p:spPr>
        <p:txBody>
          <a:bodyPr wrap="square">
            <a:spAutoFit/>
          </a:bodyPr>
          <a:lstStyle/>
          <a:p>
            <a:pPr lvl="0" algn="ctr"/>
            <a:r>
              <a:rPr lang="en-US" sz="1800" dirty="0" smtClean="0">
                <a:solidFill>
                  <a:schemeClr val="accent3"/>
                </a:solidFill>
                <a:latin typeface="Arial" pitchFamily="34" charset="0"/>
                <a:cs typeface="Arial" pitchFamily="34" charset="0"/>
              </a:rPr>
              <a:t>Usage</a:t>
            </a:r>
            <a:endParaRPr lang="en-US" sz="1800" dirty="0">
              <a:solidFill>
                <a:schemeClr val="accent3"/>
              </a:solidFill>
              <a:latin typeface="Arial" pitchFamily="34" charset="0"/>
              <a:cs typeface="Arial" pitchFamily="34" charset="0"/>
            </a:endParaRPr>
          </a:p>
        </p:txBody>
      </p:sp>
      <p:sp>
        <p:nvSpPr>
          <p:cNvPr id="8" name="Rectangle 7"/>
          <p:cNvSpPr/>
          <p:nvPr/>
        </p:nvSpPr>
        <p:spPr>
          <a:xfrm>
            <a:off x="1311057" y="4869803"/>
            <a:ext cx="922371" cy="461665"/>
          </a:xfrm>
          <a:prstGeom prst="rect">
            <a:avLst/>
          </a:prstGeom>
          <a:ln>
            <a:noFill/>
          </a:ln>
        </p:spPr>
        <p:txBody>
          <a:bodyPr wrap="square">
            <a:spAutoFit/>
          </a:bodyPr>
          <a:lstStyle/>
          <a:p>
            <a:pPr lvl="0" algn="ctr"/>
            <a:r>
              <a:rPr lang="en-US" dirty="0" smtClean="0">
                <a:solidFill>
                  <a:schemeClr val="accent2"/>
                </a:solidFill>
                <a:latin typeface="Arial" pitchFamily="34" charset="0"/>
                <a:cs typeface="Arial" pitchFamily="34" charset="0"/>
              </a:rPr>
              <a:t>Jan</a:t>
            </a:r>
            <a:endParaRPr lang="en-US" dirty="0">
              <a:solidFill>
                <a:schemeClr val="accent2"/>
              </a:solidFill>
              <a:latin typeface="Arial" pitchFamily="34" charset="0"/>
              <a:cs typeface="Arial" pitchFamily="34" charset="0"/>
            </a:endParaRPr>
          </a:p>
        </p:txBody>
      </p:sp>
      <p:sp>
        <p:nvSpPr>
          <p:cNvPr id="9" name="Rectangle 8"/>
          <p:cNvSpPr/>
          <p:nvPr/>
        </p:nvSpPr>
        <p:spPr>
          <a:xfrm>
            <a:off x="2598576" y="4869803"/>
            <a:ext cx="922371" cy="461665"/>
          </a:xfrm>
          <a:prstGeom prst="rect">
            <a:avLst/>
          </a:prstGeom>
          <a:ln>
            <a:noFill/>
          </a:ln>
        </p:spPr>
        <p:txBody>
          <a:bodyPr wrap="square">
            <a:spAutoFit/>
          </a:bodyPr>
          <a:lstStyle/>
          <a:p>
            <a:pPr lvl="0" algn="ctr"/>
            <a:r>
              <a:rPr lang="en-US" dirty="0" smtClean="0">
                <a:solidFill>
                  <a:schemeClr val="accent2"/>
                </a:solidFill>
                <a:latin typeface="Arial" pitchFamily="34" charset="0"/>
                <a:cs typeface="Arial" pitchFamily="34" charset="0"/>
              </a:rPr>
              <a:t>Apr</a:t>
            </a:r>
            <a:endParaRPr lang="en-US" dirty="0">
              <a:solidFill>
                <a:schemeClr val="accent2"/>
              </a:solidFill>
              <a:latin typeface="Arial" pitchFamily="34" charset="0"/>
              <a:cs typeface="Arial" pitchFamily="34" charset="0"/>
            </a:endParaRPr>
          </a:p>
        </p:txBody>
      </p:sp>
      <p:sp>
        <p:nvSpPr>
          <p:cNvPr id="10" name="Rectangle 9"/>
          <p:cNvSpPr/>
          <p:nvPr/>
        </p:nvSpPr>
        <p:spPr>
          <a:xfrm>
            <a:off x="3838796" y="4869803"/>
            <a:ext cx="922371" cy="461665"/>
          </a:xfrm>
          <a:prstGeom prst="rect">
            <a:avLst/>
          </a:prstGeom>
          <a:ln>
            <a:noFill/>
          </a:ln>
        </p:spPr>
        <p:txBody>
          <a:bodyPr wrap="square">
            <a:spAutoFit/>
          </a:bodyPr>
          <a:lstStyle/>
          <a:p>
            <a:pPr lvl="0" algn="ctr"/>
            <a:r>
              <a:rPr lang="en-US" dirty="0" smtClean="0">
                <a:solidFill>
                  <a:schemeClr val="accent2"/>
                </a:solidFill>
                <a:latin typeface="Arial" pitchFamily="34" charset="0"/>
                <a:cs typeface="Arial" pitchFamily="34" charset="0"/>
              </a:rPr>
              <a:t>Jul</a:t>
            </a:r>
            <a:endParaRPr lang="en-US" dirty="0">
              <a:solidFill>
                <a:schemeClr val="accent2"/>
              </a:solidFill>
              <a:latin typeface="Arial" pitchFamily="34" charset="0"/>
              <a:cs typeface="Arial" pitchFamily="34" charset="0"/>
            </a:endParaRPr>
          </a:p>
        </p:txBody>
      </p:sp>
      <p:sp>
        <p:nvSpPr>
          <p:cNvPr id="11" name="Rectangle 10"/>
          <p:cNvSpPr/>
          <p:nvPr/>
        </p:nvSpPr>
        <p:spPr>
          <a:xfrm>
            <a:off x="5244554" y="4869803"/>
            <a:ext cx="922371" cy="461665"/>
          </a:xfrm>
          <a:prstGeom prst="rect">
            <a:avLst/>
          </a:prstGeom>
          <a:ln>
            <a:noFill/>
          </a:ln>
        </p:spPr>
        <p:txBody>
          <a:bodyPr wrap="square">
            <a:spAutoFit/>
          </a:bodyPr>
          <a:lstStyle/>
          <a:p>
            <a:pPr lvl="0" algn="ctr"/>
            <a:r>
              <a:rPr lang="en-US" dirty="0" smtClean="0">
                <a:solidFill>
                  <a:schemeClr val="accent2"/>
                </a:solidFill>
                <a:latin typeface="Arial" pitchFamily="34" charset="0"/>
                <a:cs typeface="Arial" pitchFamily="34" charset="0"/>
              </a:rPr>
              <a:t>Oct</a:t>
            </a:r>
            <a:endParaRPr lang="en-US" dirty="0">
              <a:solidFill>
                <a:schemeClr val="accent2"/>
              </a:solidFill>
              <a:latin typeface="Arial" pitchFamily="34" charset="0"/>
              <a:cs typeface="Arial" pitchFamily="34" charset="0"/>
            </a:endParaRPr>
          </a:p>
        </p:txBody>
      </p:sp>
      <p:cxnSp>
        <p:nvCxnSpPr>
          <p:cNvPr id="12" name="Straight Connector 11"/>
          <p:cNvCxnSpPr/>
          <p:nvPr/>
        </p:nvCxnSpPr>
        <p:spPr>
          <a:xfrm flipV="1">
            <a:off x="1284870" y="3094412"/>
            <a:ext cx="5068613" cy="23648"/>
          </a:xfrm>
          <a:prstGeom prst="line">
            <a:avLst/>
          </a:prstGeom>
          <a:noFill/>
          <a:ln>
            <a:solidFill>
              <a:srgbClr val="92D050"/>
            </a:solidFill>
            <a:prstDash val="dash"/>
          </a:ln>
        </p:spPr>
        <p:style>
          <a:lnRef idx="2">
            <a:schemeClr val="accent1">
              <a:shade val="50000"/>
            </a:schemeClr>
          </a:lnRef>
          <a:fillRef idx="1">
            <a:schemeClr val="accent1"/>
          </a:fillRef>
          <a:effectRef idx="0">
            <a:schemeClr val="accent1"/>
          </a:effectRef>
          <a:fontRef idx="minor">
            <a:schemeClr val="lt1"/>
          </a:fontRef>
        </p:style>
      </p:cxnSp>
      <p:sp>
        <p:nvSpPr>
          <p:cNvPr id="13" name="Rectangle 12"/>
          <p:cNvSpPr/>
          <p:nvPr/>
        </p:nvSpPr>
        <p:spPr>
          <a:xfrm>
            <a:off x="6156437" y="2895601"/>
            <a:ext cx="2640723" cy="338554"/>
          </a:xfrm>
          <a:prstGeom prst="rect">
            <a:avLst/>
          </a:prstGeom>
          <a:ln>
            <a:noFill/>
          </a:ln>
        </p:spPr>
        <p:txBody>
          <a:bodyPr wrap="square">
            <a:spAutoFit/>
          </a:bodyPr>
          <a:lstStyle/>
          <a:p>
            <a:pPr lvl="0" algn="ctr"/>
            <a:r>
              <a:rPr lang="en-US" sz="1600" dirty="0" smtClean="0">
                <a:solidFill>
                  <a:schemeClr val="accent3"/>
                </a:solidFill>
                <a:latin typeface="Arial" pitchFamily="34" charset="0"/>
                <a:cs typeface="Arial" pitchFamily="34" charset="0"/>
              </a:rPr>
              <a:t>Datacenter peak load</a:t>
            </a:r>
            <a:endParaRPr lang="en-US" sz="1600" dirty="0">
              <a:solidFill>
                <a:schemeClr val="accent3"/>
              </a:solidFill>
              <a:latin typeface="Arial" pitchFamily="34" charset="0"/>
              <a:cs typeface="Arial" pitchFamily="34" charset="0"/>
            </a:endParaRPr>
          </a:p>
        </p:txBody>
      </p:sp>
      <p:grpSp>
        <p:nvGrpSpPr>
          <p:cNvPr id="14" name="Group 13"/>
          <p:cNvGrpSpPr/>
          <p:nvPr/>
        </p:nvGrpSpPr>
        <p:grpSpPr>
          <a:xfrm>
            <a:off x="1686913" y="2335923"/>
            <a:ext cx="4790089" cy="2388479"/>
            <a:chOff x="1686911" y="2243957"/>
            <a:chExt cx="4790089" cy="2388479"/>
          </a:xfrm>
        </p:grpSpPr>
        <p:grpSp>
          <p:nvGrpSpPr>
            <p:cNvPr id="15" name="Group 14"/>
            <p:cNvGrpSpPr/>
            <p:nvPr/>
          </p:nvGrpSpPr>
          <p:grpSpPr>
            <a:xfrm>
              <a:off x="1686911" y="2254469"/>
              <a:ext cx="733100" cy="1416271"/>
              <a:chOff x="1686911" y="2254469"/>
              <a:chExt cx="733100" cy="1416271"/>
            </a:xfrm>
          </p:grpSpPr>
          <p:cxnSp>
            <p:nvCxnSpPr>
              <p:cNvPr id="38" name="Straight Connector 37"/>
              <p:cNvCxnSpPr/>
              <p:nvPr/>
            </p:nvCxnSpPr>
            <p:spPr>
              <a:xfrm rot="5400000">
                <a:off x="1675087" y="2266293"/>
                <a:ext cx="197069" cy="173421"/>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39" name="Straight Connector 38"/>
              <p:cNvCxnSpPr/>
              <p:nvPr/>
            </p:nvCxnSpPr>
            <p:spPr>
              <a:xfrm rot="5400000">
                <a:off x="1689539" y="2301764"/>
                <a:ext cx="375745" cy="317940"/>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40" name="Straight Connector 39"/>
              <p:cNvCxnSpPr/>
              <p:nvPr/>
            </p:nvCxnSpPr>
            <p:spPr>
              <a:xfrm rot="5400000">
                <a:off x="1680341" y="2313589"/>
                <a:ext cx="593838" cy="501872"/>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41" name="Straight Connector 40"/>
              <p:cNvCxnSpPr/>
              <p:nvPr/>
            </p:nvCxnSpPr>
            <p:spPr>
              <a:xfrm rot="5400000">
                <a:off x="1682970" y="2345118"/>
                <a:ext cx="804043" cy="670038"/>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42" name="Straight Connector 41"/>
              <p:cNvCxnSpPr/>
              <p:nvPr/>
            </p:nvCxnSpPr>
            <p:spPr>
              <a:xfrm rot="5400000">
                <a:off x="1671147" y="2982313"/>
                <a:ext cx="451942" cy="367861"/>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43" name="Straight Connector 42"/>
              <p:cNvCxnSpPr/>
              <p:nvPr/>
            </p:nvCxnSpPr>
            <p:spPr>
              <a:xfrm rot="5400000">
                <a:off x="1671147" y="3450024"/>
                <a:ext cx="241737" cy="199695"/>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6" name="Group 15"/>
            <p:cNvGrpSpPr/>
            <p:nvPr/>
          </p:nvGrpSpPr>
          <p:grpSpPr>
            <a:xfrm>
              <a:off x="3331780" y="2243957"/>
              <a:ext cx="3145220" cy="2388479"/>
              <a:chOff x="3279229" y="2243957"/>
              <a:chExt cx="3145220" cy="2388479"/>
            </a:xfrm>
          </p:grpSpPr>
          <p:cxnSp>
            <p:nvCxnSpPr>
              <p:cNvPr id="17" name="Straight Connector 16"/>
              <p:cNvCxnSpPr/>
              <p:nvPr/>
            </p:nvCxnSpPr>
            <p:spPr>
              <a:xfrm rot="5400000">
                <a:off x="3266090" y="2262350"/>
                <a:ext cx="139267" cy="112990"/>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18" name="Straight Connector 17"/>
              <p:cNvCxnSpPr/>
              <p:nvPr/>
            </p:nvCxnSpPr>
            <p:spPr>
              <a:xfrm rot="5400000">
                <a:off x="3359369" y="2266291"/>
                <a:ext cx="246998" cy="202330"/>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19" name="Straight Connector 18"/>
              <p:cNvCxnSpPr/>
              <p:nvPr/>
            </p:nvCxnSpPr>
            <p:spPr>
              <a:xfrm rot="5400000">
                <a:off x="3440827" y="2282055"/>
                <a:ext cx="362609" cy="307433"/>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20" name="Straight Connector 19"/>
              <p:cNvCxnSpPr/>
              <p:nvPr/>
            </p:nvCxnSpPr>
            <p:spPr>
              <a:xfrm rot="5400000">
                <a:off x="3530165" y="2297820"/>
                <a:ext cx="509754" cy="412539"/>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21" name="Straight Connector 20"/>
              <p:cNvCxnSpPr/>
              <p:nvPr/>
            </p:nvCxnSpPr>
            <p:spPr>
              <a:xfrm rot="5400000">
                <a:off x="3611621" y="2313587"/>
                <a:ext cx="641134" cy="517643"/>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22" name="Straight Connector 21"/>
              <p:cNvCxnSpPr/>
              <p:nvPr/>
            </p:nvCxnSpPr>
            <p:spPr>
              <a:xfrm rot="5400000">
                <a:off x="3693077" y="2329352"/>
                <a:ext cx="780395" cy="630630"/>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23" name="Straight Connector 22"/>
              <p:cNvCxnSpPr/>
              <p:nvPr/>
            </p:nvCxnSpPr>
            <p:spPr>
              <a:xfrm rot="5400000">
                <a:off x="3774532" y="2345117"/>
                <a:ext cx="935422" cy="743618"/>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24" name="Straight Connector 23"/>
              <p:cNvCxnSpPr/>
              <p:nvPr/>
            </p:nvCxnSpPr>
            <p:spPr>
              <a:xfrm rot="5400000">
                <a:off x="3866492" y="2395046"/>
                <a:ext cx="1058920" cy="825062"/>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25" name="Straight Connector 24"/>
              <p:cNvCxnSpPr/>
              <p:nvPr/>
            </p:nvCxnSpPr>
            <p:spPr>
              <a:xfrm rot="5400000">
                <a:off x="3928242" y="2412124"/>
                <a:ext cx="1242849" cy="948559"/>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26" name="Straight Connector 25"/>
              <p:cNvCxnSpPr/>
              <p:nvPr/>
            </p:nvCxnSpPr>
            <p:spPr>
              <a:xfrm rot="5400000">
                <a:off x="4012326" y="2454166"/>
                <a:ext cx="1389993" cy="1053660"/>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27" name="Straight Connector 26"/>
              <p:cNvCxnSpPr/>
              <p:nvPr/>
            </p:nvCxnSpPr>
            <p:spPr>
              <a:xfrm rot="5400000">
                <a:off x="4093780" y="2459421"/>
                <a:ext cx="1566043" cy="1192926"/>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28" name="Straight Connector 27"/>
              <p:cNvCxnSpPr/>
              <p:nvPr/>
            </p:nvCxnSpPr>
            <p:spPr>
              <a:xfrm rot="5400000">
                <a:off x="4177864" y="2477817"/>
                <a:ext cx="1728951" cy="1329557"/>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29" name="Straight Connector 28"/>
              <p:cNvCxnSpPr/>
              <p:nvPr/>
            </p:nvCxnSpPr>
            <p:spPr>
              <a:xfrm rot="5400000">
                <a:off x="4275085" y="2498835"/>
                <a:ext cx="1865584" cy="1429409"/>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30" name="Straight Connector 29"/>
              <p:cNvCxnSpPr/>
              <p:nvPr/>
            </p:nvCxnSpPr>
            <p:spPr>
              <a:xfrm rot="5400000">
                <a:off x="4380189" y="2514603"/>
                <a:ext cx="2004847" cy="1542395"/>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31" name="Straight Connector 30"/>
              <p:cNvCxnSpPr/>
              <p:nvPr/>
            </p:nvCxnSpPr>
            <p:spPr>
              <a:xfrm rot="5400000">
                <a:off x="4481353" y="2550075"/>
                <a:ext cx="2104692" cy="1623853"/>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32" name="Straight Connector 31"/>
              <p:cNvCxnSpPr/>
              <p:nvPr/>
            </p:nvCxnSpPr>
            <p:spPr>
              <a:xfrm rot="5400000">
                <a:off x="4686301" y="2794440"/>
                <a:ext cx="1891863" cy="1474077"/>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33" name="Straight Connector 32"/>
              <p:cNvCxnSpPr/>
              <p:nvPr/>
            </p:nvCxnSpPr>
            <p:spPr>
              <a:xfrm rot="5400000">
                <a:off x="4859721" y="3072964"/>
                <a:ext cx="1697423" cy="1321674"/>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34" name="Straight Connector 33"/>
              <p:cNvCxnSpPr/>
              <p:nvPr/>
            </p:nvCxnSpPr>
            <p:spPr>
              <a:xfrm rot="5400000">
                <a:off x="5111971" y="3383021"/>
                <a:ext cx="1400503" cy="1098328"/>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35" name="Straight Connector 34"/>
              <p:cNvCxnSpPr/>
              <p:nvPr/>
            </p:nvCxnSpPr>
            <p:spPr>
              <a:xfrm rot="5400000">
                <a:off x="5419399" y="3669429"/>
                <a:ext cx="1064172" cy="835569"/>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36" name="Straight Connector 35"/>
              <p:cNvCxnSpPr/>
              <p:nvPr/>
            </p:nvCxnSpPr>
            <p:spPr>
              <a:xfrm rot="5400000">
                <a:off x="5801712" y="3936131"/>
                <a:ext cx="649016" cy="517629"/>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cxnSp>
            <p:nvCxnSpPr>
              <p:cNvPr id="37" name="Straight Connector 36"/>
              <p:cNvCxnSpPr/>
              <p:nvPr/>
            </p:nvCxnSpPr>
            <p:spPr>
              <a:xfrm rot="5400000">
                <a:off x="6219498" y="4120063"/>
                <a:ext cx="225977" cy="183925"/>
              </a:xfrm>
              <a:prstGeom prst="line">
                <a:avLst/>
              </a:prstGeom>
              <a:noFill/>
              <a:ln>
                <a:solidFill>
                  <a:srgbClr val="F42D0C"/>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44" name="Rectangle 43"/>
          <p:cNvSpPr/>
          <p:nvPr/>
        </p:nvSpPr>
        <p:spPr>
          <a:xfrm>
            <a:off x="6369272" y="3777001"/>
            <a:ext cx="1274380" cy="338554"/>
          </a:xfrm>
          <a:prstGeom prst="rect">
            <a:avLst/>
          </a:prstGeom>
          <a:ln>
            <a:noFill/>
          </a:ln>
        </p:spPr>
        <p:txBody>
          <a:bodyPr wrap="square">
            <a:spAutoFit/>
          </a:bodyPr>
          <a:lstStyle/>
          <a:p>
            <a:pPr lvl="0" algn="ctr"/>
            <a:r>
              <a:rPr lang="en-US" sz="1600" dirty="0" smtClean="0">
                <a:solidFill>
                  <a:schemeClr val="accent1"/>
                </a:solidFill>
                <a:latin typeface="Arial" pitchFamily="34" charset="0"/>
                <a:cs typeface="Arial" pitchFamily="34" charset="0"/>
              </a:rPr>
              <a:t>Idle time</a:t>
            </a:r>
            <a:endParaRPr lang="en-US" sz="1600" dirty="0">
              <a:solidFill>
                <a:schemeClr val="accent1"/>
              </a:solidFill>
              <a:latin typeface="Arial" pitchFamily="34" charset="0"/>
              <a:cs typeface="Arial" pitchFamily="34" charset="0"/>
            </a:endParaRPr>
          </a:p>
        </p:txBody>
      </p:sp>
      <p:sp>
        <p:nvSpPr>
          <p:cNvPr id="45" name="Freeform 44"/>
          <p:cNvSpPr/>
          <p:nvPr/>
        </p:nvSpPr>
        <p:spPr>
          <a:xfrm>
            <a:off x="1686913" y="2335925"/>
            <a:ext cx="4648199" cy="2693279"/>
          </a:xfrm>
          <a:custGeom>
            <a:avLst/>
            <a:gdLst>
              <a:gd name="connsiteX0" fmla="*/ 0 w 3137338"/>
              <a:gd name="connsiteY0" fmla="*/ 1510862 h 2149366"/>
              <a:gd name="connsiteX1" fmla="*/ 867103 w 3137338"/>
              <a:gd name="connsiteY1" fmla="*/ 60434 h 2149366"/>
              <a:gd name="connsiteX2" fmla="*/ 2199289 w 3137338"/>
              <a:gd name="connsiteY2" fmla="*/ 1873469 h 2149366"/>
              <a:gd name="connsiteX3" fmla="*/ 3137338 w 3137338"/>
              <a:gd name="connsiteY3" fmla="*/ 1715814 h 2149366"/>
            </a:gdLst>
            <a:ahLst/>
            <a:cxnLst>
              <a:cxn ang="0">
                <a:pos x="connsiteX0" y="connsiteY0"/>
              </a:cxn>
              <a:cxn ang="0">
                <a:pos x="connsiteX1" y="connsiteY1"/>
              </a:cxn>
              <a:cxn ang="0">
                <a:pos x="connsiteX2" y="connsiteY2"/>
              </a:cxn>
              <a:cxn ang="0">
                <a:pos x="connsiteX3" y="connsiteY3"/>
              </a:cxn>
            </a:cxnLst>
            <a:rect l="l" t="t" r="r" b="b"/>
            <a:pathLst>
              <a:path w="3137338" h="2149366">
                <a:moveTo>
                  <a:pt x="0" y="1510862"/>
                </a:moveTo>
                <a:cubicBezTo>
                  <a:pt x="250277" y="755431"/>
                  <a:pt x="500555" y="0"/>
                  <a:pt x="867103" y="60434"/>
                </a:cubicBezTo>
                <a:cubicBezTo>
                  <a:pt x="1233651" y="120868"/>
                  <a:pt x="1820917" y="1597572"/>
                  <a:pt x="2199289" y="1873469"/>
                </a:cubicBezTo>
                <a:cubicBezTo>
                  <a:pt x="2577662" y="2149366"/>
                  <a:pt x="3137338" y="1715814"/>
                  <a:pt x="3137338" y="1715814"/>
                </a:cubicBezTo>
              </a:path>
            </a:pathLst>
          </a:cu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3" name="TextBox 2"/>
          <p:cNvSpPr txBox="1"/>
          <p:nvPr/>
        </p:nvSpPr>
        <p:spPr>
          <a:xfrm>
            <a:off x="4545723" y="2740571"/>
            <a:ext cx="1823549" cy="1323439"/>
          </a:xfrm>
          <a:prstGeom prst="rect">
            <a:avLst/>
          </a:prstGeom>
          <a:noFill/>
        </p:spPr>
        <p:txBody>
          <a:bodyPr wrap="square" rtlCol="0">
            <a:spAutoFit/>
          </a:bodyPr>
          <a:lstStyle/>
          <a:p>
            <a:r>
              <a:rPr lang="en-US" sz="8000" dirty="0" smtClean="0">
                <a:solidFill>
                  <a:srgbClr val="C00000"/>
                </a:solidFill>
                <a:latin typeface="Post Human" pitchFamily="2" charset="0"/>
              </a:rPr>
              <a:t>$$$</a:t>
            </a:r>
            <a:endParaRPr lang="en-US" sz="8000" dirty="0">
              <a:solidFill>
                <a:srgbClr val="C00000"/>
              </a:solidFill>
              <a:latin typeface="Post Human" pitchFamily="2" charset="0"/>
            </a:endParaRPr>
          </a:p>
        </p:txBody>
      </p:sp>
      <p:sp>
        <p:nvSpPr>
          <p:cNvPr id="2" name="Title 1"/>
          <p:cNvSpPr>
            <a:spLocks noGrp="1"/>
          </p:cNvSpPr>
          <p:nvPr>
            <p:ph type="title"/>
          </p:nvPr>
        </p:nvSpPr>
        <p:spPr/>
        <p:txBody>
          <a:bodyPr/>
          <a:lstStyle/>
          <a:p>
            <a:r>
              <a:rPr lang="en-US" dirty="0" smtClean="0"/>
              <a:t>Software challenges today</a:t>
            </a:r>
            <a:endParaRPr lang="en-US" dirty="0"/>
          </a:p>
        </p:txBody>
      </p:sp>
    </p:spTree>
    <p:extLst>
      <p:ext uri="{BB962C8B-B14F-4D97-AF65-F5344CB8AC3E}">
        <p14:creationId xmlns:p14="http://schemas.microsoft.com/office/powerpoint/2010/main" val="167845828"/>
      </p:ext>
    </p:extLst>
  </p:cSld>
  <p:clrMapOvr>
    <a:masterClrMapping/>
  </p:clrMapOvr>
  <mc:AlternateContent xmlns:mc="http://schemas.openxmlformats.org/markup-compatibility/2006" xmlns:p14="http://schemas.microsoft.com/office/powerpoint/2010/main">
    <mc:Choice Requires="p14">
      <p:transition spd="med">
        <p14:ferris dir="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42" presetClass="path" presetSubtype="0" accel="50000" decel="50000" fill="hold" nodeType="clickEffect">
                                  <p:stCondLst>
                                    <p:cond delay="0"/>
                                  </p:stCondLst>
                                  <p:childTnLst>
                                    <p:animMotion origin="layout" path="M -4.72222E-6 -4.33526E-6 L -4.72222E-6 -0.11768 " pathEditMode="relative" rAng="0" ptsTypes="AA">
                                      <p:cBhvr>
                                        <p:cTn id="12" dur="2000" fill="hold"/>
                                        <p:tgtEl>
                                          <p:spTgt spid="12"/>
                                        </p:tgtEl>
                                        <p:attrNameLst>
                                          <p:attrName>ppt_x</p:attrName>
                                          <p:attrName>ppt_y</p:attrName>
                                        </p:attrNameLst>
                                      </p:cBhvr>
                                      <p:rCtr x="0" y="-59"/>
                                    </p:animMotion>
                                  </p:childTnLst>
                                </p:cTn>
                              </p:par>
                              <p:par>
                                <p:cTn id="13" presetID="42" presetClass="path" presetSubtype="0" accel="50000" decel="50000" fill="hold" grpId="0" nodeType="withEffect">
                                  <p:stCondLst>
                                    <p:cond delay="0"/>
                                  </p:stCondLst>
                                  <p:childTnLst>
                                    <p:animMotion origin="layout" path="M 1.66667E-6 1.48011E-6 L 1.66667E-6 -0.11379 " pathEditMode="relative" rAng="0" ptsTypes="AA">
                                      <p:cBhvr>
                                        <p:cTn id="14" dur="2000" fill="hold"/>
                                        <p:tgtEl>
                                          <p:spTgt spid="13"/>
                                        </p:tgtEl>
                                        <p:attrNameLst>
                                          <p:attrName>ppt_x</p:attrName>
                                          <p:attrName>ppt_y</p:attrName>
                                        </p:attrNameLst>
                                      </p:cBhvr>
                                      <p:rCtr x="0" y="-57"/>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p:bldP spid="45" grpId="0" animBg="1"/>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654" y="89421"/>
            <a:ext cx="3533280" cy="3257097"/>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029781" y="3779522"/>
            <a:ext cx="2402689" cy="2527311"/>
          </a:xfrm>
          <a:prstGeom prst="rect">
            <a:avLst/>
          </a:prstGeom>
        </p:spPr>
      </p:pic>
      <p:sp>
        <p:nvSpPr>
          <p:cNvPr id="4" name="Rectangle 3"/>
          <p:cNvSpPr/>
          <p:nvPr/>
        </p:nvSpPr>
        <p:spPr bwMode="auto">
          <a:xfrm>
            <a:off x="4023934" y="1466706"/>
            <a:ext cx="4618668" cy="817871"/>
          </a:xfrm>
          <a:prstGeom prst="rect">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1861" tIns="0" rIns="121861" bIns="0" numCol="1" rtlCol="0" anchor="ctr" anchorCtr="0" compatLnSpc="1">
            <a:prstTxWarp prst="textNoShape">
              <a:avLst/>
            </a:prstTxWarp>
          </a:bodyPr>
          <a:lstStyle/>
          <a:p>
            <a:pPr fontAlgn="base">
              <a:spcBef>
                <a:spcPct val="0"/>
              </a:spcBef>
              <a:spcAft>
                <a:spcPct val="0"/>
              </a:spcAft>
              <a:buClr>
                <a:srgbClr val="FFFF99"/>
              </a:buClr>
              <a:buSzPct val="120000"/>
              <a:defRPr/>
            </a:pPr>
            <a:r>
              <a:rPr lang="en-US" sz="4400" spc="-100" dirty="0">
                <a:ln w="3175">
                  <a:noFill/>
                </a:ln>
                <a:gradFill flip="none" rotWithShape="1">
                  <a:gsLst>
                    <a:gs pos="0">
                      <a:srgbClr val="595959"/>
                    </a:gs>
                    <a:gs pos="86000">
                      <a:srgbClr val="595959"/>
                    </a:gs>
                  </a:gsLst>
                  <a:lin ang="5400000" scaled="0"/>
                  <a:tileRect/>
                </a:gradFill>
                <a:latin typeface="Segoe UI Light" pitchFamily="34" charset="0"/>
                <a:cs typeface="Arial" charset="0"/>
              </a:rPr>
              <a:t>What is the cloud?</a:t>
            </a:r>
            <a:endParaRPr lang="en-US" altLang="zh-CN" sz="4400" spc="-100" dirty="0">
              <a:ln w="3175">
                <a:noFill/>
              </a:ln>
              <a:gradFill flip="none" rotWithShape="1">
                <a:gsLst>
                  <a:gs pos="0">
                    <a:srgbClr val="595959"/>
                  </a:gs>
                  <a:gs pos="86000">
                    <a:srgbClr val="595959"/>
                  </a:gs>
                </a:gsLst>
                <a:lin ang="5400000" scaled="0"/>
                <a:tileRect/>
              </a:gradFill>
              <a:latin typeface="Segoe UI Light" pitchFamily="34" charset="0"/>
              <a:cs typeface="Arial" charset="0"/>
            </a:endParaRPr>
          </a:p>
        </p:txBody>
      </p:sp>
      <p:sp>
        <p:nvSpPr>
          <p:cNvPr id="3" name="Text Placeholder 2"/>
          <p:cNvSpPr>
            <a:spLocks noGrp="1"/>
          </p:cNvSpPr>
          <p:nvPr>
            <p:ph idx="4294967295"/>
          </p:nvPr>
        </p:nvSpPr>
        <p:spPr>
          <a:xfrm>
            <a:off x="4391740" y="2506352"/>
            <a:ext cx="4618446" cy="2536825"/>
          </a:xfrm>
          <a:prstGeom prst="rect">
            <a:avLst/>
          </a:prstGeom>
        </p:spPr>
        <p:txBody>
          <a:bodyPr>
            <a:noAutofit/>
          </a:bodyPr>
          <a:lstStyle/>
          <a:p>
            <a:pPr marL="0" indent="0">
              <a:buNone/>
            </a:pPr>
            <a:r>
              <a:rPr lang="en-US" dirty="0">
                <a:solidFill>
                  <a:srgbClr val="00B0F0">
                    <a:alpha val="99000"/>
                  </a:srgbClr>
                </a:solidFill>
                <a:latin typeface="Segoe UI Light" pitchFamily="34" charset="0"/>
              </a:rPr>
              <a:t>An approach to computing that’s about internet scale </a:t>
            </a:r>
            <a:r>
              <a:rPr lang="en-US" dirty="0" smtClean="0">
                <a:solidFill>
                  <a:srgbClr val="00B0F0">
                    <a:alpha val="99000"/>
                  </a:srgbClr>
                </a:solidFill>
                <a:latin typeface="Segoe UI Light" pitchFamily="34" charset="0"/>
              </a:rPr>
              <a:t/>
            </a:r>
            <a:br>
              <a:rPr lang="en-US" dirty="0" smtClean="0">
                <a:solidFill>
                  <a:srgbClr val="00B0F0">
                    <a:alpha val="99000"/>
                  </a:srgbClr>
                </a:solidFill>
                <a:latin typeface="Segoe UI Light" pitchFamily="34" charset="0"/>
              </a:rPr>
            </a:br>
            <a:r>
              <a:rPr lang="en-US" dirty="0" smtClean="0">
                <a:solidFill>
                  <a:srgbClr val="00B0F0">
                    <a:alpha val="99000"/>
                  </a:srgbClr>
                </a:solidFill>
                <a:latin typeface="Segoe UI Light" pitchFamily="34" charset="0"/>
              </a:rPr>
              <a:t>and </a:t>
            </a:r>
            <a:r>
              <a:rPr lang="en-US" dirty="0">
                <a:solidFill>
                  <a:srgbClr val="00B0F0">
                    <a:alpha val="99000"/>
                  </a:srgbClr>
                </a:solidFill>
                <a:latin typeface="Segoe UI Light" pitchFamily="34" charset="0"/>
              </a:rPr>
              <a:t>connecting to a variety of devices and endpoints</a:t>
            </a: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5776" y="1054025"/>
            <a:ext cx="1463037" cy="1333085"/>
          </a:xfrm>
          <a:prstGeom prst="rect">
            <a:avLst/>
          </a:prstGeom>
        </p:spPr>
      </p:pic>
    </p:spTree>
    <p:extLst>
      <p:ext uri="{BB962C8B-B14F-4D97-AF65-F5344CB8AC3E}">
        <p14:creationId xmlns:p14="http://schemas.microsoft.com/office/powerpoint/2010/main" val="294044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2000"/>
                            </p:stCondLst>
                            <p:childTnLst>
                              <p:par>
                                <p:cTn id="24" presetID="8" presetClass="emph" presetSubtype="0" repeatCount="indefinite" fill="hold" nodeType="afterEffect">
                                  <p:stCondLst>
                                    <p:cond delay="200"/>
                                  </p:stCondLst>
                                  <p:childTnLst>
                                    <p:animRot by="-21600000">
                                      <p:cBhvr>
                                        <p:cTn id="25" dur="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sers\brprince\Documents\_MSFT\KnowledgeBase\Data Center Story\PhotosDataCenter_public_ok\Chicago\ChicagoDCAerial.jpg"/>
          <p:cNvPicPr>
            <a:picLocks noChangeAspect="1" noChangeArrowheads="1"/>
          </p:cNvPicPr>
          <p:nvPr/>
        </p:nvPicPr>
        <p:blipFill>
          <a:blip r:embed="rId2" cstate="print"/>
          <a:srcRect b="16689"/>
          <a:stretch>
            <a:fillRect/>
          </a:stretch>
        </p:blipFill>
        <p:spPr bwMode="auto">
          <a:xfrm>
            <a:off x="0" y="15002"/>
            <a:ext cx="9167812" cy="6842998"/>
          </a:xfrm>
          <a:prstGeom prst="rect">
            <a:avLst/>
          </a:prstGeom>
          <a:noFill/>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62" y="0"/>
            <a:ext cx="9157750" cy="68580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9144001" cy="6858000"/>
          </a:xfrm>
          <a:prstGeom prst="rect">
            <a:avLst/>
          </a:prstGeom>
        </p:spPr>
      </p:pic>
      <p:sp>
        <p:nvSpPr>
          <p:cNvPr id="3" name="Title 2"/>
          <p:cNvSpPr>
            <a:spLocks noGrp="1"/>
          </p:cNvSpPr>
          <p:nvPr>
            <p:ph type="title"/>
          </p:nvPr>
        </p:nvSpPr>
        <p:spPr/>
        <p:txBody>
          <a:bodyPr/>
          <a:lstStyle/>
          <a:p>
            <a:r>
              <a:rPr lang="en-US"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Data Center Abstraction</a:t>
            </a:r>
            <a:endParaRPr lang="en-US"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 name="Rounded Rectangle 7"/>
          <p:cNvSpPr/>
          <p:nvPr/>
        </p:nvSpPr>
        <p:spPr>
          <a:xfrm>
            <a:off x="228600" y="1219200"/>
            <a:ext cx="8610600" cy="5257800"/>
          </a:xfrm>
          <a:prstGeom prst="roundRect">
            <a:avLst>
              <a:gd name="adj" fmla="val 4825"/>
            </a:avLst>
          </a:prstGeom>
          <a:gradFill>
            <a:gsLst>
              <a:gs pos="0">
                <a:schemeClr val="accent2">
                  <a:lumMod val="75000"/>
                  <a:alpha val="54000"/>
                </a:schemeClr>
              </a:gs>
              <a:gs pos="100000">
                <a:schemeClr val="accent3">
                  <a:lumMod val="50000"/>
                  <a:alpha val="54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Light" pitchFamily="34" charset="0"/>
            </a:endParaRPr>
          </a:p>
        </p:txBody>
      </p:sp>
      <p:sp>
        <p:nvSpPr>
          <p:cNvPr id="4" name="Content Placeholder 3"/>
          <p:cNvSpPr>
            <a:spLocks noGrp="1"/>
          </p:cNvSpPr>
          <p:nvPr>
            <p:ph idx="1"/>
          </p:nvPr>
        </p:nvSpPr>
        <p:spPr>
          <a:xfrm>
            <a:off x="304800" y="1447800"/>
            <a:ext cx="8763000" cy="5287601"/>
          </a:xfrm>
        </p:spPr>
        <p:txBody>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Segoe UI Light" pitchFamily="34" charset="0"/>
              </a:rPr>
              <a:t>Ultimately cloud is collection of hardware in Data Centers</a:t>
            </a:r>
          </a:p>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egoe UI Light" pitchFamily="34" charset="0"/>
              </a:rPr>
              <a:t>Racks, Routers, Blades</a:t>
            </a:r>
          </a:p>
          <a:p>
            <a:pPr lvl="1"/>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egoe UI Light" pitchFamily="34" charset="0"/>
              </a:rPr>
              <a:t>Compute 	</a:t>
            </a:r>
          </a:p>
          <a:p>
            <a:pPr lvl="1"/>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egoe UI Light" pitchFamily="34" charset="0"/>
              </a:rPr>
              <a:t>Storage	</a:t>
            </a:r>
          </a:p>
          <a:p>
            <a:pPr lvl="1"/>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egoe UI Light" pitchFamily="34" charset="0"/>
              </a:rPr>
              <a:t>Networking</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Segoe UI Light" pitchFamily="34" charset="0"/>
              </a:rPr>
              <a:t>Azure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egoe UI Light" pitchFamily="34" charset="0"/>
              </a:rPr>
              <a:t>Fabric enforces constraints for SLA</a:t>
            </a:r>
          </a:p>
          <a:p>
            <a:pPr lvl="1"/>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egoe UI Light" pitchFamily="34" charset="0"/>
              </a:rPr>
              <a:t>Highly Available</a:t>
            </a:r>
          </a:p>
          <a:p>
            <a:pPr lvl="1"/>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egoe UI Light" pitchFamily="34" charset="0"/>
              </a:rPr>
              <a:t>Redundant</a:t>
            </a:r>
          </a:p>
          <a:p>
            <a:pPr lvl="1"/>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Segoe UI Light" pitchFamily="34" charset="0"/>
              </a:rPr>
              <a:t>Performant</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egoe UI Light" pitchFamily="34" charset="0"/>
            </a:endParaRPr>
          </a:p>
          <a:p>
            <a:pPr lvl="1"/>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391928135"/>
      </p:ext>
    </p:extLst>
  </p:cSld>
  <p:clrMapOvr>
    <a:masterClrMapping/>
  </p:clrMapOvr>
  <mc:AlternateContent xmlns:mc="http://schemas.openxmlformats.org/markup-compatibility/2006" xmlns:p14="http://schemas.microsoft.com/office/powerpoint/2010/main">
    <mc:Choice Requires="p14">
      <p:transition spd="med">
        <p14:ferris dir="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4">
                                            <p:txEl>
                                              <p:pRg st="6" end="6"/>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4">
                                            <p:txEl>
                                              <p:pRg st="7" end="7"/>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4">
                                            <p:txEl>
                                              <p:pRg st="8" end="8"/>
                                            </p:txEl>
                                          </p:spTgt>
                                        </p:tgtEl>
                                        <p:attrNameLst>
                                          <p:attrName>style.visibility</p:attrName>
                                        </p:attrNameLst>
                                      </p:cBhvr>
                                      <p:to>
                                        <p:strVal val="visible"/>
                                      </p:to>
                                    </p:set>
                                  </p:childTnLst>
                                </p:cTn>
                              </p:par>
                              <p:par>
                                <p:cTn id="26" presetID="10"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388247" y="1390965"/>
            <a:ext cx="8371083" cy="488227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17" name="TextBox 16"/>
          <p:cNvSpPr txBox="1"/>
          <p:nvPr/>
        </p:nvSpPr>
        <p:spPr>
          <a:xfrm>
            <a:off x="2673321" y="4197531"/>
            <a:ext cx="3780264" cy="523220"/>
          </a:xfrm>
          <a:prstGeom prst="rect">
            <a:avLst/>
          </a:prstGeom>
          <a:noFill/>
        </p:spPr>
        <p:txBody>
          <a:bodyPr wrap="square" rtlCol="0">
            <a:spAutoFit/>
          </a:bodyPr>
          <a:lstStyle/>
          <a:p>
            <a:pPr algn="ctr"/>
            <a:r>
              <a:rPr lang="en-US" sz="2800" spc="-100" dirty="0">
                <a:gradFill>
                  <a:gsLst>
                    <a:gs pos="0">
                      <a:srgbClr val="595959"/>
                    </a:gs>
                    <a:gs pos="86000">
                      <a:srgbClr val="595959"/>
                    </a:gs>
                  </a:gsLst>
                  <a:lin ang="5400000" scaled="0"/>
                </a:gradFill>
                <a:latin typeface="Segoe UI Light" pitchFamily="34" charset="0"/>
              </a:rPr>
              <a:t>Core Services</a:t>
            </a:r>
          </a:p>
        </p:txBody>
      </p:sp>
      <p:grpSp>
        <p:nvGrpSpPr>
          <p:cNvPr id="4" name="Group 3"/>
          <p:cNvGrpSpPr/>
          <p:nvPr/>
        </p:nvGrpSpPr>
        <p:grpSpPr>
          <a:xfrm>
            <a:off x="504295" y="4967422"/>
            <a:ext cx="8465823" cy="1376248"/>
            <a:chOff x="504295" y="4967422"/>
            <a:chExt cx="8465823" cy="1462875"/>
          </a:xfrm>
        </p:grpSpPr>
        <p:sp>
          <p:nvSpPr>
            <p:cNvPr id="3" name="Rectangle 2"/>
            <p:cNvSpPr/>
            <p:nvPr/>
          </p:nvSpPr>
          <p:spPr bwMode="auto">
            <a:xfrm>
              <a:off x="504295" y="4967422"/>
              <a:ext cx="8121221" cy="1462875"/>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19" name="TextBox 18"/>
            <p:cNvSpPr txBox="1"/>
            <p:nvPr/>
          </p:nvSpPr>
          <p:spPr>
            <a:xfrm>
              <a:off x="605667" y="5536878"/>
              <a:ext cx="1831612" cy="687014"/>
            </a:xfrm>
            <a:prstGeom prst="rect">
              <a:avLst/>
            </a:prstGeom>
            <a:noFill/>
          </p:spPr>
          <p:txBody>
            <a:bodyPr wrap="square" rtlCol="0">
              <a:spAutoFit/>
            </a:bodyPr>
            <a:lstStyle/>
            <a:p>
              <a:pPr marL="457200" indent="-457200">
                <a:buFont typeface="Wingdings" pitchFamily="2" charset="2"/>
                <a:buChar char="ü"/>
              </a:pPr>
              <a:r>
                <a:rPr lang="en-US" sz="1800" spc="-100" dirty="0" smtClean="0">
                  <a:solidFill>
                    <a:schemeClr val="bg1"/>
                  </a:solidFill>
                  <a:latin typeface="Segoe UI Light" pitchFamily="34" charset="0"/>
                </a:rPr>
                <a:t>Caching</a:t>
              </a:r>
            </a:p>
            <a:p>
              <a:pPr marL="457200" indent="-457200">
                <a:buFont typeface="Wingdings" pitchFamily="2" charset="2"/>
                <a:buChar char="ü"/>
              </a:pPr>
              <a:r>
                <a:rPr lang="en-US" sz="1800" spc="-100" dirty="0" smtClean="0">
                  <a:solidFill>
                    <a:schemeClr val="bg1"/>
                  </a:solidFill>
                  <a:latin typeface="Segoe UI Light" pitchFamily="34" charset="0"/>
                </a:rPr>
                <a:t>CDN</a:t>
              </a:r>
              <a:endParaRPr lang="en-US" sz="1800" spc="-100" dirty="0">
                <a:solidFill>
                  <a:schemeClr val="bg1"/>
                </a:solidFill>
                <a:latin typeface="Segoe UI Light" pitchFamily="34" charset="0"/>
              </a:endParaRPr>
            </a:p>
          </p:txBody>
        </p:sp>
        <p:sp>
          <p:nvSpPr>
            <p:cNvPr id="21" name="TextBox 20"/>
            <p:cNvSpPr txBox="1"/>
            <p:nvPr/>
          </p:nvSpPr>
          <p:spPr>
            <a:xfrm>
              <a:off x="2220670" y="5541798"/>
              <a:ext cx="2210785" cy="687014"/>
            </a:xfrm>
            <a:prstGeom prst="rect">
              <a:avLst/>
            </a:prstGeom>
            <a:noFill/>
          </p:spPr>
          <p:txBody>
            <a:bodyPr wrap="square" rtlCol="0">
              <a:spAutoFit/>
            </a:bodyPr>
            <a:lstStyle/>
            <a:p>
              <a:pPr marL="457200" indent="-457200">
                <a:buFont typeface="Wingdings" pitchFamily="2" charset="2"/>
                <a:buChar char="ü"/>
              </a:pPr>
              <a:r>
                <a:rPr lang="en-US" sz="1800" spc="-100" dirty="0" smtClean="0">
                  <a:solidFill>
                    <a:schemeClr val="bg1"/>
                  </a:solidFill>
                  <a:latin typeface="Segoe UI Light" pitchFamily="34" charset="0"/>
                </a:rPr>
                <a:t>Service Bus</a:t>
              </a:r>
            </a:p>
            <a:p>
              <a:pPr marL="457200" indent="-457200">
                <a:buFont typeface="Wingdings" pitchFamily="2" charset="2"/>
                <a:buChar char="ü"/>
              </a:pPr>
              <a:r>
                <a:rPr lang="en-US" sz="1800" spc="-100" dirty="0" smtClean="0">
                  <a:solidFill>
                    <a:schemeClr val="bg1"/>
                  </a:solidFill>
                  <a:latin typeface="Segoe UI Light" pitchFamily="34" charset="0"/>
                </a:rPr>
                <a:t>Reporting</a:t>
              </a:r>
              <a:endParaRPr lang="en-US" sz="1800" spc="-100" dirty="0">
                <a:solidFill>
                  <a:schemeClr val="bg1"/>
                </a:solidFill>
                <a:latin typeface="Segoe UI Light" pitchFamily="34" charset="0"/>
              </a:endParaRPr>
            </a:p>
          </p:txBody>
        </p:sp>
        <p:sp>
          <p:nvSpPr>
            <p:cNvPr id="22" name="TextBox 21"/>
            <p:cNvSpPr txBox="1"/>
            <p:nvPr/>
          </p:nvSpPr>
          <p:spPr>
            <a:xfrm>
              <a:off x="4545700" y="5541798"/>
              <a:ext cx="2210785" cy="687014"/>
            </a:xfrm>
            <a:prstGeom prst="rect">
              <a:avLst/>
            </a:prstGeom>
            <a:noFill/>
          </p:spPr>
          <p:txBody>
            <a:bodyPr wrap="square" rtlCol="0">
              <a:spAutoFit/>
            </a:bodyPr>
            <a:lstStyle/>
            <a:p>
              <a:pPr marL="457200" indent="-457200">
                <a:buFont typeface="Wingdings" pitchFamily="2" charset="2"/>
                <a:buChar char="ü"/>
              </a:pPr>
              <a:r>
                <a:rPr lang="en-US" sz="1800" spc="-100" dirty="0" smtClean="0">
                  <a:solidFill>
                    <a:schemeClr val="bg1"/>
                  </a:solidFill>
                  <a:latin typeface="Segoe UI Light" pitchFamily="34" charset="0"/>
                </a:rPr>
                <a:t>Data Sync</a:t>
              </a:r>
            </a:p>
            <a:p>
              <a:pPr marL="457200" indent="-457200">
                <a:buFont typeface="Wingdings" pitchFamily="2" charset="2"/>
                <a:buChar char="ü"/>
              </a:pPr>
              <a:r>
                <a:rPr lang="en-US" sz="1800" spc="-100" dirty="0" smtClean="0">
                  <a:solidFill>
                    <a:schemeClr val="bg1"/>
                  </a:solidFill>
                  <a:latin typeface="Segoe UI Light" pitchFamily="34" charset="0"/>
                </a:rPr>
                <a:t>Azure Connect</a:t>
              </a:r>
              <a:endParaRPr lang="en-US" sz="1800" spc="-100" dirty="0">
                <a:solidFill>
                  <a:schemeClr val="bg1"/>
                </a:solidFill>
                <a:latin typeface="Segoe UI Light" pitchFamily="34" charset="0"/>
              </a:endParaRPr>
            </a:p>
          </p:txBody>
        </p:sp>
        <p:sp>
          <p:nvSpPr>
            <p:cNvPr id="23" name="TextBox 22"/>
            <p:cNvSpPr txBox="1"/>
            <p:nvPr/>
          </p:nvSpPr>
          <p:spPr>
            <a:xfrm>
              <a:off x="6759333" y="5538208"/>
              <a:ext cx="2210785" cy="687014"/>
            </a:xfrm>
            <a:prstGeom prst="rect">
              <a:avLst/>
            </a:prstGeom>
            <a:noFill/>
          </p:spPr>
          <p:txBody>
            <a:bodyPr wrap="square" rtlCol="0">
              <a:spAutoFit/>
            </a:bodyPr>
            <a:lstStyle/>
            <a:p>
              <a:pPr marL="457200" indent="-457200">
                <a:buFont typeface="Wingdings" pitchFamily="2" charset="2"/>
                <a:buChar char="ü"/>
              </a:pPr>
              <a:r>
                <a:rPr lang="en-US" sz="1800" spc="-100" dirty="0" smtClean="0">
                  <a:solidFill>
                    <a:schemeClr val="bg1"/>
                  </a:solidFill>
                  <a:latin typeface="Segoe UI Light" pitchFamily="34" charset="0"/>
                </a:rPr>
                <a:t>Identity</a:t>
              </a:r>
            </a:p>
            <a:p>
              <a:pPr marL="457200" indent="-457200">
                <a:buFont typeface="Wingdings" pitchFamily="2" charset="2"/>
                <a:buChar char="ü"/>
              </a:pPr>
              <a:r>
                <a:rPr lang="en-US" sz="1800" spc="-100" dirty="0" smtClean="0">
                  <a:solidFill>
                    <a:schemeClr val="bg1"/>
                  </a:solidFill>
                  <a:latin typeface="Segoe UI Light" pitchFamily="34" charset="0"/>
                </a:rPr>
                <a:t>HPC</a:t>
              </a:r>
              <a:endParaRPr lang="en-US" sz="1800" spc="-100" dirty="0">
                <a:solidFill>
                  <a:schemeClr val="bg1"/>
                </a:solidFill>
                <a:latin typeface="Segoe UI Light" pitchFamily="34" charset="0"/>
              </a:endParaRPr>
            </a:p>
          </p:txBody>
        </p:sp>
        <p:sp>
          <p:nvSpPr>
            <p:cNvPr id="24" name="TextBox 23"/>
            <p:cNvSpPr txBox="1"/>
            <p:nvPr/>
          </p:nvSpPr>
          <p:spPr>
            <a:xfrm>
              <a:off x="2673320" y="5054049"/>
              <a:ext cx="3780264" cy="556154"/>
            </a:xfrm>
            <a:prstGeom prst="rect">
              <a:avLst/>
            </a:prstGeom>
            <a:noFill/>
          </p:spPr>
          <p:txBody>
            <a:bodyPr wrap="square" rtlCol="0">
              <a:spAutoFit/>
            </a:bodyPr>
            <a:lstStyle/>
            <a:p>
              <a:pPr algn="ctr"/>
              <a:r>
                <a:rPr lang="en-US" sz="2800" b="1" spc="-100" dirty="0" smtClean="0">
                  <a:solidFill>
                    <a:schemeClr val="bg1"/>
                  </a:solidFill>
                  <a:latin typeface="Segoe UI Light" pitchFamily="34" charset="0"/>
                </a:rPr>
                <a:t>Additional Services</a:t>
              </a:r>
              <a:endParaRPr lang="en-US" sz="2800" b="1" spc="-100" dirty="0">
                <a:solidFill>
                  <a:schemeClr val="bg1"/>
                </a:solidFill>
                <a:latin typeface="Segoe UI Light" pitchFamily="34" charset="0"/>
              </a:endParaRPr>
            </a:p>
          </p:txBody>
        </p:sp>
      </p:grpSp>
      <p:sp>
        <p:nvSpPr>
          <p:cNvPr id="2" name="Title 1"/>
          <p:cNvSpPr>
            <a:spLocks noGrp="1"/>
          </p:cNvSpPr>
          <p:nvPr>
            <p:ph type="title"/>
          </p:nvPr>
        </p:nvSpPr>
        <p:spPr/>
        <p:txBody>
          <a:bodyPr/>
          <a:lstStyle/>
          <a:p>
            <a:r>
              <a:rPr lang="en-US" dirty="0" smtClean="0"/>
              <a:t>Windows </a:t>
            </a:r>
            <a:r>
              <a:rPr lang="en-US" dirty="0">
                <a:solidFill>
                  <a:schemeClr val="accent2">
                    <a:alpha val="99000"/>
                  </a:schemeClr>
                </a:solidFill>
              </a:rPr>
              <a:t>Azure</a:t>
            </a:r>
          </a:p>
        </p:txBody>
      </p:sp>
      <p:grpSp>
        <p:nvGrpSpPr>
          <p:cNvPr id="48" name="Group 47"/>
          <p:cNvGrpSpPr/>
          <p:nvPr/>
        </p:nvGrpSpPr>
        <p:grpSpPr>
          <a:xfrm>
            <a:off x="504295" y="1516683"/>
            <a:ext cx="2631606" cy="2680848"/>
            <a:chOff x="914162" y="6336256"/>
            <a:chExt cx="3169095" cy="3172968"/>
          </a:xfrm>
        </p:grpSpPr>
        <p:sp>
          <p:nvSpPr>
            <p:cNvPr id="32" name="Rectangle 31"/>
            <p:cNvSpPr/>
            <p:nvPr/>
          </p:nvSpPr>
          <p:spPr>
            <a:xfrm>
              <a:off x="914162" y="6336256"/>
              <a:ext cx="3169095" cy="3172968"/>
            </a:xfrm>
            <a:prstGeom prst="rect">
              <a:avLst/>
            </a:prstGeom>
            <a:solidFill>
              <a:schemeClr val="accent1"/>
            </a:solidFill>
            <a:ln w="9525" cap="flat" cmpd="sng" algn="ctr">
              <a:noFill/>
              <a:prstDash val="solid"/>
            </a:ln>
            <a:effectLst/>
          </p:spPr>
          <p:txBody>
            <a:bodyPr lIns="182880" bIns="91440" rtlCol="0" anchor="b" anchorCtr="0"/>
            <a:lstStyle/>
            <a:p>
              <a:pPr defTabSz="1218936"/>
              <a:r>
                <a:rPr lang="en-US" sz="2800" dirty="0">
                  <a:solidFill>
                    <a:schemeClr val="bg1">
                      <a:alpha val="99000"/>
                    </a:schemeClr>
                  </a:solidFill>
                  <a:latin typeface="Segoe UI"/>
                  <a:ea typeface="Segoe UI" pitchFamily="34" charset="0"/>
                  <a:cs typeface="Segoe UI" pitchFamily="34" charset="0"/>
                </a:rPr>
                <a:t>Compute</a:t>
              </a:r>
            </a:p>
          </p:txBody>
        </p:sp>
        <p:grpSp>
          <p:nvGrpSpPr>
            <p:cNvPr id="33" name="Group 32"/>
            <p:cNvGrpSpPr/>
            <p:nvPr/>
          </p:nvGrpSpPr>
          <p:grpSpPr bwMode="black">
            <a:xfrm>
              <a:off x="1505538" y="6985926"/>
              <a:ext cx="1891282" cy="1538642"/>
              <a:chOff x="5184775" y="225425"/>
              <a:chExt cx="1500188" cy="1220788"/>
            </a:xfrm>
            <a:solidFill>
              <a:srgbClr val="FFFFFF"/>
            </a:solidFill>
          </p:grpSpPr>
          <p:sp>
            <p:nvSpPr>
              <p:cNvPr id="34" name="Freeform 86"/>
              <p:cNvSpPr>
                <a:spLocks noEditPoints="1"/>
              </p:cNvSpPr>
              <p:nvPr/>
            </p:nvSpPr>
            <p:spPr bwMode="black">
              <a:xfrm>
                <a:off x="5184775" y="344488"/>
                <a:ext cx="1095375" cy="1101725"/>
              </a:xfrm>
              <a:custGeom>
                <a:avLst/>
                <a:gdLst>
                  <a:gd name="T0" fmla="*/ 287 w 292"/>
                  <a:gd name="T1" fmla="*/ 113 h 294"/>
                  <a:gd name="T2" fmla="*/ 239 w 292"/>
                  <a:gd name="T3" fmla="*/ 105 h 294"/>
                  <a:gd name="T4" fmla="*/ 252 w 292"/>
                  <a:gd name="T5" fmla="*/ 58 h 294"/>
                  <a:gd name="T6" fmla="*/ 229 w 292"/>
                  <a:gd name="T7" fmla="*/ 32 h 294"/>
                  <a:gd name="T8" fmla="*/ 187 w 292"/>
                  <a:gd name="T9" fmla="*/ 57 h 294"/>
                  <a:gd name="T10" fmla="*/ 167 w 292"/>
                  <a:gd name="T11" fmla="*/ 6 h 294"/>
                  <a:gd name="T12" fmla="*/ 132 w 292"/>
                  <a:gd name="T13" fmla="*/ 0 h 294"/>
                  <a:gd name="T14" fmla="*/ 115 w 292"/>
                  <a:gd name="T15" fmla="*/ 53 h 294"/>
                  <a:gd name="T16" fmla="*/ 72 w 292"/>
                  <a:gd name="T17" fmla="*/ 31 h 294"/>
                  <a:gd name="T18" fmla="*/ 42 w 292"/>
                  <a:gd name="T19" fmla="*/ 49 h 294"/>
                  <a:gd name="T20" fmla="*/ 59 w 292"/>
                  <a:gd name="T21" fmla="*/ 95 h 294"/>
                  <a:gd name="T22" fmla="*/ 12 w 292"/>
                  <a:gd name="T23" fmla="*/ 107 h 294"/>
                  <a:gd name="T24" fmla="*/ 0 w 292"/>
                  <a:gd name="T25" fmla="*/ 140 h 294"/>
                  <a:gd name="T26" fmla="*/ 43 w 292"/>
                  <a:gd name="T27" fmla="*/ 164 h 294"/>
                  <a:gd name="T28" fmla="*/ 14 w 292"/>
                  <a:gd name="T29" fmla="*/ 204 h 294"/>
                  <a:gd name="T30" fmla="*/ 27 w 292"/>
                  <a:gd name="T31" fmla="*/ 237 h 294"/>
                  <a:gd name="T32" fmla="*/ 75 w 292"/>
                  <a:gd name="T33" fmla="*/ 227 h 294"/>
                  <a:gd name="T34" fmla="*/ 79 w 292"/>
                  <a:gd name="T35" fmla="*/ 276 h 294"/>
                  <a:gd name="T36" fmla="*/ 109 w 292"/>
                  <a:gd name="T37" fmla="*/ 293 h 294"/>
                  <a:gd name="T38" fmla="*/ 140 w 292"/>
                  <a:gd name="T39" fmla="*/ 255 h 294"/>
                  <a:gd name="T40" fmla="*/ 152 w 292"/>
                  <a:gd name="T41" fmla="*/ 255 h 294"/>
                  <a:gd name="T42" fmla="*/ 183 w 292"/>
                  <a:gd name="T43" fmla="*/ 293 h 294"/>
                  <a:gd name="T44" fmla="*/ 213 w 292"/>
                  <a:gd name="T45" fmla="*/ 276 h 294"/>
                  <a:gd name="T46" fmla="*/ 217 w 292"/>
                  <a:gd name="T47" fmla="*/ 227 h 294"/>
                  <a:gd name="T48" fmla="*/ 265 w 292"/>
                  <a:gd name="T49" fmla="*/ 237 h 294"/>
                  <a:gd name="T50" fmla="*/ 278 w 292"/>
                  <a:gd name="T51" fmla="*/ 204 h 294"/>
                  <a:gd name="T52" fmla="*/ 249 w 292"/>
                  <a:gd name="T53" fmla="*/ 164 h 294"/>
                  <a:gd name="T54" fmla="*/ 292 w 292"/>
                  <a:gd name="T55" fmla="*/ 140 h 294"/>
                  <a:gd name="T56" fmla="*/ 187 w 292"/>
                  <a:gd name="T57" fmla="*/ 193 h 294"/>
                  <a:gd name="T58" fmla="*/ 105 w 292"/>
                  <a:gd name="T59" fmla="*/ 193 h 294"/>
                  <a:gd name="T60" fmla="*/ 105 w 292"/>
                  <a:gd name="T61" fmla="*/ 111 h 294"/>
                  <a:gd name="T62" fmla="*/ 187 w 292"/>
                  <a:gd name="T63" fmla="*/ 11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2" h="294">
                    <a:moveTo>
                      <a:pt x="292" y="140"/>
                    </a:moveTo>
                    <a:cubicBezTo>
                      <a:pt x="287" y="113"/>
                      <a:pt x="287" y="113"/>
                      <a:pt x="287" y="113"/>
                    </a:cubicBezTo>
                    <a:cubicBezTo>
                      <a:pt x="286" y="110"/>
                      <a:pt x="284" y="108"/>
                      <a:pt x="280" y="107"/>
                    </a:cubicBezTo>
                    <a:cubicBezTo>
                      <a:pt x="239" y="105"/>
                      <a:pt x="239" y="105"/>
                      <a:pt x="239" y="105"/>
                    </a:cubicBezTo>
                    <a:cubicBezTo>
                      <a:pt x="237" y="102"/>
                      <a:pt x="235" y="98"/>
                      <a:pt x="233" y="95"/>
                    </a:cubicBezTo>
                    <a:cubicBezTo>
                      <a:pt x="252" y="58"/>
                      <a:pt x="252" y="58"/>
                      <a:pt x="252" y="58"/>
                    </a:cubicBezTo>
                    <a:cubicBezTo>
                      <a:pt x="254" y="55"/>
                      <a:pt x="253" y="51"/>
                      <a:pt x="250" y="49"/>
                    </a:cubicBezTo>
                    <a:cubicBezTo>
                      <a:pt x="229" y="32"/>
                      <a:pt x="229" y="32"/>
                      <a:pt x="229" y="32"/>
                    </a:cubicBezTo>
                    <a:cubicBezTo>
                      <a:pt x="227" y="29"/>
                      <a:pt x="223" y="29"/>
                      <a:pt x="220" y="31"/>
                    </a:cubicBezTo>
                    <a:cubicBezTo>
                      <a:pt x="187" y="57"/>
                      <a:pt x="187" y="57"/>
                      <a:pt x="187" y="57"/>
                    </a:cubicBezTo>
                    <a:cubicBezTo>
                      <a:pt x="184" y="55"/>
                      <a:pt x="181" y="54"/>
                      <a:pt x="177" y="53"/>
                    </a:cubicBezTo>
                    <a:cubicBezTo>
                      <a:pt x="167" y="6"/>
                      <a:pt x="167" y="6"/>
                      <a:pt x="167" y="6"/>
                    </a:cubicBezTo>
                    <a:cubicBezTo>
                      <a:pt x="166" y="3"/>
                      <a:pt x="163" y="0"/>
                      <a:pt x="160" y="0"/>
                    </a:cubicBezTo>
                    <a:cubicBezTo>
                      <a:pt x="132" y="0"/>
                      <a:pt x="132" y="0"/>
                      <a:pt x="132" y="0"/>
                    </a:cubicBezTo>
                    <a:cubicBezTo>
                      <a:pt x="129" y="0"/>
                      <a:pt x="126" y="3"/>
                      <a:pt x="125" y="6"/>
                    </a:cubicBezTo>
                    <a:cubicBezTo>
                      <a:pt x="115" y="53"/>
                      <a:pt x="115" y="53"/>
                      <a:pt x="115" y="53"/>
                    </a:cubicBezTo>
                    <a:cubicBezTo>
                      <a:pt x="111" y="54"/>
                      <a:pt x="108" y="55"/>
                      <a:pt x="105" y="57"/>
                    </a:cubicBezTo>
                    <a:cubicBezTo>
                      <a:pt x="72" y="31"/>
                      <a:pt x="72" y="31"/>
                      <a:pt x="72" y="31"/>
                    </a:cubicBezTo>
                    <a:cubicBezTo>
                      <a:pt x="69" y="29"/>
                      <a:pt x="65" y="29"/>
                      <a:pt x="63" y="31"/>
                    </a:cubicBezTo>
                    <a:cubicBezTo>
                      <a:pt x="42" y="49"/>
                      <a:pt x="42" y="49"/>
                      <a:pt x="42" y="49"/>
                    </a:cubicBezTo>
                    <a:cubicBezTo>
                      <a:pt x="39" y="51"/>
                      <a:pt x="39" y="55"/>
                      <a:pt x="40" y="58"/>
                    </a:cubicBezTo>
                    <a:cubicBezTo>
                      <a:pt x="59" y="95"/>
                      <a:pt x="59" y="95"/>
                      <a:pt x="59" y="95"/>
                    </a:cubicBezTo>
                    <a:cubicBezTo>
                      <a:pt x="57" y="98"/>
                      <a:pt x="55" y="102"/>
                      <a:pt x="53" y="105"/>
                    </a:cubicBezTo>
                    <a:cubicBezTo>
                      <a:pt x="12" y="107"/>
                      <a:pt x="12" y="107"/>
                      <a:pt x="12" y="107"/>
                    </a:cubicBezTo>
                    <a:cubicBezTo>
                      <a:pt x="8" y="107"/>
                      <a:pt x="6" y="110"/>
                      <a:pt x="5" y="113"/>
                    </a:cubicBezTo>
                    <a:cubicBezTo>
                      <a:pt x="0" y="140"/>
                      <a:pt x="0" y="140"/>
                      <a:pt x="0" y="140"/>
                    </a:cubicBezTo>
                    <a:cubicBezTo>
                      <a:pt x="0" y="143"/>
                      <a:pt x="1" y="147"/>
                      <a:pt x="4" y="148"/>
                    </a:cubicBezTo>
                    <a:cubicBezTo>
                      <a:pt x="43" y="164"/>
                      <a:pt x="43" y="164"/>
                      <a:pt x="43" y="164"/>
                    </a:cubicBezTo>
                    <a:cubicBezTo>
                      <a:pt x="44" y="168"/>
                      <a:pt x="44" y="172"/>
                      <a:pt x="45" y="176"/>
                    </a:cubicBezTo>
                    <a:cubicBezTo>
                      <a:pt x="14" y="204"/>
                      <a:pt x="14" y="204"/>
                      <a:pt x="14" y="204"/>
                    </a:cubicBezTo>
                    <a:cubicBezTo>
                      <a:pt x="12" y="206"/>
                      <a:pt x="11" y="210"/>
                      <a:pt x="13" y="213"/>
                    </a:cubicBezTo>
                    <a:cubicBezTo>
                      <a:pt x="27" y="237"/>
                      <a:pt x="27" y="237"/>
                      <a:pt x="27" y="237"/>
                    </a:cubicBezTo>
                    <a:cubicBezTo>
                      <a:pt x="28" y="239"/>
                      <a:pt x="32" y="241"/>
                      <a:pt x="35" y="240"/>
                    </a:cubicBezTo>
                    <a:cubicBezTo>
                      <a:pt x="75" y="227"/>
                      <a:pt x="75" y="227"/>
                      <a:pt x="75" y="227"/>
                    </a:cubicBezTo>
                    <a:cubicBezTo>
                      <a:pt x="78" y="230"/>
                      <a:pt x="81" y="233"/>
                      <a:pt x="84" y="235"/>
                    </a:cubicBezTo>
                    <a:cubicBezTo>
                      <a:pt x="79" y="276"/>
                      <a:pt x="79" y="276"/>
                      <a:pt x="79" y="276"/>
                    </a:cubicBezTo>
                    <a:cubicBezTo>
                      <a:pt x="78" y="280"/>
                      <a:pt x="80" y="283"/>
                      <a:pt x="83" y="284"/>
                    </a:cubicBezTo>
                    <a:cubicBezTo>
                      <a:pt x="109" y="293"/>
                      <a:pt x="109" y="293"/>
                      <a:pt x="109" y="293"/>
                    </a:cubicBezTo>
                    <a:cubicBezTo>
                      <a:pt x="112" y="294"/>
                      <a:pt x="116" y="293"/>
                      <a:pt x="118" y="291"/>
                    </a:cubicBezTo>
                    <a:cubicBezTo>
                      <a:pt x="140" y="255"/>
                      <a:pt x="140" y="255"/>
                      <a:pt x="140" y="255"/>
                    </a:cubicBezTo>
                    <a:cubicBezTo>
                      <a:pt x="142" y="255"/>
                      <a:pt x="144" y="256"/>
                      <a:pt x="146" y="256"/>
                    </a:cubicBezTo>
                    <a:cubicBezTo>
                      <a:pt x="148" y="256"/>
                      <a:pt x="150" y="255"/>
                      <a:pt x="152" y="255"/>
                    </a:cubicBezTo>
                    <a:cubicBezTo>
                      <a:pt x="174" y="291"/>
                      <a:pt x="174" y="291"/>
                      <a:pt x="174" y="291"/>
                    </a:cubicBezTo>
                    <a:cubicBezTo>
                      <a:pt x="176" y="293"/>
                      <a:pt x="180" y="294"/>
                      <a:pt x="183" y="293"/>
                    </a:cubicBezTo>
                    <a:cubicBezTo>
                      <a:pt x="209" y="284"/>
                      <a:pt x="209" y="284"/>
                      <a:pt x="209" y="284"/>
                    </a:cubicBezTo>
                    <a:cubicBezTo>
                      <a:pt x="212" y="283"/>
                      <a:pt x="214" y="280"/>
                      <a:pt x="213" y="276"/>
                    </a:cubicBezTo>
                    <a:cubicBezTo>
                      <a:pt x="208" y="235"/>
                      <a:pt x="208" y="235"/>
                      <a:pt x="208" y="235"/>
                    </a:cubicBezTo>
                    <a:cubicBezTo>
                      <a:pt x="211" y="232"/>
                      <a:pt x="214" y="230"/>
                      <a:pt x="217" y="227"/>
                    </a:cubicBezTo>
                    <a:cubicBezTo>
                      <a:pt x="257" y="240"/>
                      <a:pt x="257" y="240"/>
                      <a:pt x="257" y="240"/>
                    </a:cubicBezTo>
                    <a:cubicBezTo>
                      <a:pt x="260" y="241"/>
                      <a:pt x="264" y="239"/>
                      <a:pt x="265" y="237"/>
                    </a:cubicBezTo>
                    <a:cubicBezTo>
                      <a:pt x="279" y="213"/>
                      <a:pt x="279" y="213"/>
                      <a:pt x="279" y="213"/>
                    </a:cubicBezTo>
                    <a:cubicBezTo>
                      <a:pt x="281" y="210"/>
                      <a:pt x="280" y="206"/>
                      <a:pt x="278" y="204"/>
                    </a:cubicBezTo>
                    <a:cubicBezTo>
                      <a:pt x="247" y="176"/>
                      <a:pt x="247" y="176"/>
                      <a:pt x="247" y="176"/>
                    </a:cubicBezTo>
                    <a:cubicBezTo>
                      <a:pt x="248" y="172"/>
                      <a:pt x="248" y="168"/>
                      <a:pt x="249" y="164"/>
                    </a:cubicBezTo>
                    <a:cubicBezTo>
                      <a:pt x="288" y="148"/>
                      <a:pt x="288" y="148"/>
                      <a:pt x="288" y="148"/>
                    </a:cubicBezTo>
                    <a:cubicBezTo>
                      <a:pt x="291" y="147"/>
                      <a:pt x="292" y="144"/>
                      <a:pt x="292" y="140"/>
                    </a:cubicBezTo>
                    <a:close/>
                    <a:moveTo>
                      <a:pt x="204" y="152"/>
                    </a:moveTo>
                    <a:cubicBezTo>
                      <a:pt x="204" y="168"/>
                      <a:pt x="197" y="182"/>
                      <a:pt x="187" y="193"/>
                    </a:cubicBezTo>
                    <a:cubicBezTo>
                      <a:pt x="176" y="203"/>
                      <a:pt x="162" y="210"/>
                      <a:pt x="146" y="210"/>
                    </a:cubicBezTo>
                    <a:cubicBezTo>
                      <a:pt x="130" y="210"/>
                      <a:pt x="116" y="203"/>
                      <a:pt x="105" y="193"/>
                    </a:cubicBezTo>
                    <a:cubicBezTo>
                      <a:pt x="95" y="182"/>
                      <a:pt x="88" y="168"/>
                      <a:pt x="88" y="152"/>
                    </a:cubicBezTo>
                    <a:cubicBezTo>
                      <a:pt x="88" y="136"/>
                      <a:pt x="95" y="121"/>
                      <a:pt x="105" y="111"/>
                    </a:cubicBezTo>
                    <a:cubicBezTo>
                      <a:pt x="116" y="100"/>
                      <a:pt x="130" y="94"/>
                      <a:pt x="146" y="94"/>
                    </a:cubicBezTo>
                    <a:cubicBezTo>
                      <a:pt x="162" y="94"/>
                      <a:pt x="176" y="100"/>
                      <a:pt x="187" y="111"/>
                    </a:cubicBezTo>
                    <a:cubicBezTo>
                      <a:pt x="197" y="121"/>
                      <a:pt x="204" y="136"/>
                      <a:pt x="204" y="1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5" name="Oval 87"/>
              <p:cNvSpPr>
                <a:spLocks noChangeArrowheads="1"/>
              </p:cNvSpPr>
              <p:nvPr/>
            </p:nvSpPr>
            <p:spPr bwMode="black">
              <a:xfrm>
                <a:off x="5630863" y="812800"/>
                <a:ext cx="203200" cy="2032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6" name="Freeform 88"/>
              <p:cNvSpPr>
                <a:spLocks noEditPoints="1"/>
              </p:cNvSpPr>
              <p:nvPr/>
            </p:nvSpPr>
            <p:spPr bwMode="black">
              <a:xfrm>
                <a:off x="6129338" y="225425"/>
                <a:ext cx="555625" cy="598488"/>
              </a:xfrm>
              <a:custGeom>
                <a:avLst/>
                <a:gdLst>
                  <a:gd name="T0" fmla="*/ 129 w 148"/>
                  <a:gd name="T1" fmla="*/ 91 h 160"/>
                  <a:gd name="T2" fmla="*/ 131 w 148"/>
                  <a:gd name="T3" fmla="*/ 80 h 160"/>
                  <a:gd name="T4" fmla="*/ 129 w 148"/>
                  <a:gd name="T5" fmla="*/ 70 h 160"/>
                  <a:gd name="T6" fmla="*/ 145 w 148"/>
                  <a:gd name="T7" fmla="*/ 55 h 160"/>
                  <a:gd name="T8" fmla="*/ 147 w 148"/>
                  <a:gd name="T9" fmla="*/ 50 h 160"/>
                  <a:gd name="T10" fmla="*/ 147 w 148"/>
                  <a:gd name="T11" fmla="*/ 46 h 160"/>
                  <a:gd name="T12" fmla="*/ 140 w 148"/>
                  <a:gd name="T13" fmla="*/ 34 h 160"/>
                  <a:gd name="T14" fmla="*/ 133 w 148"/>
                  <a:gd name="T15" fmla="*/ 31 h 160"/>
                  <a:gd name="T16" fmla="*/ 131 w 148"/>
                  <a:gd name="T17" fmla="*/ 31 h 160"/>
                  <a:gd name="T18" fmla="*/ 111 w 148"/>
                  <a:gd name="T19" fmla="*/ 37 h 160"/>
                  <a:gd name="T20" fmla="*/ 92 w 148"/>
                  <a:gd name="T21" fmla="*/ 27 h 160"/>
                  <a:gd name="T22" fmla="*/ 88 w 148"/>
                  <a:gd name="T23" fmla="*/ 6 h 160"/>
                  <a:gd name="T24" fmla="*/ 81 w 148"/>
                  <a:gd name="T25" fmla="*/ 0 h 160"/>
                  <a:gd name="T26" fmla="*/ 67 w 148"/>
                  <a:gd name="T27" fmla="*/ 0 h 160"/>
                  <a:gd name="T28" fmla="*/ 60 w 148"/>
                  <a:gd name="T29" fmla="*/ 6 h 160"/>
                  <a:gd name="T30" fmla="*/ 55 w 148"/>
                  <a:gd name="T31" fmla="*/ 27 h 160"/>
                  <a:gd name="T32" fmla="*/ 37 w 148"/>
                  <a:gd name="T33" fmla="*/ 38 h 160"/>
                  <a:gd name="T34" fmla="*/ 16 w 148"/>
                  <a:gd name="T35" fmla="*/ 31 h 160"/>
                  <a:gd name="T36" fmla="*/ 14 w 148"/>
                  <a:gd name="T37" fmla="*/ 31 h 160"/>
                  <a:gd name="T38" fmla="*/ 8 w 148"/>
                  <a:gd name="T39" fmla="*/ 34 h 160"/>
                  <a:gd name="T40" fmla="*/ 1 w 148"/>
                  <a:gd name="T41" fmla="*/ 46 h 160"/>
                  <a:gd name="T42" fmla="*/ 0 w 148"/>
                  <a:gd name="T43" fmla="*/ 50 h 160"/>
                  <a:gd name="T44" fmla="*/ 2 w 148"/>
                  <a:gd name="T45" fmla="*/ 55 h 160"/>
                  <a:gd name="T46" fmla="*/ 19 w 148"/>
                  <a:gd name="T47" fmla="*/ 70 h 160"/>
                  <a:gd name="T48" fmla="*/ 17 w 148"/>
                  <a:gd name="T49" fmla="*/ 80 h 160"/>
                  <a:gd name="T50" fmla="*/ 19 w 148"/>
                  <a:gd name="T51" fmla="*/ 91 h 160"/>
                  <a:gd name="T52" fmla="*/ 2 w 148"/>
                  <a:gd name="T53" fmla="*/ 106 h 160"/>
                  <a:gd name="T54" fmla="*/ 0 w 148"/>
                  <a:gd name="T55" fmla="*/ 111 h 160"/>
                  <a:gd name="T56" fmla="*/ 1 w 148"/>
                  <a:gd name="T57" fmla="*/ 114 h 160"/>
                  <a:gd name="T58" fmla="*/ 8 w 148"/>
                  <a:gd name="T59" fmla="*/ 126 h 160"/>
                  <a:gd name="T60" fmla="*/ 14 w 148"/>
                  <a:gd name="T61" fmla="*/ 130 h 160"/>
                  <a:gd name="T62" fmla="*/ 16 w 148"/>
                  <a:gd name="T63" fmla="*/ 130 h 160"/>
                  <a:gd name="T64" fmla="*/ 37 w 148"/>
                  <a:gd name="T65" fmla="*/ 123 h 160"/>
                  <a:gd name="T66" fmla="*/ 55 w 148"/>
                  <a:gd name="T67" fmla="*/ 133 h 160"/>
                  <a:gd name="T68" fmla="*/ 60 w 148"/>
                  <a:gd name="T69" fmla="*/ 155 h 160"/>
                  <a:gd name="T70" fmla="*/ 67 w 148"/>
                  <a:gd name="T71" fmla="*/ 160 h 160"/>
                  <a:gd name="T72" fmla="*/ 81 w 148"/>
                  <a:gd name="T73" fmla="*/ 160 h 160"/>
                  <a:gd name="T74" fmla="*/ 88 w 148"/>
                  <a:gd name="T75" fmla="*/ 155 h 160"/>
                  <a:gd name="T76" fmla="*/ 92 w 148"/>
                  <a:gd name="T77" fmla="*/ 134 h 160"/>
                  <a:gd name="T78" fmla="*/ 111 w 148"/>
                  <a:gd name="T79" fmla="*/ 123 h 160"/>
                  <a:gd name="T80" fmla="*/ 131 w 148"/>
                  <a:gd name="T81" fmla="*/ 130 h 160"/>
                  <a:gd name="T82" fmla="*/ 133 w 148"/>
                  <a:gd name="T83" fmla="*/ 130 h 160"/>
                  <a:gd name="T84" fmla="*/ 140 w 148"/>
                  <a:gd name="T85" fmla="*/ 126 h 160"/>
                  <a:gd name="T86" fmla="*/ 147 w 148"/>
                  <a:gd name="T87" fmla="*/ 114 h 160"/>
                  <a:gd name="T88" fmla="*/ 147 w 148"/>
                  <a:gd name="T89" fmla="*/ 111 h 160"/>
                  <a:gd name="T90" fmla="*/ 145 w 148"/>
                  <a:gd name="T91" fmla="*/ 106 h 160"/>
                  <a:gd name="T92" fmla="*/ 129 w 148"/>
                  <a:gd name="T93" fmla="*/ 91 h 160"/>
                  <a:gd name="T94" fmla="*/ 96 w 148"/>
                  <a:gd name="T95" fmla="*/ 80 h 160"/>
                  <a:gd name="T96" fmla="*/ 74 w 148"/>
                  <a:gd name="T97" fmla="*/ 102 h 160"/>
                  <a:gd name="T98" fmla="*/ 52 w 148"/>
                  <a:gd name="T99" fmla="*/ 80 h 160"/>
                  <a:gd name="T100" fmla="*/ 74 w 148"/>
                  <a:gd name="T101" fmla="*/ 58 h 160"/>
                  <a:gd name="T102" fmla="*/ 96 w 148"/>
                  <a:gd name="T103"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 h="160">
                    <a:moveTo>
                      <a:pt x="129" y="91"/>
                    </a:moveTo>
                    <a:cubicBezTo>
                      <a:pt x="130" y="88"/>
                      <a:pt x="131" y="84"/>
                      <a:pt x="131" y="80"/>
                    </a:cubicBezTo>
                    <a:cubicBezTo>
                      <a:pt x="131" y="77"/>
                      <a:pt x="130" y="73"/>
                      <a:pt x="129" y="70"/>
                    </a:cubicBezTo>
                    <a:cubicBezTo>
                      <a:pt x="145" y="55"/>
                      <a:pt x="145" y="55"/>
                      <a:pt x="145" y="55"/>
                    </a:cubicBezTo>
                    <a:cubicBezTo>
                      <a:pt x="147" y="54"/>
                      <a:pt x="147" y="52"/>
                      <a:pt x="147" y="50"/>
                    </a:cubicBezTo>
                    <a:cubicBezTo>
                      <a:pt x="147" y="49"/>
                      <a:pt x="147" y="47"/>
                      <a:pt x="147" y="46"/>
                    </a:cubicBezTo>
                    <a:cubicBezTo>
                      <a:pt x="140" y="34"/>
                      <a:pt x="140" y="34"/>
                      <a:pt x="140" y="34"/>
                    </a:cubicBezTo>
                    <a:cubicBezTo>
                      <a:pt x="138" y="32"/>
                      <a:pt x="136" y="31"/>
                      <a:pt x="133" y="31"/>
                    </a:cubicBezTo>
                    <a:cubicBezTo>
                      <a:pt x="133" y="31"/>
                      <a:pt x="132" y="31"/>
                      <a:pt x="131" y="31"/>
                    </a:cubicBezTo>
                    <a:cubicBezTo>
                      <a:pt x="111" y="37"/>
                      <a:pt x="111" y="37"/>
                      <a:pt x="111" y="37"/>
                    </a:cubicBezTo>
                    <a:cubicBezTo>
                      <a:pt x="105" y="33"/>
                      <a:pt x="99" y="29"/>
                      <a:pt x="92" y="27"/>
                    </a:cubicBezTo>
                    <a:cubicBezTo>
                      <a:pt x="88" y="6"/>
                      <a:pt x="88" y="6"/>
                      <a:pt x="88" y="6"/>
                    </a:cubicBezTo>
                    <a:cubicBezTo>
                      <a:pt x="87" y="3"/>
                      <a:pt x="84" y="0"/>
                      <a:pt x="81" y="0"/>
                    </a:cubicBezTo>
                    <a:cubicBezTo>
                      <a:pt x="67" y="0"/>
                      <a:pt x="67" y="0"/>
                      <a:pt x="67" y="0"/>
                    </a:cubicBezTo>
                    <a:cubicBezTo>
                      <a:pt x="63" y="0"/>
                      <a:pt x="61" y="3"/>
                      <a:pt x="60" y="6"/>
                    </a:cubicBezTo>
                    <a:cubicBezTo>
                      <a:pt x="55" y="27"/>
                      <a:pt x="55" y="27"/>
                      <a:pt x="55" y="27"/>
                    </a:cubicBezTo>
                    <a:cubicBezTo>
                      <a:pt x="48" y="29"/>
                      <a:pt x="42" y="33"/>
                      <a:pt x="37" y="38"/>
                    </a:cubicBezTo>
                    <a:cubicBezTo>
                      <a:pt x="16" y="31"/>
                      <a:pt x="16" y="31"/>
                      <a:pt x="16" y="31"/>
                    </a:cubicBezTo>
                    <a:cubicBezTo>
                      <a:pt x="15" y="31"/>
                      <a:pt x="15" y="31"/>
                      <a:pt x="14" y="31"/>
                    </a:cubicBezTo>
                    <a:cubicBezTo>
                      <a:pt x="12" y="31"/>
                      <a:pt x="9" y="32"/>
                      <a:pt x="8" y="34"/>
                    </a:cubicBezTo>
                    <a:cubicBezTo>
                      <a:pt x="1" y="46"/>
                      <a:pt x="1" y="46"/>
                      <a:pt x="1" y="46"/>
                    </a:cubicBezTo>
                    <a:cubicBezTo>
                      <a:pt x="0" y="47"/>
                      <a:pt x="0" y="49"/>
                      <a:pt x="0" y="50"/>
                    </a:cubicBezTo>
                    <a:cubicBezTo>
                      <a:pt x="0" y="52"/>
                      <a:pt x="1" y="54"/>
                      <a:pt x="2" y="55"/>
                    </a:cubicBezTo>
                    <a:cubicBezTo>
                      <a:pt x="19" y="70"/>
                      <a:pt x="19" y="70"/>
                      <a:pt x="19" y="70"/>
                    </a:cubicBezTo>
                    <a:cubicBezTo>
                      <a:pt x="18" y="73"/>
                      <a:pt x="17" y="77"/>
                      <a:pt x="17" y="80"/>
                    </a:cubicBezTo>
                    <a:cubicBezTo>
                      <a:pt x="17" y="84"/>
                      <a:pt x="18" y="87"/>
                      <a:pt x="19" y="91"/>
                    </a:cubicBezTo>
                    <a:cubicBezTo>
                      <a:pt x="2" y="106"/>
                      <a:pt x="2" y="106"/>
                      <a:pt x="2" y="106"/>
                    </a:cubicBezTo>
                    <a:cubicBezTo>
                      <a:pt x="1" y="107"/>
                      <a:pt x="0" y="109"/>
                      <a:pt x="0" y="111"/>
                    </a:cubicBezTo>
                    <a:cubicBezTo>
                      <a:pt x="0" y="112"/>
                      <a:pt x="0" y="113"/>
                      <a:pt x="1" y="114"/>
                    </a:cubicBezTo>
                    <a:cubicBezTo>
                      <a:pt x="8" y="126"/>
                      <a:pt x="8" y="126"/>
                      <a:pt x="8" y="126"/>
                    </a:cubicBezTo>
                    <a:cubicBezTo>
                      <a:pt x="9" y="129"/>
                      <a:pt x="12" y="130"/>
                      <a:pt x="14" y="130"/>
                    </a:cubicBezTo>
                    <a:cubicBezTo>
                      <a:pt x="15" y="130"/>
                      <a:pt x="15" y="130"/>
                      <a:pt x="16" y="130"/>
                    </a:cubicBezTo>
                    <a:cubicBezTo>
                      <a:pt x="37" y="123"/>
                      <a:pt x="37" y="123"/>
                      <a:pt x="37" y="123"/>
                    </a:cubicBezTo>
                    <a:cubicBezTo>
                      <a:pt x="42" y="127"/>
                      <a:pt x="48" y="131"/>
                      <a:pt x="55" y="133"/>
                    </a:cubicBezTo>
                    <a:cubicBezTo>
                      <a:pt x="60" y="155"/>
                      <a:pt x="60" y="155"/>
                      <a:pt x="60" y="155"/>
                    </a:cubicBezTo>
                    <a:cubicBezTo>
                      <a:pt x="61" y="158"/>
                      <a:pt x="63" y="160"/>
                      <a:pt x="67" y="160"/>
                    </a:cubicBezTo>
                    <a:cubicBezTo>
                      <a:pt x="81" y="160"/>
                      <a:pt x="81" y="160"/>
                      <a:pt x="81" y="160"/>
                    </a:cubicBezTo>
                    <a:cubicBezTo>
                      <a:pt x="84" y="160"/>
                      <a:pt x="87" y="158"/>
                      <a:pt x="88" y="155"/>
                    </a:cubicBezTo>
                    <a:cubicBezTo>
                      <a:pt x="92" y="134"/>
                      <a:pt x="92" y="134"/>
                      <a:pt x="92" y="134"/>
                    </a:cubicBezTo>
                    <a:cubicBezTo>
                      <a:pt x="99" y="131"/>
                      <a:pt x="105" y="128"/>
                      <a:pt x="111" y="123"/>
                    </a:cubicBezTo>
                    <a:cubicBezTo>
                      <a:pt x="131" y="130"/>
                      <a:pt x="131" y="130"/>
                      <a:pt x="131" y="130"/>
                    </a:cubicBezTo>
                    <a:cubicBezTo>
                      <a:pt x="132" y="130"/>
                      <a:pt x="133" y="130"/>
                      <a:pt x="133" y="130"/>
                    </a:cubicBezTo>
                    <a:cubicBezTo>
                      <a:pt x="136" y="130"/>
                      <a:pt x="138" y="129"/>
                      <a:pt x="140" y="126"/>
                    </a:cubicBezTo>
                    <a:cubicBezTo>
                      <a:pt x="147" y="114"/>
                      <a:pt x="147" y="114"/>
                      <a:pt x="147" y="114"/>
                    </a:cubicBezTo>
                    <a:cubicBezTo>
                      <a:pt x="147" y="113"/>
                      <a:pt x="148" y="112"/>
                      <a:pt x="147" y="111"/>
                    </a:cubicBezTo>
                    <a:cubicBezTo>
                      <a:pt x="148" y="109"/>
                      <a:pt x="147" y="107"/>
                      <a:pt x="145" y="106"/>
                    </a:cubicBezTo>
                    <a:lnTo>
                      <a:pt x="129" y="91"/>
                    </a:lnTo>
                    <a:close/>
                    <a:moveTo>
                      <a:pt x="96" y="80"/>
                    </a:moveTo>
                    <a:cubicBezTo>
                      <a:pt x="96" y="92"/>
                      <a:pt x="86" y="102"/>
                      <a:pt x="74" y="102"/>
                    </a:cubicBezTo>
                    <a:cubicBezTo>
                      <a:pt x="62" y="102"/>
                      <a:pt x="52" y="92"/>
                      <a:pt x="52" y="80"/>
                    </a:cubicBezTo>
                    <a:cubicBezTo>
                      <a:pt x="52" y="68"/>
                      <a:pt x="62" y="58"/>
                      <a:pt x="74" y="58"/>
                    </a:cubicBezTo>
                    <a:cubicBezTo>
                      <a:pt x="86" y="58"/>
                      <a:pt x="96" y="68"/>
                      <a:pt x="96"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grpSp>
      </p:grpSp>
      <p:grpSp>
        <p:nvGrpSpPr>
          <p:cNvPr id="49" name="Group 48"/>
          <p:cNvGrpSpPr/>
          <p:nvPr/>
        </p:nvGrpSpPr>
        <p:grpSpPr>
          <a:xfrm>
            <a:off x="3246041" y="1516683"/>
            <a:ext cx="2634823" cy="2680848"/>
            <a:chOff x="4631754" y="6336256"/>
            <a:chExt cx="3172968" cy="3172968"/>
          </a:xfrm>
        </p:grpSpPr>
        <p:sp>
          <p:nvSpPr>
            <p:cNvPr id="38" name="Rectangle 37"/>
            <p:cNvSpPr/>
            <p:nvPr/>
          </p:nvSpPr>
          <p:spPr>
            <a:xfrm>
              <a:off x="4631754" y="6336256"/>
              <a:ext cx="3172968" cy="3172968"/>
            </a:xfrm>
            <a:prstGeom prst="rect">
              <a:avLst/>
            </a:prstGeom>
            <a:solidFill>
              <a:schemeClr val="accent1"/>
            </a:solidFill>
            <a:ln w="9525" cap="flat" cmpd="sng" algn="ctr">
              <a:noFill/>
              <a:prstDash val="solid"/>
            </a:ln>
            <a:effectLst/>
          </p:spPr>
          <p:txBody>
            <a:bodyPr lIns="182880" bIns="91440" rtlCol="0" anchor="b" anchorCtr="0"/>
            <a:lstStyle/>
            <a:p>
              <a:pPr defTabSz="1218936"/>
              <a:r>
                <a:rPr lang="en-US" sz="2800" dirty="0" smtClean="0">
                  <a:solidFill>
                    <a:schemeClr val="bg1">
                      <a:alpha val="99000"/>
                    </a:schemeClr>
                  </a:solidFill>
                  <a:latin typeface="Segoe UI"/>
                  <a:ea typeface="Segoe UI" pitchFamily="34" charset="0"/>
                  <a:cs typeface="Segoe UI" pitchFamily="34" charset="0"/>
                </a:rPr>
                <a:t>Storage</a:t>
              </a:r>
              <a:endParaRPr lang="en-US" sz="2800" dirty="0">
                <a:solidFill>
                  <a:schemeClr val="bg1">
                    <a:alpha val="99000"/>
                  </a:schemeClr>
                </a:solidFill>
                <a:latin typeface="Segoe UI"/>
                <a:ea typeface="Segoe UI" pitchFamily="34" charset="0"/>
                <a:cs typeface="Segoe UI" pitchFamily="34" charset="0"/>
              </a:endParaRPr>
            </a:p>
          </p:txBody>
        </p:sp>
        <p:sp>
          <p:nvSpPr>
            <p:cNvPr id="39" name="Freeform 79"/>
            <p:cNvSpPr>
              <a:spLocks noEditPoints="1"/>
            </p:cNvSpPr>
            <p:nvPr/>
          </p:nvSpPr>
          <p:spPr bwMode="black">
            <a:xfrm>
              <a:off x="5586905" y="6858000"/>
              <a:ext cx="1262667" cy="1706968"/>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800" dirty="0"/>
            </a:p>
          </p:txBody>
        </p:sp>
      </p:grpSp>
      <p:grpSp>
        <p:nvGrpSpPr>
          <p:cNvPr id="50" name="Group 49"/>
          <p:cNvGrpSpPr/>
          <p:nvPr/>
        </p:nvGrpSpPr>
        <p:grpSpPr>
          <a:xfrm>
            <a:off x="5990693" y="1516683"/>
            <a:ext cx="2634823" cy="2680848"/>
            <a:chOff x="8227457" y="6315987"/>
            <a:chExt cx="3172968" cy="3172968"/>
          </a:xfrm>
        </p:grpSpPr>
        <p:sp>
          <p:nvSpPr>
            <p:cNvPr id="41" name="Rectangle 40"/>
            <p:cNvSpPr/>
            <p:nvPr/>
          </p:nvSpPr>
          <p:spPr>
            <a:xfrm>
              <a:off x="8227457" y="6315987"/>
              <a:ext cx="3172968" cy="3172968"/>
            </a:xfrm>
            <a:prstGeom prst="rect">
              <a:avLst/>
            </a:prstGeom>
            <a:solidFill>
              <a:schemeClr val="accent1"/>
            </a:solidFill>
            <a:ln w="9525" cap="flat" cmpd="sng" algn="ctr">
              <a:noFill/>
              <a:prstDash val="solid"/>
            </a:ln>
            <a:effectLst/>
          </p:spPr>
          <p:txBody>
            <a:bodyPr lIns="182880" bIns="91440" rtlCol="0" anchor="b" anchorCtr="0"/>
            <a:lstStyle/>
            <a:p>
              <a:pPr defTabSz="1218936"/>
              <a:r>
                <a:rPr lang="en-US" sz="2800" dirty="0" smtClean="0">
                  <a:solidFill>
                    <a:schemeClr val="bg1">
                      <a:alpha val="99000"/>
                    </a:schemeClr>
                  </a:solidFill>
                  <a:latin typeface="Segoe UI"/>
                  <a:ea typeface="Segoe UI" pitchFamily="34" charset="0"/>
                  <a:cs typeface="Segoe UI" pitchFamily="34" charset="0"/>
                </a:rPr>
                <a:t>Database</a:t>
              </a:r>
              <a:endParaRPr lang="en-US" sz="2800" dirty="0">
                <a:solidFill>
                  <a:schemeClr val="bg1">
                    <a:alpha val="99000"/>
                  </a:schemeClr>
                </a:solidFill>
                <a:latin typeface="Segoe UI"/>
                <a:ea typeface="Segoe UI" pitchFamily="34" charset="0"/>
                <a:cs typeface="Segoe UI" pitchFamily="34" charset="0"/>
              </a:endParaRPr>
            </a:p>
          </p:txBody>
        </p:sp>
        <p:sp>
          <p:nvSpPr>
            <p:cNvPr id="42" name="Freeform 83"/>
            <p:cNvSpPr>
              <a:spLocks noEditPoints="1"/>
            </p:cNvSpPr>
            <p:nvPr/>
          </p:nvSpPr>
          <p:spPr bwMode="black">
            <a:xfrm>
              <a:off x="9041602" y="6858000"/>
              <a:ext cx="1544679" cy="1630607"/>
            </a:xfrm>
            <a:custGeom>
              <a:avLst/>
              <a:gdLst>
                <a:gd name="T0" fmla="*/ 502 w 2107"/>
                <a:gd name="T1" fmla="*/ 1162 h 2221"/>
                <a:gd name="T2" fmla="*/ 239 w 2107"/>
                <a:gd name="T3" fmla="*/ 2072 h 2221"/>
                <a:gd name="T4" fmla="*/ 1587 w 2107"/>
                <a:gd name="T5" fmla="*/ 1800 h 2221"/>
                <a:gd name="T6" fmla="*/ 1487 w 2107"/>
                <a:gd name="T7" fmla="*/ 1835 h 2221"/>
                <a:gd name="T8" fmla="*/ 1579 w 2107"/>
                <a:gd name="T9" fmla="*/ 1870 h 2221"/>
                <a:gd name="T10" fmla="*/ 1470 w 2107"/>
                <a:gd name="T11" fmla="*/ 1847 h 2221"/>
                <a:gd name="T12" fmla="*/ 983 w 2107"/>
                <a:gd name="T13" fmla="*/ 1837 h 2221"/>
                <a:gd name="T14" fmla="*/ 1062 w 2107"/>
                <a:gd name="T15" fmla="*/ 1872 h 2221"/>
                <a:gd name="T16" fmla="*/ 956 w 2107"/>
                <a:gd name="T17" fmla="*/ 1951 h 2221"/>
                <a:gd name="T18" fmla="*/ 1046 w 2107"/>
                <a:gd name="T19" fmla="*/ 1970 h 2221"/>
                <a:gd name="T20" fmla="*/ 820 w 2107"/>
                <a:gd name="T21" fmla="*/ 1872 h 2221"/>
                <a:gd name="T22" fmla="*/ 899 w 2107"/>
                <a:gd name="T23" fmla="*/ 1836 h 2221"/>
                <a:gd name="T24" fmla="*/ 841 w 2107"/>
                <a:gd name="T25" fmla="*/ 1886 h 2221"/>
                <a:gd name="T26" fmla="*/ 905 w 2107"/>
                <a:gd name="T27" fmla="*/ 1920 h 2221"/>
                <a:gd name="T28" fmla="*/ 882 w 2107"/>
                <a:gd name="T29" fmla="*/ 1971 h 2221"/>
                <a:gd name="T30" fmla="*/ 687 w 2107"/>
                <a:gd name="T31" fmla="*/ 1847 h 2221"/>
                <a:gd name="T32" fmla="*/ 780 w 2107"/>
                <a:gd name="T33" fmla="*/ 1844 h 2221"/>
                <a:gd name="T34" fmla="*/ 760 w 2107"/>
                <a:gd name="T35" fmla="*/ 1882 h 2221"/>
                <a:gd name="T36" fmla="*/ 703 w 2107"/>
                <a:gd name="T37" fmla="*/ 1912 h 2221"/>
                <a:gd name="T38" fmla="*/ 682 w 2107"/>
                <a:gd name="T39" fmla="*/ 1972 h 2221"/>
                <a:gd name="T40" fmla="*/ 647 w 2107"/>
                <a:gd name="T41" fmla="*/ 1928 h 2221"/>
                <a:gd name="T42" fmla="*/ 631 w 2107"/>
                <a:gd name="T43" fmla="*/ 1862 h 2221"/>
                <a:gd name="T44" fmla="*/ 545 w 2107"/>
                <a:gd name="T45" fmla="*/ 2017 h 2221"/>
                <a:gd name="T46" fmla="*/ 416 w 2107"/>
                <a:gd name="T47" fmla="*/ 2078 h 2221"/>
                <a:gd name="T48" fmla="*/ 435 w 2107"/>
                <a:gd name="T49" fmla="*/ 2014 h 2221"/>
                <a:gd name="T50" fmla="*/ 538 w 2107"/>
                <a:gd name="T51" fmla="*/ 2006 h 2221"/>
                <a:gd name="T52" fmla="*/ 520 w 2107"/>
                <a:gd name="T53" fmla="*/ 1973 h 2221"/>
                <a:gd name="T54" fmla="*/ 490 w 2107"/>
                <a:gd name="T55" fmla="*/ 1930 h 2221"/>
                <a:gd name="T56" fmla="*/ 587 w 2107"/>
                <a:gd name="T57" fmla="*/ 1913 h 2221"/>
                <a:gd name="T58" fmla="*/ 1055 w 2107"/>
                <a:gd name="T59" fmla="*/ 2071 h 2221"/>
                <a:gd name="T60" fmla="*/ 605 w 2107"/>
                <a:gd name="T61" fmla="*/ 2078 h 2221"/>
                <a:gd name="T62" fmla="*/ 613 w 2107"/>
                <a:gd name="T63" fmla="*/ 2010 h 2221"/>
                <a:gd name="T64" fmla="*/ 1046 w 2107"/>
                <a:gd name="T65" fmla="*/ 2003 h 2221"/>
                <a:gd name="T66" fmla="*/ 1113 w 2107"/>
                <a:gd name="T67" fmla="*/ 1877 h 2221"/>
                <a:gd name="T68" fmla="*/ 1176 w 2107"/>
                <a:gd name="T69" fmla="*/ 1835 h 2221"/>
                <a:gd name="T70" fmla="*/ 1137 w 2107"/>
                <a:gd name="T71" fmla="*/ 1885 h 2221"/>
                <a:gd name="T72" fmla="*/ 1115 w 2107"/>
                <a:gd name="T73" fmla="*/ 1926 h 2221"/>
                <a:gd name="T74" fmla="*/ 1215 w 2107"/>
                <a:gd name="T75" fmla="*/ 1968 h 2221"/>
                <a:gd name="T76" fmla="*/ 1135 w 2107"/>
                <a:gd name="T77" fmla="*/ 1970 h 2221"/>
                <a:gd name="T78" fmla="*/ 1146 w 2107"/>
                <a:gd name="T79" fmla="*/ 2075 h 2221"/>
                <a:gd name="T80" fmla="*/ 1122 w 2107"/>
                <a:gd name="T81" fmla="*/ 2019 h 2221"/>
                <a:gd name="T82" fmla="*/ 1139 w 2107"/>
                <a:gd name="T83" fmla="*/ 2003 h 2221"/>
                <a:gd name="T84" fmla="*/ 1217 w 2107"/>
                <a:gd name="T85" fmla="*/ 2003 h 2221"/>
                <a:gd name="T86" fmla="*/ 1337 w 2107"/>
                <a:gd name="T87" fmla="*/ 1868 h 2221"/>
                <a:gd name="T88" fmla="*/ 1411 w 2107"/>
                <a:gd name="T89" fmla="*/ 1838 h 2221"/>
                <a:gd name="T90" fmla="*/ 1425 w 2107"/>
                <a:gd name="T91" fmla="*/ 1883 h 2221"/>
                <a:gd name="T92" fmla="*/ 1359 w 2107"/>
                <a:gd name="T93" fmla="*/ 1927 h 2221"/>
                <a:gd name="T94" fmla="*/ 1476 w 2107"/>
                <a:gd name="T95" fmla="*/ 1956 h 2221"/>
                <a:gd name="T96" fmla="*/ 1461 w 2107"/>
                <a:gd name="T97" fmla="*/ 1970 h 2221"/>
                <a:gd name="T98" fmla="*/ 1511 w 2107"/>
                <a:gd name="T99" fmla="*/ 2075 h 2221"/>
                <a:gd name="T100" fmla="*/ 1393 w 2107"/>
                <a:gd name="T101" fmla="*/ 2019 h 2221"/>
                <a:gd name="T102" fmla="*/ 1475 w 2107"/>
                <a:gd name="T103" fmla="*/ 2001 h 2221"/>
                <a:gd name="T104" fmla="*/ 1681 w 2107"/>
                <a:gd name="T105" fmla="*/ 2018 h 2221"/>
                <a:gd name="T106" fmla="*/ 1623 w 2107"/>
                <a:gd name="T107" fmla="*/ 2075 h 2221"/>
                <a:gd name="T108" fmla="*/ 1639 w 2107"/>
                <a:gd name="T109" fmla="*/ 2000 h 2221"/>
                <a:gd name="T110" fmla="*/ 1630 w 2107"/>
                <a:gd name="T111" fmla="*/ 1969 h 2221"/>
                <a:gd name="T112" fmla="*/ 1532 w 2107"/>
                <a:gd name="T113" fmla="*/ 1910 h 2221"/>
                <a:gd name="T114" fmla="*/ 933 w 2107"/>
                <a:gd name="T115" fmla="*/ 1308 h 2221"/>
                <a:gd name="T116" fmla="*/ 9 w 2107"/>
                <a:gd name="T117" fmla="*/ 909 h 2221"/>
                <a:gd name="T118" fmla="*/ 413 w 2107"/>
                <a:gd name="T119" fmla="*/ 386 h 2221"/>
                <a:gd name="T120" fmla="*/ 1700 w 2107"/>
                <a:gd name="T121" fmla="*/ 556 h 2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07" h="2221">
                  <a:moveTo>
                    <a:pt x="2107" y="809"/>
                  </a:moveTo>
                  <a:cubicBezTo>
                    <a:pt x="2106" y="786"/>
                    <a:pt x="2103" y="764"/>
                    <a:pt x="2098" y="742"/>
                  </a:cubicBezTo>
                  <a:cubicBezTo>
                    <a:pt x="2098" y="745"/>
                    <a:pt x="2098" y="747"/>
                    <a:pt x="2098" y="749"/>
                  </a:cubicBezTo>
                  <a:cubicBezTo>
                    <a:pt x="2096" y="810"/>
                    <a:pt x="2076" y="869"/>
                    <a:pt x="2040" y="926"/>
                  </a:cubicBezTo>
                  <a:cubicBezTo>
                    <a:pt x="2018" y="961"/>
                    <a:pt x="1988" y="995"/>
                    <a:pt x="1953" y="1027"/>
                  </a:cubicBezTo>
                  <a:cubicBezTo>
                    <a:pt x="1918" y="1064"/>
                    <a:pt x="1873" y="1098"/>
                    <a:pt x="1819" y="1131"/>
                  </a:cubicBezTo>
                  <a:cubicBezTo>
                    <a:pt x="1777" y="1156"/>
                    <a:pt x="1731" y="1178"/>
                    <a:pt x="1682" y="1198"/>
                  </a:cubicBezTo>
                  <a:cubicBezTo>
                    <a:pt x="1682" y="1061"/>
                    <a:pt x="1682" y="1061"/>
                    <a:pt x="1682" y="1061"/>
                  </a:cubicBezTo>
                  <a:cubicBezTo>
                    <a:pt x="1682" y="1059"/>
                    <a:pt x="1682" y="1058"/>
                    <a:pt x="1682" y="1056"/>
                  </a:cubicBezTo>
                  <a:cubicBezTo>
                    <a:pt x="1680" y="988"/>
                    <a:pt x="1624" y="933"/>
                    <a:pt x="1554" y="933"/>
                  </a:cubicBezTo>
                  <a:cubicBezTo>
                    <a:pt x="555" y="933"/>
                    <a:pt x="555" y="933"/>
                    <a:pt x="555" y="933"/>
                  </a:cubicBezTo>
                  <a:cubicBezTo>
                    <a:pt x="484" y="933"/>
                    <a:pt x="426" y="990"/>
                    <a:pt x="426" y="1061"/>
                  </a:cubicBezTo>
                  <a:cubicBezTo>
                    <a:pt x="426" y="1141"/>
                    <a:pt x="426" y="1141"/>
                    <a:pt x="426" y="1141"/>
                  </a:cubicBezTo>
                  <a:cubicBezTo>
                    <a:pt x="430" y="1142"/>
                    <a:pt x="430" y="1142"/>
                    <a:pt x="430" y="1142"/>
                  </a:cubicBezTo>
                  <a:cubicBezTo>
                    <a:pt x="430" y="1143"/>
                    <a:pt x="459" y="1152"/>
                    <a:pt x="502" y="1162"/>
                  </a:cubicBezTo>
                  <a:cubicBezTo>
                    <a:pt x="502" y="1069"/>
                    <a:pt x="502" y="1069"/>
                    <a:pt x="502" y="1069"/>
                  </a:cubicBezTo>
                  <a:cubicBezTo>
                    <a:pt x="502" y="1032"/>
                    <a:pt x="531" y="1003"/>
                    <a:pt x="568" y="1003"/>
                  </a:cubicBezTo>
                  <a:cubicBezTo>
                    <a:pt x="1541" y="1003"/>
                    <a:pt x="1541" y="1003"/>
                    <a:pt x="1541" y="1003"/>
                  </a:cubicBezTo>
                  <a:cubicBezTo>
                    <a:pt x="1577" y="1003"/>
                    <a:pt x="1607" y="1032"/>
                    <a:pt x="1607" y="1069"/>
                  </a:cubicBezTo>
                  <a:cubicBezTo>
                    <a:pt x="1607" y="1668"/>
                    <a:pt x="1607" y="1668"/>
                    <a:pt x="1607" y="1668"/>
                  </a:cubicBezTo>
                  <a:cubicBezTo>
                    <a:pt x="1607" y="1704"/>
                    <a:pt x="1577" y="1734"/>
                    <a:pt x="1541" y="1734"/>
                  </a:cubicBezTo>
                  <a:cubicBezTo>
                    <a:pt x="568" y="1734"/>
                    <a:pt x="568" y="1734"/>
                    <a:pt x="568" y="1734"/>
                  </a:cubicBezTo>
                  <a:cubicBezTo>
                    <a:pt x="531" y="1734"/>
                    <a:pt x="502" y="1704"/>
                    <a:pt x="502" y="1668"/>
                  </a:cubicBezTo>
                  <a:cubicBezTo>
                    <a:pt x="502" y="1541"/>
                    <a:pt x="502" y="1541"/>
                    <a:pt x="502" y="1541"/>
                  </a:cubicBezTo>
                  <a:cubicBezTo>
                    <a:pt x="476" y="1535"/>
                    <a:pt x="451" y="1528"/>
                    <a:pt x="426" y="1520"/>
                  </a:cubicBezTo>
                  <a:cubicBezTo>
                    <a:pt x="426" y="1676"/>
                    <a:pt x="426" y="1676"/>
                    <a:pt x="426" y="1676"/>
                  </a:cubicBezTo>
                  <a:cubicBezTo>
                    <a:pt x="426" y="1736"/>
                    <a:pt x="467" y="1786"/>
                    <a:pt x="523" y="1800"/>
                  </a:cubicBezTo>
                  <a:cubicBezTo>
                    <a:pt x="491" y="1802"/>
                    <a:pt x="456" y="1813"/>
                    <a:pt x="435" y="1837"/>
                  </a:cubicBezTo>
                  <a:cubicBezTo>
                    <a:pt x="419" y="1857"/>
                    <a:pt x="403" y="1876"/>
                    <a:pt x="387" y="1895"/>
                  </a:cubicBezTo>
                  <a:cubicBezTo>
                    <a:pt x="337" y="1954"/>
                    <a:pt x="288" y="2013"/>
                    <a:pt x="239" y="2072"/>
                  </a:cubicBezTo>
                  <a:cubicBezTo>
                    <a:pt x="227" y="2086"/>
                    <a:pt x="203" y="2107"/>
                    <a:pt x="203" y="2127"/>
                  </a:cubicBezTo>
                  <a:cubicBezTo>
                    <a:pt x="203" y="2183"/>
                    <a:pt x="203" y="2183"/>
                    <a:pt x="203" y="2183"/>
                  </a:cubicBezTo>
                  <a:cubicBezTo>
                    <a:pt x="204" y="2190"/>
                    <a:pt x="206" y="2197"/>
                    <a:pt x="209" y="2202"/>
                  </a:cubicBezTo>
                  <a:cubicBezTo>
                    <a:pt x="222" y="2220"/>
                    <a:pt x="247" y="2221"/>
                    <a:pt x="267" y="2221"/>
                  </a:cubicBezTo>
                  <a:cubicBezTo>
                    <a:pt x="295" y="2221"/>
                    <a:pt x="1759" y="2221"/>
                    <a:pt x="1804" y="2221"/>
                  </a:cubicBezTo>
                  <a:cubicBezTo>
                    <a:pt x="1826" y="2221"/>
                    <a:pt x="1850" y="2219"/>
                    <a:pt x="1871" y="2214"/>
                  </a:cubicBezTo>
                  <a:cubicBezTo>
                    <a:pt x="1886" y="2211"/>
                    <a:pt x="1903" y="2203"/>
                    <a:pt x="1905" y="2186"/>
                  </a:cubicBezTo>
                  <a:cubicBezTo>
                    <a:pt x="1905" y="2126"/>
                    <a:pt x="1905" y="2126"/>
                    <a:pt x="1905" y="2126"/>
                  </a:cubicBezTo>
                  <a:cubicBezTo>
                    <a:pt x="1907" y="2113"/>
                    <a:pt x="1899" y="2100"/>
                    <a:pt x="1891" y="2091"/>
                  </a:cubicBezTo>
                  <a:cubicBezTo>
                    <a:pt x="1887" y="2086"/>
                    <a:pt x="1883" y="2081"/>
                    <a:pt x="1879" y="2077"/>
                  </a:cubicBezTo>
                  <a:cubicBezTo>
                    <a:pt x="1858" y="2052"/>
                    <a:pt x="1837" y="2027"/>
                    <a:pt x="1816" y="2003"/>
                  </a:cubicBezTo>
                  <a:cubicBezTo>
                    <a:pt x="1770" y="1948"/>
                    <a:pt x="1724" y="1894"/>
                    <a:pt x="1678" y="1840"/>
                  </a:cubicBezTo>
                  <a:cubicBezTo>
                    <a:pt x="1676" y="1837"/>
                    <a:pt x="1674" y="1834"/>
                    <a:pt x="1671" y="1832"/>
                  </a:cubicBezTo>
                  <a:cubicBezTo>
                    <a:pt x="1662" y="1820"/>
                    <a:pt x="1647" y="1813"/>
                    <a:pt x="1633" y="1809"/>
                  </a:cubicBezTo>
                  <a:cubicBezTo>
                    <a:pt x="1618" y="1804"/>
                    <a:pt x="1603" y="1801"/>
                    <a:pt x="1587" y="1800"/>
                  </a:cubicBezTo>
                  <a:cubicBezTo>
                    <a:pt x="1642" y="1785"/>
                    <a:pt x="1682" y="1735"/>
                    <a:pt x="1682" y="1676"/>
                  </a:cubicBezTo>
                  <a:cubicBezTo>
                    <a:pt x="1682" y="1462"/>
                    <a:pt x="1682" y="1462"/>
                    <a:pt x="1682" y="1462"/>
                  </a:cubicBezTo>
                  <a:cubicBezTo>
                    <a:pt x="1698" y="1455"/>
                    <a:pt x="1714" y="1448"/>
                    <a:pt x="1730" y="1441"/>
                  </a:cubicBezTo>
                  <a:cubicBezTo>
                    <a:pt x="1801" y="1408"/>
                    <a:pt x="1863" y="1368"/>
                    <a:pt x="1916" y="1325"/>
                  </a:cubicBezTo>
                  <a:cubicBezTo>
                    <a:pt x="1946" y="1300"/>
                    <a:pt x="1972" y="1273"/>
                    <a:pt x="1995" y="1246"/>
                  </a:cubicBezTo>
                  <a:cubicBezTo>
                    <a:pt x="2018" y="1218"/>
                    <a:pt x="2037" y="1187"/>
                    <a:pt x="2054" y="1154"/>
                  </a:cubicBezTo>
                  <a:cubicBezTo>
                    <a:pt x="2068" y="1124"/>
                    <a:pt x="2079" y="1090"/>
                    <a:pt x="2084" y="1054"/>
                  </a:cubicBezTo>
                  <a:cubicBezTo>
                    <a:pt x="2086" y="1040"/>
                    <a:pt x="2087" y="1026"/>
                    <a:pt x="2089" y="1013"/>
                  </a:cubicBezTo>
                  <a:cubicBezTo>
                    <a:pt x="2089" y="1008"/>
                    <a:pt x="2090" y="1003"/>
                    <a:pt x="2090" y="998"/>
                  </a:cubicBezTo>
                  <a:cubicBezTo>
                    <a:pt x="2102" y="877"/>
                    <a:pt x="2102" y="877"/>
                    <a:pt x="2102" y="877"/>
                  </a:cubicBezTo>
                  <a:cubicBezTo>
                    <a:pt x="2103" y="874"/>
                    <a:pt x="2103" y="870"/>
                    <a:pt x="2103" y="867"/>
                  </a:cubicBezTo>
                  <a:cubicBezTo>
                    <a:pt x="2105" y="848"/>
                    <a:pt x="2107" y="829"/>
                    <a:pt x="2107" y="809"/>
                  </a:cubicBezTo>
                  <a:close/>
                  <a:moveTo>
                    <a:pt x="1474" y="1837"/>
                  </a:moveTo>
                  <a:cubicBezTo>
                    <a:pt x="1475" y="1836"/>
                    <a:pt x="1476" y="1836"/>
                    <a:pt x="1478" y="1836"/>
                  </a:cubicBezTo>
                  <a:cubicBezTo>
                    <a:pt x="1481" y="1835"/>
                    <a:pt x="1483" y="1835"/>
                    <a:pt x="1487" y="1835"/>
                  </a:cubicBezTo>
                  <a:cubicBezTo>
                    <a:pt x="1492" y="1835"/>
                    <a:pt x="1492" y="1835"/>
                    <a:pt x="1492" y="1835"/>
                  </a:cubicBezTo>
                  <a:cubicBezTo>
                    <a:pt x="1492" y="1835"/>
                    <a:pt x="1492" y="1835"/>
                    <a:pt x="1492" y="1835"/>
                  </a:cubicBezTo>
                  <a:cubicBezTo>
                    <a:pt x="1502" y="1835"/>
                    <a:pt x="1511" y="1835"/>
                    <a:pt x="1521" y="1835"/>
                  </a:cubicBezTo>
                  <a:cubicBezTo>
                    <a:pt x="1521" y="1835"/>
                    <a:pt x="1521" y="1835"/>
                    <a:pt x="1521" y="1835"/>
                  </a:cubicBezTo>
                  <a:cubicBezTo>
                    <a:pt x="1531" y="1835"/>
                    <a:pt x="1531" y="1835"/>
                    <a:pt x="1531" y="1835"/>
                  </a:cubicBezTo>
                  <a:cubicBezTo>
                    <a:pt x="1534" y="1834"/>
                    <a:pt x="1538" y="1835"/>
                    <a:pt x="1541" y="1835"/>
                  </a:cubicBezTo>
                  <a:cubicBezTo>
                    <a:pt x="1543" y="1836"/>
                    <a:pt x="1546" y="1836"/>
                    <a:pt x="1548" y="1837"/>
                  </a:cubicBezTo>
                  <a:cubicBezTo>
                    <a:pt x="1548" y="1837"/>
                    <a:pt x="1548" y="1837"/>
                    <a:pt x="1548" y="1837"/>
                  </a:cubicBezTo>
                  <a:cubicBezTo>
                    <a:pt x="1549" y="1837"/>
                    <a:pt x="1549" y="1838"/>
                    <a:pt x="1549" y="1838"/>
                  </a:cubicBezTo>
                  <a:cubicBezTo>
                    <a:pt x="1550" y="1838"/>
                    <a:pt x="1550" y="1838"/>
                    <a:pt x="1550" y="1838"/>
                  </a:cubicBezTo>
                  <a:cubicBezTo>
                    <a:pt x="1553" y="1839"/>
                    <a:pt x="1556" y="1840"/>
                    <a:pt x="1558" y="1842"/>
                  </a:cubicBezTo>
                  <a:cubicBezTo>
                    <a:pt x="1560" y="1843"/>
                    <a:pt x="1562" y="1845"/>
                    <a:pt x="1563" y="1847"/>
                  </a:cubicBezTo>
                  <a:cubicBezTo>
                    <a:pt x="1571" y="1858"/>
                    <a:pt x="1571" y="1858"/>
                    <a:pt x="1571" y="1858"/>
                  </a:cubicBezTo>
                  <a:cubicBezTo>
                    <a:pt x="1573" y="1861"/>
                    <a:pt x="1577" y="1865"/>
                    <a:pt x="1579" y="1870"/>
                  </a:cubicBezTo>
                  <a:cubicBezTo>
                    <a:pt x="1579" y="1870"/>
                    <a:pt x="1579" y="1870"/>
                    <a:pt x="1579" y="1870"/>
                  </a:cubicBezTo>
                  <a:cubicBezTo>
                    <a:pt x="1581" y="1872"/>
                    <a:pt x="1581" y="1874"/>
                    <a:pt x="1581" y="1876"/>
                  </a:cubicBezTo>
                  <a:cubicBezTo>
                    <a:pt x="1581" y="1877"/>
                    <a:pt x="1580" y="1878"/>
                    <a:pt x="1579" y="1879"/>
                  </a:cubicBezTo>
                  <a:cubicBezTo>
                    <a:pt x="1579" y="1879"/>
                    <a:pt x="1579" y="1880"/>
                    <a:pt x="1579" y="1880"/>
                  </a:cubicBezTo>
                  <a:cubicBezTo>
                    <a:pt x="1579" y="1880"/>
                    <a:pt x="1579" y="1880"/>
                    <a:pt x="1579" y="1880"/>
                  </a:cubicBezTo>
                  <a:cubicBezTo>
                    <a:pt x="1578" y="1880"/>
                    <a:pt x="1578" y="1880"/>
                    <a:pt x="1578" y="1880"/>
                  </a:cubicBezTo>
                  <a:cubicBezTo>
                    <a:pt x="1578" y="1880"/>
                    <a:pt x="1578" y="1881"/>
                    <a:pt x="1577" y="1881"/>
                  </a:cubicBezTo>
                  <a:cubicBezTo>
                    <a:pt x="1577" y="1881"/>
                    <a:pt x="1577" y="1881"/>
                    <a:pt x="1576" y="1881"/>
                  </a:cubicBezTo>
                  <a:cubicBezTo>
                    <a:pt x="1576" y="1881"/>
                    <a:pt x="1576" y="1882"/>
                    <a:pt x="1575" y="1882"/>
                  </a:cubicBezTo>
                  <a:cubicBezTo>
                    <a:pt x="1569" y="1885"/>
                    <a:pt x="1560" y="1884"/>
                    <a:pt x="1553" y="1884"/>
                  </a:cubicBezTo>
                  <a:cubicBezTo>
                    <a:pt x="1516" y="1884"/>
                    <a:pt x="1516" y="1884"/>
                    <a:pt x="1516" y="1884"/>
                  </a:cubicBezTo>
                  <a:cubicBezTo>
                    <a:pt x="1509" y="1884"/>
                    <a:pt x="1501" y="1883"/>
                    <a:pt x="1494" y="1879"/>
                  </a:cubicBezTo>
                  <a:cubicBezTo>
                    <a:pt x="1492" y="1878"/>
                    <a:pt x="1490" y="1877"/>
                    <a:pt x="1488" y="1876"/>
                  </a:cubicBezTo>
                  <a:cubicBezTo>
                    <a:pt x="1486" y="1874"/>
                    <a:pt x="1484" y="1872"/>
                    <a:pt x="1483" y="1871"/>
                  </a:cubicBezTo>
                  <a:cubicBezTo>
                    <a:pt x="1481" y="1868"/>
                    <a:pt x="1481" y="1868"/>
                    <a:pt x="1481" y="1868"/>
                  </a:cubicBezTo>
                  <a:cubicBezTo>
                    <a:pt x="1478" y="1861"/>
                    <a:pt x="1473" y="1854"/>
                    <a:pt x="1470" y="1847"/>
                  </a:cubicBezTo>
                  <a:cubicBezTo>
                    <a:pt x="1467" y="1842"/>
                    <a:pt x="1469" y="1839"/>
                    <a:pt x="1474" y="1837"/>
                  </a:cubicBezTo>
                  <a:close/>
                  <a:moveTo>
                    <a:pt x="965" y="1871"/>
                  </a:moveTo>
                  <a:cubicBezTo>
                    <a:pt x="966" y="1869"/>
                    <a:pt x="966" y="1868"/>
                    <a:pt x="966" y="1866"/>
                  </a:cubicBezTo>
                  <a:cubicBezTo>
                    <a:pt x="966" y="1866"/>
                    <a:pt x="966" y="1866"/>
                    <a:pt x="966" y="1866"/>
                  </a:cubicBezTo>
                  <a:cubicBezTo>
                    <a:pt x="967" y="1861"/>
                    <a:pt x="966" y="1855"/>
                    <a:pt x="968" y="1850"/>
                  </a:cubicBezTo>
                  <a:cubicBezTo>
                    <a:pt x="968" y="1848"/>
                    <a:pt x="968" y="1848"/>
                    <a:pt x="968" y="1848"/>
                  </a:cubicBezTo>
                  <a:cubicBezTo>
                    <a:pt x="968" y="1846"/>
                    <a:pt x="969" y="1845"/>
                    <a:pt x="970" y="1843"/>
                  </a:cubicBezTo>
                  <a:cubicBezTo>
                    <a:pt x="971" y="1842"/>
                    <a:pt x="973" y="1841"/>
                    <a:pt x="974" y="1841"/>
                  </a:cubicBezTo>
                  <a:cubicBezTo>
                    <a:pt x="974" y="1840"/>
                    <a:pt x="974" y="1840"/>
                    <a:pt x="974" y="1840"/>
                  </a:cubicBezTo>
                  <a:cubicBezTo>
                    <a:pt x="975" y="1840"/>
                    <a:pt x="975" y="1840"/>
                    <a:pt x="975" y="1840"/>
                  </a:cubicBezTo>
                  <a:cubicBezTo>
                    <a:pt x="976" y="1840"/>
                    <a:pt x="976" y="1839"/>
                    <a:pt x="976" y="1839"/>
                  </a:cubicBezTo>
                  <a:cubicBezTo>
                    <a:pt x="976" y="1839"/>
                    <a:pt x="977" y="1839"/>
                    <a:pt x="977" y="1839"/>
                  </a:cubicBezTo>
                  <a:cubicBezTo>
                    <a:pt x="978" y="1839"/>
                    <a:pt x="978" y="1838"/>
                    <a:pt x="979" y="1838"/>
                  </a:cubicBezTo>
                  <a:cubicBezTo>
                    <a:pt x="980" y="1838"/>
                    <a:pt x="980" y="1838"/>
                    <a:pt x="980" y="1838"/>
                  </a:cubicBezTo>
                  <a:cubicBezTo>
                    <a:pt x="981" y="1837"/>
                    <a:pt x="982" y="1837"/>
                    <a:pt x="983" y="1837"/>
                  </a:cubicBezTo>
                  <a:cubicBezTo>
                    <a:pt x="983" y="1837"/>
                    <a:pt x="984" y="1837"/>
                    <a:pt x="984" y="1837"/>
                  </a:cubicBezTo>
                  <a:cubicBezTo>
                    <a:pt x="984" y="1837"/>
                    <a:pt x="984" y="1837"/>
                    <a:pt x="985" y="1837"/>
                  </a:cubicBezTo>
                  <a:cubicBezTo>
                    <a:pt x="985" y="1837"/>
                    <a:pt x="985" y="1837"/>
                    <a:pt x="986" y="1836"/>
                  </a:cubicBezTo>
                  <a:cubicBezTo>
                    <a:pt x="988" y="1836"/>
                    <a:pt x="991" y="1836"/>
                    <a:pt x="993" y="1836"/>
                  </a:cubicBezTo>
                  <a:cubicBezTo>
                    <a:pt x="995" y="1836"/>
                    <a:pt x="995" y="1836"/>
                    <a:pt x="995" y="1836"/>
                  </a:cubicBezTo>
                  <a:cubicBezTo>
                    <a:pt x="998" y="1836"/>
                    <a:pt x="1000" y="1836"/>
                    <a:pt x="1003" y="1836"/>
                  </a:cubicBezTo>
                  <a:cubicBezTo>
                    <a:pt x="1038" y="1836"/>
                    <a:pt x="1038" y="1836"/>
                    <a:pt x="1038" y="1836"/>
                  </a:cubicBezTo>
                  <a:cubicBezTo>
                    <a:pt x="1038" y="1836"/>
                    <a:pt x="1039" y="1836"/>
                    <a:pt x="1040" y="1836"/>
                  </a:cubicBezTo>
                  <a:cubicBezTo>
                    <a:pt x="1040" y="1836"/>
                    <a:pt x="1040" y="1836"/>
                    <a:pt x="1041" y="1836"/>
                  </a:cubicBezTo>
                  <a:cubicBezTo>
                    <a:pt x="1042" y="1836"/>
                    <a:pt x="1042" y="1836"/>
                    <a:pt x="1043" y="1836"/>
                  </a:cubicBezTo>
                  <a:cubicBezTo>
                    <a:pt x="1050" y="1837"/>
                    <a:pt x="1058" y="1839"/>
                    <a:pt x="1061" y="1844"/>
                  </a:cubicBezTo>
                  <a:cubicBezTo>
                    <a:pt x="1061" y="1845"/>
                    <a:pt x="1061" y="1845"/>
                    <a:pt x="1061" y="1846"/>
                  </a:cubicBezTo>
                  <a:cubicBezTo>
                    <a:pt x="1061" y="1846"/>
                    <a:pt x="1061" y="1846"/>
                    <a:pt x="1061" y="1846"/>
                  </a:cubicBezTo>
                  <a:cubicBezTo>
                    <a:pt x="1063" y="1853"/>
                    <a:pt x="1062" y="1863"/>
                    <a:pt x="1062" y="1870"/>
                  </a:cubicBezTo>
                  <a:cubicBezTo>
                    <a:pt x="1062" y="1872"/>
                    <a:pt x="1062" y="1872"/>
                    <a:pt x="1062" y="1872"/>
                  </a:cubicBezTo>
                  <a:cubicBezTo>
                    <a:pt x="1062" y="1873"/>
                    <a:pt x="1062" y="1874"/>
                    <a:pt x="1061" y="1876"/>
                  </a:cubicBezTo>
                  <a:cubicBezTo>
                    <a:pt x="1054" y="1889"/>
                    <a:pt x="1022" y="1885"/>
                    <a:pt x="1010" y="1885"/>
                  </a:cubicBezTo>
                  <a:cubicBezTo>
                    <a:pt x="1003" y="1885"/>
                    <a:pt x="996" y="1885"/>
                    <a:pt x="989" y="1885"/>
                  </a:cubicBezTo>
                  <a:cubicBezTo>
                    <a:pt x="983" y="1885"/>
                    <a:pt x="974" y="1884"/>
                    <a:pt x="969" y="1879"/>
                  </a:cubicBezTo>
                  <a:cubicBezTo>
                    <a:pt x="969" y="1879"/>
                    <a:pt x="969" y="1879"/>
                    <a:pt x="968" y="1879"/>
                  </a:cubicBezTo>
                  <a:cubicBezTo>
                    <a:pt x="968" y="1879"/>
                    <a:pt x="968" y="1878"/>
                    <a:pt x="968" y="1878"/>
                  </a:cubicBezTo>
                  <a:cubicBezTo>
                    <a:pt x="967" y="1878"/>
                    <a:pt x="967" y="1878"/>
                    <a:pt x="967" y="1877"/>
                  </a:cubicBezTo>
                  <a:cubicBezTo>
                    <a:pt x="967" y="1877"/>
                    <a:pt x="967" y="1877"/>
                    <a:pt x="967" y="1877"/>
                  </a:cubicBezTo>
                  <a:cubicBezTo>
                    <a:pt x="967" y="1877"/>
                    <a:pt x="967" y="1877"/>
                    <a:pt x="967" y="1877"/>
                  </a:cubicBezTo>
                  <a:cubicBezTo>
                    <a:pt x="966" y="1876"/>
                    <a:pt x="966" y="1876"/>
                    <a:pt x="966" y="1875"/>
                  </a:cubicBezTo>
                  <a:cubicBezTo>
                    <a:pt x="965" y="1874"/>
                    <a:pt x="965" y="1873"/>
                    <a:pt x="965" y="1872"/>
                  </a:cubicBezTo>
                  <a:lnTo>
                    <a:pt x="965" y="1871"/>
                  </a:lnTo>
                  <a:close/>
                  <a:moveTo>
                    <a:pt x="956" y="1955"/>
                  </a:moveTo>
                  <a:cubicBezTo>
                    <a:pt x="956" y="1952"/>
                    <a:pt x="956" y="1952"/>
                    <a:pt x="956" y="1952"/>
                  </a:cubicBezTo>
                  <a:cubicBezTo>
                    <a:pt x="956" y="1952"/>
                    <a:pt x="956" y="1951"/>
                    <a:pt x="956" y="1951"/>
                  </a:cubicBezTo>
                  <a:cubicBezTo>
                    <a:pt x="957" y="1943"/>
                    <a:pt x="958" y="1935"/>
                    <a:pt x="959" y="1926"/>
                  </a:cubicBezTo>
                  <a:cubicBezTo>
                    <a:pt x="959" y="1926"/>
                    <a:pt x="959" y="1926"/>
                    <a:pt x="959" y="1926"/>
                  </a:cubicBezTo>
                  <a:cubicBezTo>
                    <a:pt x="959" y="1926"/>
                    <a:pt x="959" y="1926"/>
                    <a:pt x="959" y="1925"/>
                  </a:cubicBezTo>
                  <a:cubicBezTo>
                    <a:pt x="963" y="1907"/>
                    <a:pt x="999" y="1911"/>
                    <a:pt x="1013" y="1911"/>
                  </a:cubicBezTo>
                  <a:cubicBezTo>
                    <a:pt x="1025" y="1911"/>
                    <a:pt x="1055" y="1908"/>
                    <a:pt x="1061" y="1921"/>
                  </a:cubicBezTo>
                  <a:cubicBezTo>
                    <a:pt x="1062" y="1923"/>
                    <a:pt x="1063" y="1924"/>
                    <a:pt x="1063" y="1926"/>
                  </a:cubicBezTo>
                  <a:cubicBezTo>
                    <a:pt x="1063" y="1940"/>
                    <a:pt x="1063" y="1940"/>
                    <a:pt x="1063" y="1940"/>
                  </a:cubicBezTo>
                  <a:cubicBezTo>
                    <a:pt x="1063" y="1945"/>
                    <a:pt x="1063" y="1949"/>
                    <a:pt x="1063" y="1953"/>
                  </a:cubicBezTo>
                  <a:cubicBezTo>
                    <a:pt x="1063" y="1953"/>
                    <a:pt x="1063" y="1953"/>
                    <a:pt x="1063" y="1953"/>
                  </a:cubicBezTo>
                  <a:cubicBezTo>
                    <a:pt x="1063" y="1955"/>
                    <a:pt x="1063" y="1955"/>
                    <a:pt x="1063" y="1955"/>
                  </a:cubicBezTo>
                  <a:cubicBezTo>
                    <a:pt x="1063" y="1957"/>
                    <a:pt x="1062" y="1959"/>
                    <a:pt x="1061" y="1961"/>
                  </a:cubicBezTo>
                  <a:cubicBezTo>
                    <a:pt x="1061" y="1962"/>
                    <a:pt x="1060" y="1962"/>
                    <a:pt x="1060" y="1962"/>
                  </a:cubicBezTo>
                  <a:cubicBezTo>
                    <a:pt x="1060" y="1963"/>
                    <a:pt x="1059" y="1963"/>
                    <a:pt x="1059" y="1964"/>
                  </a:cubicBezTo>
                  <a:cubicBezTo>
                    <a:pt x="1058" y="1964"/>
                    <a:pt x="1058" y="1964"/>
                    <a:pt x="1058" y="1964"/>
                  </a:cubicBezTo>
                  <a:cubicBezTo>
                    <a:pt x="1055" y="1967"/>
                    <a:pt x="1051" y="1969"/>
                    <a:pt x="1046" y="1970"/>
                  </a:cubicBezTo>
                  <a:cubicBezTo>
                    <a:pt x="1046" y="1970"/>
                    <a:pt x="1046" y="1970"/>
                    <a:pt x="1046" y="1970"/>
                  </a:cubicBezTo>
                  <a:cubicBezTo>
                    <a:pt x="1046" y="1970"/>
                    <a:pt x="1046" y="1970"/>
                    <a:pt x="1046" y="1970"/>
                  </a:cubicBezTo>
                  <a:cubicBezTo>
                    <a:pt x="1044" y="1971"/>
                    <a:pt x="1043" y="1971"/>
                    <a:pt x="1041" y="1971"/>
                  </a:cubicBezTo>
                  <a:cubicBezTo>
                    <a:pt x="1041" y="1971"/>
                    <a:pt x="1040" y="1971"/>
                    <a:pt x="1040" y="1971"/>
                  </a:cubicBezTo>
                  <a:cubicBezTo>
                    <a:pt x="1038" y="1971"/>
                    <a:pt x="1037" y="1972"/>
                    <a:pt x="1035" y="1972"/>
                  </a:cubicBezTo>
                  <a:cubicBezTo>
                    <a:pt x="1035" y="1972"/>
                    <a:pt x="1035" y="1972"/>
                    <a:pt x="1035" y="1972"/>
                  </a:cubicBezTo>
                  <a:cubicBezTo>
                    <a:pt x="982" y="1972"/>
                    <a:pt x="982" y="1972"/>
                    <a:pt x="982" y="1972"/>
                  </a:cubicBezTo>
                  <a:cubicBezTo>
                    <a:pt x="976" y="1972"/>
                    <a:pt x="969" y="1971"/>
                    <a:pt x="963" y="1967"/>
                  </a:cubicBezTo>
                  <a:cubicBezTo>
                    <a:pt x="963" y="1967"/>
                    <a:pt x="963" y="1967"/>
                    <a:pt x="963" y="1967"/>
                  </a:cubicBezTo>
                  <a:cubicBezTo>
                    <a:pt x="963" y="1967"/>
                    <a:pt x="963" y="1967"/>
                    <a:pt x="963" y="1967"/>
                  </a:cubicBezTo>
                  <a:cubicBezTo>
                    <a:pt x="962" y="1966"/>
                    <a:pt x="961" y="1965"/>
                    <a:pt x="960" y="1964"/>
                  </a:cubicBezTo>
                  <a:cubicBezTo>
                    <a:pt x="959" y="1964"/>
                    <a:pt x="958" y="1963"/>
                    <a:pt x="958" y="1962"/>
                  </a:cubicBezTo>
                  <a:cubicBezTo>
                    <a:pt x="958" y="1962"/>
                    <a:pt x="958" y="1962"/>
                    <a:pt x="957" y="1962"/>
                  </a:cubicBezTo>
                  <a:cubicBezTo>
                    <a:pt x="956" y="1960"/>
                    <a:pt x="956" y="1957"/>
                    <a:pt x="956" y="1955"/>
                  </a:cubicBezTo>
                  <a:close/>
                  <a:moveTo>
                    <a:pt x="820" y="1872"/>
                  </a:moveTo>
                  <a:cubicBezTo>
                    <a:pt x="820" y="1872"/>
                    <a:pt x="820" y="1872"/>
                    <a:pt x="820" y="1872"/>
                  </a:cubicBezTo>
                  <a:cubicBezTo>
                    <a:pt x="820" y="1872"/>
                    <a:pt x="820" y="1872"/>
                    <a:pt x="820" y="1872"/>
                  </a:cubicBezTo>
                  <a:cubicBezTo>
                    <a:pt x="820" y="1870"/>
                    <a:pt x="821" y="1868"/>
                    <a:pt x="822" y="1866"/>
                  </a:cubicBezTo>
                  <a:cubicBezTo>
                    <a:pt x="823" y="1861"/>
                    <a:pt x="824" y="1854"/>
                    <a:pt x="827" y="1849"/>
                  </a:cubicBezTo>
                  <a:cubicBezTo>
                    <a:pt x="827" y="1848"/>
                    <a:pt x="827" y="1848"/>
                    <a:pt x="827" y="1848"/>
                  </a:cubicBezTo>
                  <a:cubicBezTo>
                    <a:pt x="827" y="1847"/>
                    <a:pt x="829" y="1845"/>
                    <a:pt x="830" y="1844"/>
                  </a:cubicBezTo>
                  <a:cubicBezTo>
                    <a:pt x="831" y="1843"/>
                    <a:pt x="832" y="1842"/>
                    <a:pt x="833" y="1841"/>
                  </a:cubicBezTo>
                  <a:cubicBezTo>
                    <a:pt x="837" y="1839"/>
                    <a:pt x="840" y="1838"/>
                    <a:pt x="844" y="1837"/>
                  </a:cubicBezTo>
                  <a:cubicBezTo>
                    <a:pt x="845" y="1837"/>
                    <a:pt x="845" y="1837"/>
                    <a:pt x="845" y="1837"/>
                  </a:cubicBezTo>
                  <a:cubicBezTo>
                    <a:pt x="848" y="1836"/>
                    <a:pt x="851" y="1836"/>
                    <a:pt x="855" y="1836"/>
                  </a:cubicBezTo>
                  <a:cubicBezTo>
                    <a:pt x="859" y="1836"/>
                    <a:pt x="859" y="1836"/>
                    <a:pt x="859" y="1836"/>
                  </a:cubicBezTo>
                  <a:cubicBezTo>
                    <a:pt x="861" y="1836"/>
                    <a:pt x="862" y="1836"/>
                    <a:pt x="864" y="1836"/>
                  </a:cubicBezTo>
                  <a:cubicBezTo>
                    <a:pt x="873" y="1836"/>
                    <a:pt x="883" y="1836"/>
                    <a:pt x="893" y="1836"/>
                  </a:cubicBezTo>
                  <a:cubicBezTo>
                    <a:pt x="894" y="1836"/>
                    <a:pt x="896" y="1836"/>
                    <a:pt x="897" y="1836"/>
                  </a:cubicBezTo>
                  <a:cubicBezTo>
                    <a:pt x="899" y="1836"/>
                    <a:pt x="899" y="1836"/>
                    <a:pt x="899" y="1836"/>
                  </a:cubicBezTo>
                  <a:cubicBezTo>
                    <a:pt x="899" y="1836"/>
                    <a:pt x="899" y="1836"/>
                    <a:pt x="900" y="1836"/>
                  </a:cubicBezTo>
                  <a:cubicBezTo>
                    <a:pt x="901" y="1836"/>
                    <a:pt x="902" y="1836"/>
                    <a:pt x="904" y="1836"/>
                  </a:cubicBezTo>
                  <a:cubicBezTo>
                    <a:pt x="904" y="1836"/>
                    <a:pt x="904" y="1836"/>
                    <a:pt x="904" y="1836"/>
                  </a:cubicBezTo>
                  <a:cubicBezTo>
                    <a:pt x="911" y="1837"/>
                    <a:pt x="919" y="1839"/>
                    <a:pt x="921" y="1846"/>
                  </a:cubicBezTo>
                  <a:cubicBezTo>
                    <a:pt x="921" y="1846"/>
                    <a:pt x="921" y="1846"/>
                    <a:pt x="921" y="1846"/>
                  </a:cubicBezTo>
                  <a:cubicBezTo>
                    <a:pt x="921" y="1846"/>
                    <a:pt x="921" y="1846"/>
                    <a:pt x="921" y="1846"/>
                  </a:cubicBezTo>
                  <a:cubicBezTo>
                    <a:pt x="921" y="1854"/>
                    <a:pt x="918" y="1863"/>
                    <a:pt x="917" y="1870"/>
                  </a:cubicBezTo>
                  <a:cubicBezTo>
                    <a:pt x="917" y="1870"/>
                    <a:pt x="917" y="1870"/>
                    <a:pt x="917" y="1870"/>
                  </a:cubicBezTo>
                  <a:cubicBezTo>
                    <a:pt x="917" y="1872"/>
                    <a:pt x="917" y="1872"/>
                    <a:pt x="917" y="1872"/>
                  </a:cubicBezTo>
                  <a:cubicBezTo>
                    <a:pt x="916" y="1873"/>
                    <a:pt x="916" y="1875"/>
                    <a:pt x="914" y="1876"/>
                  </a:cubicBezTo>
                  <a:cubicBezTo>
                    <a:pt x="914" y="1876"/>
                    <a:pt x="914" y="1877"/>
                    <a:pt x="914" y="1877"/>
                  </a:cubicBezTo>
                  <a:cubicBezTo>
                    <a:pt x="914" y="1877"/>
                    <a:pt x="914" y="1877"/>
                    <a:pt x="914" y="1877"/>
                  </a:cubicBezTo>
                  <a:cubicBezTo>
                    <a:pt x="914" y="1877"/>
                    <a:pt x="914" y="1877"/>
                    <a:pt x="914" y="1877"/>
                  </a:cubicBezTo>
                  <a:cubicBezTo>
                    <a:pt x="904" y="1889"/>
                    <a:pt x="878" y="1886"/>
                    <a:pt x="865" y="1886"/>
                  </a:cubicBezTo>
                  <a:cubicBezTo>
                    <a:pt x="857" y="1886"/>
                    <a:pt x="849" y="1886"/>
                    <a:pt x="841" y="1886"/>
                  </a:cubicBezTo>
                  <a:cubicBezTo>
                    <a:pt x="834" y="1886"/>
                    <a:pt x="824" y="1884"/>
                    <a:pt x="820" y="1877"/>
                  </a:cubicBezTo>
                  <a:cubicBezTo>
                    <a:pt x="820" y="1877"/>
                    <a:pt x="820" y="1876"/>
                    <a:pt x="820" y="1875"/>
                  </a:cubicBezTo>
                  <a:cubicBezTo>
                    <a:pt x="820" y="1875"/>
                    <a:pt x="820" y="1875"/>
                    <a:pt x="820" y="1874"/>
                  </a:cubicBezTo>
                  <a:cubicBezTo>
                    <a:pt x="820" y="1873"/>
                    <a:pt x="820" y="1873"/>
                    <a:pt x="820" y="1872"/>
                  </a:cubicBezTo>
                  <a:close/>
                  <a:moveTo>
                    <a:pt x="795" y="1956"/>
                  </a:moveTo>
                  <a:cubicBezTo>
                    <a:pt x="796" y="1952"/>
                    <a:pt x="796" y="1952"/>
                    <a:pt x="796" y="1952"/>
                  </a:cubicBezTo>
                  <a:cubicBezTo>
                    <a:pt x="796" y="1952"/>
                    <a:pt x="796" y="1952"/>
                    <a:pt x="796" y="1952"/>
                  </a:cubicBezTo>
                  <a:cubicBezTo>
                    <a:pt x="796" y="1951"/>
                    <a:pt x="796" y="1951"/>
                    <a:pt x="796" y="1950"/>
                  </a:cubicBezTo>
                  <a:cubicBezTo>
                    <a:pt x="803" y="1926"/>
                    <a:pt x="803" y="1926"/>
                    <a:pt x="803" y="1926"/>
                  </a:cubicBezTo>
                  <a:cubicBezTo>
                    <a:pt x="804" y="1926"/>
                    <a:pt x="804" y="1926"/>
                    <a:pt x="804" y="1925"/>
                  </a:cubicBezTo>
                  <a:cubicBezTo>
                    <a:pt x="811" y="1908"/>
                    <a:pt x="843" y="1911"/>
                    <a:pt x="859" y="1911"/>
                  </a:cubicBezTo>
                  <a:cubicBezTo>
                    <a:pt x="865" y="1911"/>
                    <a:pt x="877" y="1910"/>
                    <a:pt x="888" y="1912"/>
                  </a:cubicBezTo>
                  <a:cubicBezTo>
                    <a:pt x="890" y="1912"/>
                    <a:pt x="891" y="1912"/>
                    <a:pt x="893" y="1913"/>
                  </a:cubicBezTo>
                  <a:cubicBezTo>
                    <a:pt x="894" y="1913"/>
                    <a:pt x="894" y="1913"/>
                    <a:pt x="894" y="1913"/>
                  </a:cubicBezTo>
                  <a:cubicBezTo>
                    <a:pt x="899" y="1914"/>
                    <a:pt x="903" y="1916"/>
                    <a:pt x="905" y="1920"/>
                  </a:cubicBezTo>
                  <a:cubicBezTo>
                    <a:pt x="906" y="1920"/>
                    <a:pt x="906" y="1920"/>
                    <a:pt x="906" y="1920"/>
                  </a:cubicBezTo>
                  <a:cubicBezTo>
                    <a:pt x="906" y="1921"/>
                    <a:pt x="906" y="1921"/>
                    <a:pt x="906" y="1921"/>
                  </a:cubicBezTo>
                  <a:cubicBezTo>
                    <a:pt x="906" y="1921"/>
                    <a:pt x="906" y="1921"/>
                    <a:pt x="906" y="1921"/>
                  </a:cubicBezTo>
                  <a:cubicBezTo>
                    <a:pt x="907" y="1923"/>
                    <a:pt x="907" y="1924"/>
                    <a:pt x="907" y="1926"/>
                  </a:cubicBezTo>
                  <a:cubicBezTo>
                    <a:pt x="907" y="1928"/>
                    <a:pt x="907" y="1928"/>
                    <a:pt x="907" y="1928"/>
                  </a:cubicBezTo>
                  <a:cubicBezTo>
                    <a:pt x="907" y="1928"/>
                    <a:pt x="907" y="1928"/>
                    <a:pt x="907" y="1928"/>
                  </a:cubicBezTo>
                  <a:cubicBezTo>
                    <a:pt x="906" y="1932"/>
                    <a:pt x="905" y="1936"/>
                    <a:pt x="904" y="1941"/>
                  </a:cubicBezTo>
                  <a:cubicBezTo>
                    <a:pt x="902" y="1955"/>
                    <a:pt x="902" y="1955"/>
                    <a:pt x="902" y="1955"/>
                  </a:cubicBezTo>
                  <a:cubicBezTo>
                    <a:pt x="901" y="1958"/>
                    <a:pt x="900" y="1960"/>
                    <a:pt x="899" y="1962"/>
                  </a:cubicBezTo>
                  <a:cubicBezTo>
                    <a:pt x="898" y="1962"/>
                    <a:pt x="898" y="1962"/>
                    <a:pt x="898" y="1962"/>
                  </a:cubicBezTo>
                  <a:cubicBezTo>
                    <a:pt x="898" y="1963"/>
                    <a:pt x="897" y="1963"/>
                    <a:pt x="897" y="1963"/>
                  </a:cubicBezTo>
                  <a:cubicBezTo>
                    <a:pt x="897" y="1964"/>
                    <a:pt x="896" y="1964"/>
                    <a:pt x="895" y="1965"/>
                  </a:cubicBezTo>
                  <a:cubicBezTo>
                    <a:pt x="891" y="1968"/>
                    <a:pt x="887" y="1969"/>
                    <a:pt x="882" y="1971"/>
                  </a:cubicBezTo>
                  <a:cubicBezTo>
                    <a:pt x="882" y="1971"/>
                    <a:pt x="882" y="1971"/>
                    <a:pt x="882" y="1971"/>
                  </a:cubicBezTo>
                  <a:cubicBezTo>
                    <a:pt x="882" y="1971"/>
                    <a:pt x="882" y="1971"/>
                    <a:pt x="882" y="1971"/>
                  </a:cubicBezTo>
                  <a:cubicBezTo>
                    <a:pt x="880" y="1971"/>
                    <a:pt x="879" y="1971"/>
                    <a:pt x="877" y="1971"/>
                  </a:cubicBezTo>
                  <a:cubicBezTo>
                    <a:pt x="877" y="1972"/>
                    <a:pt x="876" y="1972"/>
                    <a:pt x="876" y="1972"/>
                  </a:cubicBezTo>
                  <a:cubicBezTo>
                    <a:pt x="874" y="1972"/>
                    <a:pt x="872" y="1972"/>
                    <a:pt x="871" y="1972"/>
                  </a:cubicBezTo>
                  <a:cubicBezTo>
                    <a:pt x="871" y="1972"/>
                    <a:pt x="871" y="1972"/>
                    <a:pt x="871" y="1972"/>
                  </a:cubicBezTo>
                  <a:cubicBezTo>
                    <a:pt x="818" y="1972"/>
                    <a:pt x="818" y="1972"/>
                    <a:pt x="818" y="1972"/>
                  </a:cubicBezTo>
                  <a:cubicBezTo>
                    <a:pt x="812" y="1972"/>
                    <a:pt x="805" y="1971"/>
                    <a:pt x="799" y="1967"/>
                  </a:cubicBezTo>
                  <a:cubicBezTo>
                    <a:pt x="799" y="1967"/>
                    <a:pt x="799" y="1967"/>
                    <a:pt x="799" y="1967"/>
                  </a:cubicBezTo>
                  <a:cubicBezTo>
                    <a:pt x="799" y="1967"/>
                    <a:pt x="799" y="1967"/>
                    <a:pt x="799" y="1967"/>
                  </a:cubicBezTo>
                  <a:cubicBezTo>
                    <a:pt x="798" y="1967"/>
                    <a:pt x="797" y="1966"/>
                    <a:pt x="797" y="1965"/>
                  </a:cubicBezTo>
                  <a:cubicBezTo>
                    <a:pt x="796" y="1964"/>
                    <a:pt x="796" y="1963"/>
                    <a:pt x="795" y="1963"/>
                  </a:cubicBezTo>
                  <a:cubicBezTo>
                    <a:pt x="795" y="1962"/>
                    <a:pt x="795" y="1962"/>
                    <a:pt x="795" y="1962"/>
                  </a:cubicBezTo>
                  <a:cubicBezTo>
                    <a:pt x="794" y="1960"/>
                    <a:pt x="794" y="1958"/>
                    <a:pt x="795" y="1956"/>
                  </a:cubicBezTo>
                  <a:close/>
                  <a:moveTo>
                    <a:pt x="674" y="1875"/>
                  </a:moveTo>
                  <a:cubicBezTo>
                    <a:pt x="674" y="1872"/>
                    <a:pt x="676" y="1869"/>
                    <a:pt x="677" y="1867"/>
                  </a:cubicBezTo>
                  <a:cubicBezTo>
                    <a:pt x="680" y="1861"/>
                    <a:pt x="683" y="1852"/>
                    <a:pt x="687" y="1847"/>
                  </a:cubicBezTo>
                  <a:cubicBezTo>
                    <a:pt x="688" y="1846"/>
                    <a:pt x="688" y="1846"/>
                    <a:pt x="688" y="1846"/>
                  </a:cubicBezTo>
                  <a:cubicBezTo>
                    <a:pt x="688" y="1846"/>
                    <a:pt x="689" y="1845"/>
                    <a:pt x="689" y="1845"/>
                  </a:cubicBezTo>
                  <a:cubicBezTo>
                    <a:pt x="689" y="1845"/>
                    <a:pt x="689" y="1845"/>
                    <a:pt x="690" y="1844"/>
                  </a:cubicBezTo>
                  <a:cubicBezTo>
                    <a:pt x="690" y="1844"/>
                    <a:pt x="690" y="1844"/>
                    <a:pt x="690" y="1844"/>
                  </a:cubicBezTo>
                  <a:cubicBezTo>
                    <a:pt x="690" y="1844"/>
                    <a:pt x="691" y="1844"/>
                    <a:pt x="691" y="1843"/>
                  </a:cubicBezTo>
                  <a:cubicBezTo>
                    <a:pt x="695" y="1840"/>
                    <a:pt x="700" y="1838"/>
                    <a:pt x="706" y="1838"/>
                  </a:cubicBezTo>
                  <a:cubicBezTo>
                    <a:pt x="706" y="1837"/>
                    <a:pt x="706" y="1837"/>
                    <a:pt x="706" y="1837"/>
                  </a:cubicBezTo>
                  <a:cubicBezTo>
                    <a:pt x="709" y="1837"/>
                    <a:pt x="713" y="1836"/>
                    <a:pt x="716" y="1836"/>
                  </a:cubicBezTo>
                  <a:cubicBezTo>
                    <a:pt x="734" y="1836"/>
                    <a:pt x="734" y="1836"/>
                    <a:pt x="734" y="1836"/>
                  </a:cubicBezTo>
                  <a:cubicBezTo>
                    <a:pt x="740" y="1836"/>
                    <a:pt x="746" y="1836"/>
                    <a:pt x="751" y="1836"/>
                  </a:cubicBezTo>
                  <a:cubicBezTo>
                    <a:pt x="759" y="1836"/>
                    <a:pt x="771" y="1835"/>
                    <a:pt x="777" y="1841"/>
                  </a:cubicBezTo>
                  <a:cubicBezTo>
                    <a:pt x="778" y="1841"/>
                    <a:pt x="778" y="1842"/>
                    <a:pt x="778" y="1842"/>
                  </a:cubicBezTo>
                  <a:cubicBezTo>
                    <a:pt x="778" y="1842"/>
                    <a:pt x="779" y="1842"/>
                    <a:pt x="779" y="1842"/>
                  </a:cubicBezTo>
                  <a:cubicBezTo>
                    <a:pt x="779" y="1842"/>
                    <a:pt x="779" y="1843"/>
                    <a:pt x="779" y="1843"/>
                  </a:cubicBezTo>
                  <a:cubicBezTo>
                    <a:pt x="779" y="1843"/>
                    <a:pt x="779" y="1843"/>
                    <a:pt x="780" y="1844"/>
                  </a:cubicBezTo>
                  <a:cubicBezTo>
                    <a:pt x="780" y="1845"/>
                    <a:pt x="780" y="1846"/>
                    <a:pt x="780" y="1847"/>
                  </a:cubicBezTo>
                  <a:cubicBezTo>
                    <a:pt x="779" y="1854"/>
                    <a:pt x="774" y="1863"/>
                    <a:pt x="773" y="1867"/>
                  </a:cubicBezTo>
                  <a:cubicBezTo>
                    <a:pt x="773" y="1867"/>
                    <a:pt x="773" y="1867"/>
                    <a:pt x="773" y="1867"/>
                  </a:cubicBezTo>
                  <a:cubicBezTo>
                    <a:pt x="772" y="1869"/>
                    <a:pt x="772" y="1870"/>
                    <a:pt x="771" y="1871"/>
                  </a:cubicBezTo>
                  <a:cubicBezTo>
                    <a:pt x="771" y="1872"/>
                    <a:pt x="771" y="1872"/>
                    <a:pt x="771" y="1872"/>
                  </a:cubicBezTo>
                  <a:cubicBezTo>
                    <a:pt x="771" y="1873"/>
                    <a:pt x="771" y="1873"/>
                    <a:pt x="770" y="1873"/>
                  </a:cubicBezTo>
                  <a:cubicBezTo>
                    <a:pt x="770" y="1874"/>
                    <a:pt x="770" y="1874"/>
                    <a:pt x="770" y="1874"/>
                  </a:cubicBezTo>
                  <a:cubicBezTo>
                    <a:pt x="770" y="1875"/>
                    <a:pt x="769" y="1875"/>
                    <a:pt x="769" y="1876"/>
                  </a:cubicBezTo>
                  <a:cubicBezTo>
                    <a:pt x="769" y="1876"/>
                    <a:pt x="769" y="1876"/>
                    <a:pt x="768" y="1876"/>
                  </a:cubicBezTo>
                  <a:cubicBezTo>
                    <a:pt x="768" y="1876"/>
                    <a:pt x="768" y="1877"/>
                    <a:pt x="768" y="1877"/>
                  </a:cubicBezTo>
                  <a:cubicBezTo>
                    <a:pt x="768" y="1877"/>
                    <a:pt x="767" y="1877"/>
                    <a:pt x="767" y="1877"/>
                  </a:cubicBezTo>
                  <a:cubicBezTo>
                    <a:pt x="766" y="1878"/>
                    <a:pt x="765" y="1879"/>
                    <a:pt x="764" y="1880"/>
                  </a:cubicBezTo>
                  <a:cubicBezTo>
                    <a:pt x="763" y="1880"/>
                    <a:pt x="762" y="1881"/>
                    <a:pt x="761" y="1881"/>
                  </a:cubicBezTo>
                  <a:cubicBezTo>
                    <a:pt x="760" y="1882"/>
                    <a:pt x="760" y="1882"/>
                    <a:pt x="760" y="1882"/>
                  </a:cubicBezTo>
                  <a:cubicBezTo>
                    <a:pt x="760" y="1882"/>
                    <a:pt x="760" y="1882"/>
                    <a:pt x="760" y="1882"/>
                  </a:cubicBezTo>
                  <a:cubicBezTo>
                    <a:pt x="756" y="1883"/>
                    <a:pt x="752" y="1885"/>
                    <a:pt x="749" y="1885"/>
                  </a:cubicBezTo>
                  <a:cubicBezTo>
                    <a:pt x="748" y="1885"/>
                    <a:pt x="746" y="1885"/>
                    <a:pt x="745" y="1886"/>
                  </a:cubicBezTo>
                  <a:cubicBezTo>
                    <a:pt x="745" y="1886"/>
                    <a:pt x="745" y="1886"/>
                    <a:pt x="745" y="1886"/>
                  </a:cubicBezTo>
                  <a:cubicBezTo>
                    <a:pt x="738" y="1886"/>
                    <a:pt x="730" y="1886"/>
                    <a:pt x="723" y="1886"/>
                  </a:cubicBezTo>
                  <a:cubicBezTo>
                    <a:pt x="693" y="1886"/>
                    <a:pt x="693" y="1886"/>
                    <a:pt x="693" y="1886"/>
                  </a:cubicBezTo>
                  <a:cubicBezTo>
                    <a:pt x="687" y="1886"/>
                    <a:pt x="676" y="1885"/>
                    <a:pt x="674" y="1878"/>
                  </a:cubicBezTo>
                  <a:cubicBezTo>
                    <a:pt x="673" y="1877"/>
                    <a:pt x="673" y="1876"/>
                    <a:pt x="673" y="1876"/>
                  </a:cubicBezTo>
                  <a:cubicBezTo>
                    <a:pt x="673" y="1875"/>
                    <a:pt x="674" y="1875"/>
                    <a:pt x="674" y="1875"/>
                  </a:cubicBezTo>
                  <a:close/>
                  <a:moveTo>
                    <a:pt x="647" y="1928"/>
                  </a:moveTo>
                  <a:cubicBezTo>
                    <a:pt x="648" y="1927"/>
                    <a:pt x="648" y="1927"/>
                    <a:pt x="648" y="1927"/>
                  </a:cubicBezTo>
                  <a:cubicBezTo>
                    <a:pt x="648" y="1926"/>
                    <a:pt x="648" y="1926"/>
                    <a:pt x="648" y="1926"/>
                  </a:cubicBezTo>
                  <a:cubicBezTo>
                    <a:pt x="649" y="1925"/>
                    <a:pt x="649" y="1924"/>
                    <a:pt x="650" y="1924"/>
                  </a:cubicBezTo>
                  <a:cubicBezTo>
                    <a:pt x="650" y="1924"/>
                    <a:pt x="650" y="1924"/>
                    <a:pt x="650" y="1924"/>
                  </a:cubicBezTo>
                  <a:cubicBezTo>
                    <a:pt x="661" y="1909"/>
                    <a:pt x="687" y="1912"/>
                    <a:pt x="703" y="1912"/>
                  </a:cubicBezTo>
                  <a:cubicBezTo>
                    <a:pt x="703" y="1912"/>
                    <a:pt x="703" y="1912"/>
                    <a:pt x="703" y="1912"/>
                  </a:cubicBezTo>
                  <a:cubicBezTo>
                    <a:pt x="708" y="1912"/>
                    <a:pt x="720" y="1911"/>
                    <a:pt x="730" y="1912"/>
                  </a:cubicBezTo>
                  <a:cubicBezTo>
                    <a:pt x="734" y="1912"/>
                    <a:pt x="737" y="1912"/>
                    <a:pt x="740" y="1913"/>
                  </a:cubicBezTo>
                  <a:cubicBezTo>
                    <a:pt x="742" y="1913"/>
                    <a:pt x="744" y="1914"/>
                    <a:pt x="745" y="1915"/>
                  </a:cubicBezTo>
                  <a:cubicBezTo>
                    <a:pt x="749" y="1917"/>
                    <a:pt x="752" y="1919"/>
                    <a:pt x="752" y="1923"/>
                  </a:cubicBezTo>
                  <a:cubicBezTo>
                    <a:pt x="752" y="1923"/>
                    <a:pt x="752" y="1924"/>
                    <a:pt x="752" y="1924"/>
                  </a:cubicBezTo>
                  <a:cubicBezTo>
                    <a:pt x="752" y="1924"/>
                    <a:pt x="752" y="1924"/>
                    <a:pt x="752" y="1924"/>
                  </a:cubicBezTo>
                  <a:cubicBezTo>
                    <a:pt x="752" y="1925"/>
                    <a:pt x="751" y="1926"/>
                    <a:pt x="751" y="1927"/>
                  </a:cubicBezTo>
                  <a:cubicBezTo>
                    <a:pt x="741" y="1956"/>
                    <a:pt x="741" y="1956"/>
                    <a:pt x="741" y="1956"/>
                  </a:cubicBezTo>
                  <a:cubicBezTo>
                    <a:pt x="740" y="1958"/>
                    <a:pt x="738" y="1960"/>
                    <a:pt x="736" y="1962"/>
                  </a:cubicBezTo>
                  <a:cubicBezTo>
                    <a:pt x="734" y="1964"/>
                    <a:pt x="731" y="1966"/>
                    <a:pt x="728" y="1967"/>
                  </a:cubicBezTo>
                  <a:cubicBezTo>
                    <a:pt x="728" y="1968"/>
                    <a:pt x="727" y="1968"/>
                    <a:pt x="727" y="1968"/>
                  </a:cubicBezTo>
                  <a:cubicBezTo>
                    <a:pt x="723" y="1970"/>
                    <a:pt x="718" y="1971"/>
                    <a:pt x="713" y="1972"/>
                  </a:cubicBezTo>
                  <a:cubicBezTo>
                    <a:pt x="713" y="1972"/>
                    <a:pt x="713" y="1972"/>
                    <a:pt x="713" y="1972"/>
                  </a:cubicBezTo>
                  <a:cubicBezTo>
                    <a:pt x="712" y="1972"/>
                    <a:pt x="711" y="1972"/>
                    <a:pt x="710" y="1972"/>
                  </a:cubicBezTo>
                  <a:cubicBezTo>
                    <a:pt x="701" y="1973"/>
                    <a:pt x="692" y="1972"/>
                    <a:pt x="682" y="1972"/>
                  </a:cubicBezTo>
                  <a:cubicBezTo>
                    <a:pt x="673" y="1973"/>
                    <a:pt x="663" y="1973"/>
                    <a:pt x="654" y="1973"/>
                  </a:cubicBezTo>
                  <a:cubicBezTo>
                    <a:pt x="647" y="1973"/>
                    <a:pt x="638" y="1971"/>
                    <a:pt x="634" y="1966"/>
                  </a:cubicBezTo>
                  <a:cubicBezTo>
                    <a:pt x="634" y="1965"/>
                    <a:pt x="634" y="1965"/>
                    <a:pt x="633" y="1965"/>
                  </a:cubicBezTo>
                  <a:cubicBezTo>
                    <a:pt x="633" y="1964"/>
                    <a:pt x="633" y="1964"/>
                    <a:pt x="633" y="1964"/>
                  </a:cubicBezTo>
                  <a:cubicBezTo>
                    <a:pt x="633" y="1963"/>
                    <a:pt x="633" y="1963"/>
                    <a:pt x="632" y="1963"/>
                  </a:cubicBezTo>
                  <a:cubicBezTo>
                    <a:pt x="632" y="1963"/>
                    <a:pt x="632" y="1962"/>
                    <a:pt x="632" y="1962"/>
                  </a:cubicBezTo>
                  <a:cubicBezTo>
                    <a:pt x="632" y="1962"/>
                    <a:pt x="632" y="1962"/>
                    <a:pt x="632" y="1962"/>
                  </a:cubicBezTo>
                  <a:cubicBezTo>
                    <a:pt x="632" y="1962"/>
                    <a:pt x="632" y="1961"/>
                    <a:pt x="632" y="1960"/>
                  </a:cubicBezTo>
                  <a:cubicBezTo>
                    <a:pt x="632" y="1959"/>
                    <a:pt x="632" y="1959"/>
                    <a:pt x="633" y="1959"/>
                  </a:cubicBezTo>
                  <a:cubicBezTo>
                    <a:pt x="633" y="1958"/>
                    <a:pt x="633" y="1957"/>
                    <a:pt x="633" y="1956"/>
                  </a:cubicBezTo>
                  <a:cubicBezTo>
                    <a:pt x="633" y="1956"/>
                    <a:pt x="633" y="1956"/>
                    <a:pt x="633" y="1956"/>
                  </a:cubicBezTo>
                  <a:cubicBezTo>
                    <a:pt x="634" y="1955"/>
                    <a:pt x="634" y="1955"/>
                    <a:pt x="634" y="1955"/>
                  </a:cubicBezTo>
                  <a:cubicBezTo>
                    <a:pt x="634" y="1954"/>
                    <a:pt x="635" y="1953"/>
                    <a:pt x="635" y="1952"/>
                  </a:cubicBezTo>
                  <a:cubicBezTo>
                    <a:pt x="639" y="1944"/>
                    <a:pt x="643" y="1936"/>
                    <a:pt x="647" y="1928"/>
                  </a:cubicBezTo>
                  <a:cubicBezTo>
                    <a:pt x="647" y="1928"/>
                    <a:pt x="647" y="1928"/>
                    <a:pt x="647" y="1928"/>
                  </a:cubicBezTo>
                  <a:close/>
                  <a:moveTo>
                    <a:pt x="527" y="1875"/>
                  </a:moveTo>
                  <a:cubicBezTo>
                    <a:pt x="528" y="1873"/>
                    <a:pt x="531" y="1870"/>
                    <a:pt x="532" y="1868"/>
                  </a:cubicBezTo>
                  <a:cubicBezTo>
                    <a:pt x="536" y="1861"/>
                    <a:pt x="541" y="1854"/>
                    <a:pt x="546" y="1848"/>
                  </a:cubicBezTo>
                  <a:cubicBezTo>
                    <a:pt x="546" y="1847"/>
                    <a:pt x="546" y="1847"/>
                    <a:pt x="547" y="1847"/>
                  </a:cubicBezTo>
                  <a:cubicBezTo>
                    <a:pt x="547" y="1847"/>
                    <a:pt x="547" y="1847"/>
                    <a:pt x="547" y="1846"/>
                  </a:cubicBezTo>
                  <a:cubicBezTo>
                    <a:pt x="561" y="1833"/>
                    <a:pt x="590" y="1837"/>
                    <a:pt x="608" y="1837"/>
                  </a:cubicBezTo>
                  <a:cubicBezTo>
                    <a:pt x="616" y="1837"/>
                    <a:pt x="626" y="1835"/>
                    <a:pt x="634" y="1839"/>
                  </a:cubicBezTo>
                  <a:cubicBezTo>
                    <a:pt x="634" y="1839"/>
                    <a:pt x="634" y="1839"/>
                    <a:pt x="634" y="1839"/>
                  </a:cubicBezTo>
                  <a:cubicBezTo>
                    <a:pt x="634" y="1839"/>
                    <a:pt x="635" y="1839"/>
                    <a:pt x="636" y="1840"/>
                  </a:cubicBezTo>
                  <a:cubicBezTo>
                    <a:pt x="636" y="1840"/>
                    <a:pt x="636" y="1840"/>
                    <a:pt x="636" y="1840"/>
                  </a:cubicBezTo>
                  <a:cubicBezTo>
                    <a:pt x="638" y="1841"/>
                    <a:pt x="639" y="1843"/>
                    <a:pt x="639" y="1844"/>
                  </a:cubicBezTo>
                  <a:cubicBezTo>
                    <a:pt x="640" y="1845"/>
                    <a:pt x="640" y="1847"/>
                    <a:pt x="639" y="1849"/>
                  </a:cubicBezTo>
                  <a:cubicBezTo>
                    <a:pt x="638" y="1850"/>
                    <a:pt x="638" y="1850"/>
                    <a:pt x="638" y="1850"/>
                  </a:cubicBezTo>
                  <a:cubicBezTo>
                    <a:pt x="637" y="1854"/>
                    <a:pt x="633" y="1858"/>
                    <a:pt x="631" y="1862"/>
                  </a:cubicBezTo>
                  <a:cubicBezTo>
                    <a:pt x="631" y="1862"/>
                    <a:pt x="631" y="1862"/>
                    <a:pt x="631" y="1862"/>
                  </a:cubicBezTo>
                  <a:cubicBezTo>
                    <a:pt x="625" y="1873"/>
                    <a:pt x="625" y="1873"/>
                    <a:pt x="625" y="1873"/>
                  </a:cubicBezTo>
                  <a:cubicBezTo>
                    <a:pt x="624" y="1874"/>
                    <a:pt x="623" y="1876"/>
                    <a:pt x="621" y="1878"/>
                  </a:cubicBezTo>
                  <a:cubicBezTo>
                    <a:pt x="618" y="1879"/>
                    <a:pt x="616" y="1881"/>
                    <a:pt x="613" y="1882"/>
                  </a:cubicBezTo>
                  <a:cubicBezTo>
                    <a:pt x="612" y="1882"/>
                    <a:pt x="611" y="1883"/>
                    <a:pt x="610" y="1883"/>
                  </a:cubicBezTo>
                  <a:cubicBezTo>
                    <a:pt x="610" y="1883"/>
                    <a:pt x="609" y="1883"/>
                    <a:pt x="609" y="1884"/>
                  </a:cubicBezTo>
                  <a:cubicBezTo>
                    <a:pt x="609" y="1884"/>
                    <a:pt x="609" y="1884"/>
                    <a:pt x="609" y="1884"/>
                  </a:cubicBezTo>
                  <a:cubicBezTo>
                    <a:pt x="607" y="1884"/>
                    <a:pt x="605" y="1885"/>
                    <a:pt x="603" y="1885"/>
                  </a:cubicBezTo>
                  <a:cubicBezTo>
                    <a:pt x="599" y="1886"/>
                    <a:pt x="596" y="1886"/>
                    <a:pt x="592" y="1886"/>
                  </a:cubicBezTo>
                  <a:cubicBezTo>
                    <a:pt x="582" y="1886"/>
                    <a:pt x="582" y="1886"/>
                    <a:pt x="582" y="1886"/>
                  </a:cubicBezTo>
                  <a:cubicBezTo>
                    <a:pt x="582" y="1886"/>
                    <a:pt x="582" y="1886"/>
                    <a:pt x="582" y="1886"/>
                  </a:cubicBezTo>
                  <a:cubicBezTo>
                    <a:pt x="570" y="1886"/>
                    <a:pt x="557" y="1886"/>
                    <a:pt x="545" y="1886"/>
                  </a:cubicBezTo>
                  <a:cubicBezTo>
                    <a:pt x="540" y="1886"/>
                    <a:pt x="528" y="1885"/>
                    <a:pt x="527" y="1878"/>
                  </a:cubicBezTo>
                  <a:cubicBezTo>
                    <a:pt x="527" y="1877"/>
                    <a:pt x="527" y="1876"/>
                    <a:pt x="527" y="1875"/>
                  </a:cubicBezTo>
                  <a:close/>
                  <a:moveTo>
                    <a:pt x="545" y="2017"/>
                  </a:moveTo>
                  <a:cubicBezTo>
                    <a:pt x="545" y="2017"/>
                    <a:pt x="545" y="2017"/>
                    <a:pt x="545" y="2017"/>
                  </a:cubicBezTo>
                  <a:cubicBezTo>
                    <a:pt x="543" y="2024"/>
                    <a:pt x="538" y="2031"/>
                    <a:pt x="534" y="2038"/>
                  </a:cubicBezTo>
                  <a:cubicBezTo>
                    <a:pt x="534" y="2038"/>
                    <a:pt x="534" y="2038"/>
                    <a:pt x="534" y="2038"/>
                  </a:cubicBezTo>
                  <a:cubicBezTo>
                    <a:pt x="530" y="2045"/>
                    <a:pt x="527" y="2053"/>
                    <a:pt x="521" y="2060"/>
                  </a:cubicBezTo>
                  <a:cubicBezTo>
                    <a:pt x="521" y="2061"/>
                    <a:pt x="520" y="2061"/>
                    <a:pt x="520" y="2062"/>
                  </a:cubicBezTo>
                  <a:cubicBezTo>
                    <a:pt x="520" y="2062"/>
                    <a:pt x="520" y="2062"/>
                    <a:pt x="520" y="2062"/>
                  </a:cubicBezTo>
                  <a:cubicBezTo>
                    <a:pt x="519" y="2063"/>
                    <a:pt x="518" y="2064"/>
                    <a:pt x="517" y="2064"/>
                  </a:cubicBezTo>
                  <a:cubicBezTo>
                    <a:pt x="517" y="2065"/>
                    <a:pt x="517" y="2065"/>
                    <a:pt x="516" y="2065"/>
                  </a:cubicBezTo>
                  <a:cubicBezTo>
                    <a:pt x="516" y="2065"/>
                    <a:pt x="516" y="2066"/>
                    <a:pt x="516" y="2066"/>
                  </a:cubicBezTo>
                  <a:cubicBezTo>
                    <a:pt x="510" y="2071"/>
                    <a:pt x="503" y="2074"/>
                    <a:pt x="496" y="2076"/>
                  </a:cubicBezTo>
                  <a:cubicBezTo>
                    <a:pt x="495" y="2076"/>
                    <a:pt x="494" y="2076"/>
                    <a:pt x="493" y="2077"/>
                  </a:cubicBezTo>
                  <a:cubicBezTo>
                    <a:pt x="489" y="2078"/>
                    <a:pt x="484" y="2078"/>
                    <a:pt x="480" y="2078"/>
                  </a:cubicBezTo>
                  <a:cubicBezTo>
                    <a:pt x="476" y="2078"/>
                    <a:pt x="476" y="2078"/>
                    <a:pt x="476" y="2078"/>
                  </a:cubicBezTo>
                  <a:cubicBezTo>
                    <a:pt x="476" y="2078"/>
                    <a:pt x="476" y="2078"/>
                    <a:pt x="476" y="2078"/>
                  </a:cubicBezTo>
                  <a:cubicBezTo>
                    <a:pt x="458" y="2078"/>
                    <a:pt x="439" y="2078"/>
                    <a:pt x="421" y="2079"/>
                  </a:cubicBezTo>
                  <a:cubicBezTo>
                    <a:pt x="419" y="2079"/>
                    <a:pt x="418" y="2078"/>
                    <a:pt x="416" y="2078"/>
                  </a:cubicBezTo>
                  <a:cubicBezTo>
                    <a:pt x="414" y="2078"/>
                    <a:pt x="412" y="2078"/>
                    <a:pt x="410" y="2077"/>
                  </a:cubicBezTo>
                  <a:cubicBezTo>
                    <a:pt x="406" y="2076"/>
                    <a:pt x="404" y="2074"/>
                    <a:pt x="402" y="2072"/>
                  </a:cubicBezTo>
                  <a:cubicBezTo>
                    <a:pt x="401" y="2070"/>
                    <a:pt x="400" y="2068"/>
                    <a:pt x="400" y="2066"/>
                  </a:cubicBezTo>
                  <a:cubicBezTo>
                    <a:pt x="400" y="2064"/>
                    <a:pt x="401" y="2062"/>
                    <a:pt x="402" y="2060"/>
                  </a:cubicBezTo>
                  <a:cubicBezTo>
                    <a:pt x="402" y="2059"/>
                    <a:pt x="402" y="2059"/>
                    <a:pt x="403" y="2059"/>
                  </a:cubicBezTo>
                  <a:cubicBezTo>
                    <a:pt x="403" y="2058"/>
                    <a:pt x="403" y="2058"/>
                    <a:pt x="403" y="2058"/>
                  </a:cubicBezTo>
                  <a:cubicBezTo>
                    <a:pt x="404" y="2057"/>
                    <a:pt x="404" y="2057"/>
                    <a:pt x="404" y="2057"/>
                  </a:cubicBezTo>
                  <a:cubicBezTo>
                    <a:pt x="404" y="2057"/>
                    <a:pt x="404" y="2057"/>
                    <a:pt x="404" y="2057"/>
                  </a:cubicBezTo>
                  <a:cubicBezTo>
                    <a:pt x="409" y="2050"/>
                    <a:pt x="413" y="2043"/>
                    <a:pt x="418" y="2035"/>
                  </a:cubicBezTo>
                  <a:cubicBezTo>
                    <a:pt x="422" y="2030"/>
                    <a:pt x="425" y="2024"/>
                    <a:pt x="430" y="2019"/>
                  </a:cubicBezTo>
                  <a:cubicBezTo>
                    <a:pt x="430" y="2018"/>
                    <a:pt x="431" y="2018"/>
                    <a:pt x="431" y="2017"/>
                  </a:cubicBezTo>
                  <a:cubicBezTo>
                    <a:pt x="431" y="2017"/>
                    <a:pt x="432" y="2017"/>
                    <a:pt x="432" y="2017"/>
                  </a:cubicBezTo>
                  <a:cubicBezTo>
                    <a:pt x="433" y="2016"/>
                    <a:pt x="434" y="2015"/>
                    <a:pt x="435" y="2014"/>
                  </a:cubicBezTo>
                  <a:cubicBezTo>
                    <a:pt x="435" y="2014"/>
                    <a:pt x="435" y="2014"/>
                    <a:pt x="435" y="2014"/>
                  </a:cubicBezTo>
                  <a:cubicBezTo>
                    <a:pt x="435" y="2014"/>
                    <a:pt x="435" y="2014"/>
                    <a:pt x="435" y="2014"/>
                  </a:cubicBezTo>
                  <a:cubicBezTo>
                    <a:pt x="441" y="2009"/>
                    <a:pt x="449" y="2006"/>
                    <a:pt x="457" y="2004"/>
                  </a:cubicBezTo>
                  <a:cubicBezTo>
                    <a:pt x="457" y="2004"/>
                    <a:pt x="457" y="2004"/>
                    <a:pt x="457" y="2004"/>
                  </a:cubicBezTo>
                  <a:cubicBezTo>
                    <a:pt x="457" y="2004"/>
                    <a:pt x="458" y="2004"/>
                    <a:pt x="458" y="2004"/>
                  </a:cubicBezTo>
                  <a:cubicBezTo>
                    <a:pt x="459" y="2004"/>
                    <a:pt x="461" y="2004"/>
                    <a:pt x="462" y="2004"/>
                  </a:cubicBezTo>
                  <a:cubicBezTo>
                    <a:pt x="463" y="2003"/>
                    <a:pt x="464" y="2003"/>
                    <a:pt x="465" y="2003"/>
                  </a:cubicBezTo>
                  <a:cubicBezTo>
                    <a:pt x="466" y="2003"/>
                    <a:pt x="467" y="2003"/>
                    <a:pt x="468" y="2003"/>
                  </a:cubicBezTo>
                  <a:cubicBezTo>
                    <a:pt x="468" y="2003"/>
                    <a:pt x="469" y="2003"/>
                    <a:pt x="470" y="2003"/>
                  </a:cubicBezTo>
                  <a:cubicBezTo>
                    <a:pt x="471" y="2003"/>
                    <a:pt x="471" y="2003"/>
                    <a:pt x="471" y="2003"/>
                  </a:cubicBezTo>
                  <a:cubicBezTo>
                    <a:pt x="471" y="2003"/>
                    <a:pt x="471" y="2003"/>
                    <a:pt x="471" y="2003"/>
                  </a:cubicBezTo>
                  <a:cubicBezTo>
                    <a:pt x="488" y="2003"/>
                    <a:pt x="504" y="2003"/>
                    <a:pt x="521" y="2003"/>
                  </a:cubicBezTo>
                  <a:cubicBezTo>
                    <a:pt x="521" y="2003"/>
                    <a:pt x="521" y="2003"/>
                    <a:pt x="521" y="2003"/>
                  </a:cubicBezTo>
                  <a:cubicBezTo>
                    <a:pt x="524" y="2003"/>
                    <a:pt x="524" y="2003"/>
                    <a:pt x="524" y="2003"/>
                  </a:cubicBezTo>
                  <a:cubicBezTo>
                    <a:pt x="528" y="2003"/>
                    <a:pt x="532" y="2003"/>
                    <a:pt x="535" y="2004"/>
                  </a:cubicBezTo>
                  <a:cubicBezTo>
                    <a:pt x="536" y="2004"/>
                    <a:pt x="536" y="2005"/>
                    <a:pt x="537" y="2005"/>
                  </a:cubicBezTo>
                  <a:cubicBezTo>
                    <a:pt x="537" y="2005"/>
                    <a:pt x="538" y="2005"/>
                    <a:pt x="538" y="2006"/>
                  </a:cubicBezTo>
                  <a:cubicBezTo>
                    <a:pt x="538" y="2006"/>
                    <a:pt x="539" y="2006"/>
                    <a:pt x="539" y="2006"/>
                  </a:cubicBezTo>
                  <a:cubicBezTo>
                    <a:pt x="543" y="2008"/>
                    <a:pt x="546" y="2012"/>
                    <a:pt x="545" y="2017"/>
                  </a:cubicBezTo>
                  <a:close/>
                  <a:moveTo>
                    <a:pt x="579" y="1956"/>
                  </a:moveTo>
                  <a:cubicBezTo>
                    <a:pt x="579" y="1956"/>
                    <a:pt x="579" y="1956"/>
                    <a:pt x="579" y="1956"/>
                  </a:cubicBezTo>
                  <a:cubicBezTo>
                    <a:pt x="579" y="1956"/>
                    <a:pt x="579" y="1956"/>
                    <a:pt x="579" y="1956"/>
                  </a:cubicBezTo>
                  <a:cubicBezTo>
                    <a:pt x="578" y="1957"/>
                    <a:pt x="578" y="1958"/>
                    <a:pt x="577" y="1959"/>
                  </a:cubicBezTo>
                  <a:cubicBezTo>
                    <a:pt x="577" y="1959"/>
                    <a:pt x="577" y="1960"/>
                    <a:pt x="577" y="1960"/>
                  </a:cubicBezTo>
                  <a:cubicBezTo>
                    <a:pt x="572" y="1964"/>
                    <a:pt x="566" y="1968"/>
                    <a:pt x="560" y="1970"/>
                  </a:cubicBezTo>
                  <a:cubicBezTo>
                    <a:pt x="560" y="1970"/>
                    <a:pt x="560" y="1970"/>
                    <a:pt x="560" y="1970"/>
                  </a:cubicBezTo>
                  <a:cubicBezTo>
                    <a:pt x="559" y="1970"/>
                    <a:pt x="558" y="1970"/>
                    <a:pt x="557" y="1971"/>
                  </a:cubicBezTo>
                  <a:cubicBezTo>
                    <a:pt x="556" y="1971"/>
                    <a:pt x="556" y="1971"/>
                    <a:pt x="555" y="1971"/>
                  </a:cubicBezTo>
                  <a:cubicBezTo>
                    <a:pt x="554" y="1971"/>
                    <a:pt x="554" y="1971"/>
                    <a:pt x="553" y="1971"/>
                  </a:cubicBezTo>
                  <a:cubicBezTo>
                    <a:pt x="550" y="1972"/>
                    <a:pt x="546" y="1973"/>
                    <a:pt x="542" y="1973"/>
                  </a:cubicBezTo>
                  <a:cubicBezTo>
                    <a:pt x="541" y="1973"/>
                    <a:pt x="541" y="1973"/>
                    <a:pt x="541" y="1973"/>
                  </a:cubicBezTo>
                  <a:cubicBezTo>
                    <a:pt x="534" y="1973"/>
                    <a:pt x="527" y="1973"/>
                    <a:pt x="520" y="1973"/>
                  </a:cubicBezTo>
                  <a:cubicBezTo>
                    <a:pt x="510" y="1973"/>
                    <a:pt x="499" y="1973"/>
                    <a:pt x="489" y="1973"/>
                  </a:cubicBezTo>
                  <a:cubicBezTo>
                    <a:pt x="488" y="1973"/>
                    <a:pt x="486" y="1973"/>
                    <a:pt x="484" y="1973"/>
                  </a:cubicBezTo>
                  <a:cubicBezTo>
                    <a:pt x="484" y="1973"/>
                    <a:pt x="484" y="1973"/>
                    <a:pt x="483" y="1973"/>
                  </a:cubicBezTo>
                  <a:cubicBezTo>
                    <a:pt x="482" y="1972"/>
                    <a:pt x="480" y="1972"/>
                    <a:pt x="479" y="1972"/>
                  </a:cubicBezTo>
                  <a:cubicBezTo>
                    <a:pt x="479" y="1972"/>
                    <a:pt x="479" y="1972"/>
                    <a:pt x="479" y="1972"/>
                  </a:cubicBezTo>
                  <a:cubicBezTo>
                    <a:pt x="479" y="1972"/>
                    <a:pt x="479" y="1972"/>
                    <a:pt x="479" y="1972"/>
                  </a:cubicBezTo>
                  <a:cubicBezTo>
                    <a:pt x="474" y="1970"/>
                    <a:pt x="470" y="1968"/>
                    <a:pt x="470" y="1963"/>
                  </a:cubicBezTo>
                  <a:cubicBezTo>
                    <a:pt x="470" y="1962"/>
                    <a:pt x="470" y="1961"/>
                    <a:pt x="470" y="1960"/>
                  </a:cubicBezTo>
                  <a:cubicBezTo>
                    <a:pt x="470" y="1960"/>
                    <a:pt x="470" y="1959"/>
                    <a:pt x="471" y="1959"/>
                  </a:cubicBezTo>
                  <a:cubicBezTo>
                    <a:pt x="471" y="1958"/>
                    <a:pt x="471" y="1957"/>
                    <a:pt x="472" y="1957"/>
                  </a:cubicBezTo>
                  <a:cubicBezTo>
                    <a:pt x="472" y="1957"/>
                    <a:pt x="472" y="1956"/>
                    <a:pt x="472" y="1956"/>
                  </a:cubicBezTo>
                  <a:cubicBezTo>
                    <a:pt x="472" y="1956"/>
                    <a:pt x="472" y="1956"/>
                    <a:pt x="472" y="1956"/>
                  </a:cubicBezTo>
                  <a:cubicBezTo>
                    <a:pt x="473" y="1955"/>
                    <a:pt x="474" y="1954"/>
                    <a:pt x="474" y="1953"/>
                  </a:cubicBezTo>
                  <a:cubicBezTo>
                    <a:pt x="479" y="1945"/>
                    <a:pt x="485" y="1938"/>
                    <a:pt x="490" y="1930"/>
                  </a:cubicBezTo>
                  <a:cubicBezTo>
                    <a:pt x="490" y="1930"/>
                    <a:pt x="490" y="1930"/>
                    <a:pt x="490" y="1930"/>
                  </a:cubicBezTo>
                  <a:cubicBezTo>
                    <a:pt x="492" y="1927"/>
                    <a:pt x="492" y="1927"/>
                    <a:pt x="492" y="1927"/>
                  </a:cubicBezTo>
                  <a:cubicBezTo>
                    <a:pt x="493" y="1925"/>
                    <a:pt x="495" y="1923"/>
                    <a:pt x="498" y="1921"/>
                  </a:cubicBezTo>
                  <a:cubicBezTo>
                    <a:pt x="499" y="1920"/>
                    <a:pt x="501" y="1919"/>
                    <a:pt x="503" y="1918"/>
                  </a:cubicBezTo>
                  <a:cubicBezTo>
                    <a:pt x="504" y="1918"/>
                    <a:pt x="505" y="1917"/>
                    <a:pt x="506" y="1917"/>
                  </a:cubicBezTo>
                  <a:cubicBezTo>
                    <a:pt x="506" y="1917"/>
                    <a:pt x="506" y="1917"/>
                    <a:pt x="507" y="1917"/>
                  </a:cubicBezTo>
                  <a:cubicBezTo>
                    <a:pt x="507" y="1917"/>
                    <a:pt x="507" y="1916"/>
                    <a:pt x="507" y="1916"/>
                  </a:cubicBezTo>
                  <a:cubicBezTo>
                    <a:pt x="508" y="1916"/>
                    <a:pt x="508" y="1916"/>
                    <a:pt x="508" y="1916"/>
                  </a:cubicBezTo>
                  <a:cubicBezTo>
                    <a:pt x="511" y="1915"/>
                    <a:pt x="514" y="1914"/>
                    <a:pt x="517" y="1913"/>
                  </a:cubicBezTo>
                  <a:cubicBezTo>
                    <a:pt x="521" y="1913"/>
                    <a:pt x="525" y="1912"/>
                    <a:pt x="528" y="1912"/>
                  </a:cubicBezTo>
                  <a:cubicBezTo>
                    <a:pt x="538" y="1912"/>
                    <a:pt x="538" y="1912"/>
                    <a:pt x="538" y="1912"/>
                  </a:cubicBezTo>
                  <a:cubicBezTo>
                    <a:pt x="541" y="1912"/>
                    <a:pt x="543" y="1912"/>
                    <a:pt x="545" y="1912"/>
                  </a:cubicBezTo>
                  <a:cubicBezTo>
                    <a:pt x="555" y="1912"/>
                    <a:pt x="564" y="1912"/>
                    <a:pt x="573" y="1912"/>
                  </a:cubicBezTo>
                  <a:cubicBezTo>
                    <a:pt x="573" y="1912"/>
                    <a:pt x="573" y="1912"/>
                    <a:pt x="573" y="1912"/>
                  </a:cubicBezTo>
                  <a:cubicBezTo>
                    <a:pt x="577" y="1912"/>
                    <a:pt x="577" y="1912"/>
                    <a:pt x="577" y="1912"/>
                  </a:cubicBezTo>
                  <a:cubicBezTo>
                    <a:pt x="581" y="1912"/>
                    <a:pt x="584" y="1913"/>
                    <a:pt x="587" y="1913"/>
                  </a:cubicBezTo>
                  <a:cubicBezTo>
                    <a:pt x="589" y="1914"/>
                    <a:pt x="590" y="1915"/>
                    <a:pt x="592" y="1915"/>
                  </a:cubicBezTo>
                  <a:cubicBezTo>
                    <a:pt x="596" y="1918"/>
                    <a:pt x="599" y="1921"/>
                    <a:pt x="595" y="1927"/>
                  </a:cubicBezTo>
                  <a:cubicBezTo>
                    <a:pt x="592" y="1934"/>
                    <a:pt x="588" y="1941"/>
                    <a:pt x="584" y="1948"/>
                  </a:cubicBezTo>
                  <a:cubicBezTo>
                    <a:pt x="579" y="1956"/>
                    <a:pt x="579" y="1956"/>
                    <a:pt x="579" y="1956"/>
                  </a:cubicBezTo>
                  <a:cubicBezTo>
                    <a:pt x="579" y="1956"/>
                    <a:pt x="579" y="1956"/>
                    <a:pt x="579" y="1956"/>
                  </a:cubicBezTo>
                  <a:close/>
                  <a:moveTo>
                    <a:pt x="1064" y="2056"/>
                  </a:moveTo>
                  <a:cubicBezTo>
                    <a:pt x="1064" y="2057"/>
                    <a:pt x="1064" y="2059"/>
                    <a:pt x="1064" y="2060"/>
                  </a:cubicBezTo>
                  <a:cubicBezTo>
                    <a:pt x="1064" y="2060"/>
                    <a:pt x="1064" y="2060"/>
                    <a:pt x="1064" y="2061"/>
                  </a:cubicBezTo>
                  <a:cubicBezTo>
                    <a:pt x="1063" y="2062"/>
                    <a:pt x="1063" y="2063"/>
                    <a:pt x="1062" y="2064"/>
                  </a:cubicBezTo>
                  <a:cubicBezTo>
                    <a:pt x="1062" y="2064"/>
                    <a:pt x="1062" y="2064"/>
                    <a:pt x="1062" y="2064"/>
                  </a:cubicBezTo>
                  <a:cubicBezTo>
                    <a:pt x="1062" y="2064"/>
                    <a:pt x="1062" y="2064"/>
                    <a:pt x="1062" y="2064"/>
                  </a:cubicBezTo>
                  <a:cubicBezTo>
                    <a:pt x="1061" y="2065"/>
                    <a:pt x="1060" y="2066"/>
                    <a:pt x="1059" y="2067"/>
                  </a:cubicBezTo>
                  <a:cubicBezTo>
                    <a:pt x="1059" y="2067"/>
                    <a:pt x="1059" y="2067"/>
                    <a:pt x="1059" y="2068"/>
                  </a:cubicBezTo>
                  <a:cubicBezTo>
                    <a:pt x="1058" y="2069"/>
                    <a:pt x="1057" y="2069"/>
                    <a:pt x="1056" y="2070"/>
                  </a:cubicBezTo>
                  <a:cubicBezTo>
                    <a:pt x="1056" y="2070"/>
                    <a:pt x="1055" y="2071"/>
                    <a:pt x="1055" y="2071"/>
                  </a:cubicBezTo>
                  <a:cubicBezTo>
                    <a:pt x="1055" y="2071"/>
                    <a:pt x="1055" y="2071"/>
                    <a:pt x="1055" y="2071"/>
                  </a:cubicBezTo>
                  <a:cubicBezTo>
                    <a:pt x="1053" y="2072"/>
                    <a:pt x="1052" y="2072"/>
                    <a:pt x="1051" y="2073"/>
                  </a:cubicBezTo>
                  <a:cubicBezTo>
                    <a:pt x="1051" y="2073"/>
                    <a:pt x="1051" y="2073"/>
                    <a:pt x="1050" y="2073"/>
                  </a:cubicBezTo>
                  <a:cubicBezTo>
                    <a:pt x="1049" y="2074"/>
                    <a:pt x="1048" y="2074"/>
                    <a:pt x="1047" y="2074"/>
                  </a:cubicBezTo>
                  <a:cubicBezTo>
                    <a:pt x="1047" y="2075"/>
                    <a:pt x="1046" y="2075"/>
                    <a:pt x="1046" y="2075"/>
                  </a:cubicBezTo>
                  <a:cubicBezTo>
                    <a:pt x="1046" y="2075"/>
                    <a:pt x="1045" y="2075"/>
                    <a:pt x="1045" y="2075"/>
                  </a:cubicBezTo>
                  <a:cubicBezTo>
                    <a:pt x="1045" y="2075"/>
                    <a:pt x="1045" y="2075"/>
                    <a:pt x="1044" y="2075"/>
                  </a:cubicBezTo>
                  <a:cubicBezTo>
                    <a:pt x="1043" y="2076"/>
                    <a:pt x="1042" y="2076"/>
                    <a:pt x="1041" y="2076"/>
                  </a:cubicBezTo>
                  <a:cubicBezTo>
                    <a:pt x="1039" y="2076"/>
                    <a:pt x="1038" y="2076"/>
                    <a:pt x="1037" y="2077"/>
                  </a:cubicBezTo>
                  <a:cubicBezTo>
                    <a:pt x="1036" y="2077"/>
                    <a:pt x="1035" y="2077"/>
                    <a:pt x="1034" y="2077"/>
                  </a:cubicBezTo>
                  <a:cubicBezTo>
                    <a:pt x="1033" y="2077"/>
                    <a:pt x="1033" y="2077"/>
                    <a:pt x="1033" y="2077"/>
                  </a:cubicBezTo>
                  <a:cubicBezTo>
                    <a:pt x="1031" y="2077"/>
                    <a:pt x="1031" y="2077"/>
                    <a:pt x="1031" y="2077"/>
                  </a:cubicBezTo>
                  <a:cubicBezTo>
                    <a:pt x="1031" y="2077"/>
                    <a:pt x="1031" y="2077"/>
                    <a:pt x="1031" y="2077"/>
                  </a:cubicBezTo>
                  <a:cubicBezTo>
                    <a:pt x="1025" y="2077"/>
                    <a:pt x="1018" y="2077"/>
                    <a:pt x="1011" y="2077"/>
                  </a:cubicBezTo>
                  <a:cubicBezTo>
                    <a:pt x="981" y="2077"/>
                    <a:pt x="630" y="2078"/>
                    <a:pt x="605" y="2078"/>
                  </a:cubicBezTo>
                  <a:cubicBezTo>
                    <a:pt x="604" y="2078"/>
                    <a:pt x="602" y="2078"/>
                    <a:pt x="600" y="2078"/>
                  </a:cubicBezTo>
                  <a:cubicBezTo>
                    <a:pt x="598" y="2077"/>
                    <a:pt x="596" y="2077"/>
                    <a:pt x="594" y="2076"/>
                  </a:cubicBezTo>
                  <a:cubicBezTo>
                    <a:pt x="590" y="2075"/>
                    <a:pt x="588" y="2074"/>
                    <a:pt x="586" y="2072"/>
                  </a:cubicBezTo>
                  <a:cubicBezTo>
                    <a:pt x="584" y="2070"/>
                    <a:pt x="583" y="2068"/>
                    <a:pt x="582" y="2065"/>
                  </a:cubicBezTo>
                  <a:cubicBezTo>
                    <a:pt x="582" y="2063"/>
                    <a:pt x="582" y="2060"/>
                    <a:pt x="584" y="2057"/>
                  </a:cubicBezTo>
                  <a:cubicBezTo>
                    <a:pt x="584" y="2056"/>
                    <a:pt x="584" y="2056"/>
                    <a:pt x="584" y="2056"/>
                  </a:cubicBezTo>
                  <a:cubicBezTo>
                    <a:pt x="584" y="2056"/>
                    <a:pt x="584" y="2056"/>
                    <a:pt x="584" y="2056"/>
                  </a:cubicBezTo>
                  <a:cubicBezTo>
                    <a:pt x="588" y="2048"/>
                    <a:pt x="592" y="2040"/>
                    <a:pt x="596" y="2031"/>
                  </a:cubicBezTo>
                  <a:cubicBezTo>
                    <a:pt x="597" y="2030"/>
                    <a:pt x="598" y="2029"/>
                    <a:pt x="598" y="2027"/>
                  </a:cubicBezTo>
                  <a:cubicBezTo>
                    <a:pt x="601" y="2021"/>
                    <a:pt x="601" y="2021"/>
                    <a:pt x="601" y="2021"/>
                  </a:cubicBezTo>
                  <a:cubicBezTo>
                    <a:pt x="603" y="2018"/>
                    <a:pt x="605" y="2016"/>
                    <a:pt x="607" y="2014"/>
                  </a:cubicBezTo>
                  <a:cubicBezTo>
                    <a:pt x="608" y="2013"/>
                    <a:pt x="609" y="2013"/>
                    <a:pt x="609" y="2012"/>
                  </a:cubicBezTo>
                  <a:cubicBezTo>
                    <a:pt x="610" y="2012"/>
                    <a:pt x="610" y="2012"/>
                    <a:pt x="610" y="2011"/>
                  </a:cubicBezTo>
                  <a:cubicBezTo>
                    <a:pt x="611" y="2011"/>
                    <a:pt x="612" y="2011"/>
                    <a:pt x="612" y="2010"/>
                  </a:cubicBezTo>
                  <a:cubicBezTo>
                    <a:pt x="612" y="2010"/>
                    <a:pt x="612" y="2010"/>
                    <a:pt x="613" y="2010"/>
                  </a:cubicBezTo>
                  <a:cubicBezTo>
                    <a:pt x="613" y="2010"/>
                    <a:pt x="613" y="2010"/>
                    <a:pt x="614" y="2009"/>
                  </a:cubicBezTo>
                  <a:cubicBezTo>
                    <a:pt x="615" y="2009"/>
                    <a:pt x="616" y="2008"/>
                    <a:pt x="617" y="2008"/>
                  </a:cubicBezTo>
                  <a:cubicBezTo>
                    <a:pt x="617" y="2008"/>
                    <a:pt x="618" y="2007"/>
                    <a:pt x="618" y="2007"/>
                  </a:cubicBezTo>
                  <a:cubicBezTo>
                    <a:pt x="619" y="2007"/>
                    <a:pt x="620" y="2007"/>
                    <a:pt x="621" y="2006"/>
                  </a:cubicBezTo>
                  <a:cubicBezTo>
                    <a:pt x="622" y="2006"/>
                    <a:pt x="623" y="2005"/>
                    <a:pt x="625" y="2005"/>
                  </a:cubicBezTo>
                  <a:cubicBezTo>
                    <a:pt x="625" y="2005"/>
                    <a:pt x="626" y="2004"/>
                    <a:pt x="627" y="2004"/>
                  </a:cubicBezTo>
                  <a:cubicBezTo>
                    <a:pt x="627" y="2004"/>
                    <a:pt x="628" y="2004"/>
                    <a:pt x="628" y="2004"/>
                  </a:cubicBezTo>
                  <a:cubicBezTo>
                    <a:pt x="632" y="2003"/>
                    <a:pt x="636" y="2002"/>
                    <a:pt x="640" y="2002"/>
                  </a:cubicBezTo>
                  <a:cubicBezTo>
                    <a:pt x="640" y="2002"/>
                    <a:pt x="1008" y="2001"/>
                    <a:pt x="1021" y="2001"/>
                  </a:cubicBezTo>
                  <a:cubicBezTo>
                    <a:pt x="1026" y="2001"/>
                    <a:pt x="1030" y="2001"/>
                    <a:pt x="1034" y="2001"/>
                  </a:cubicBezTo>
                  <a:cubicBezTo>
                    <a:pt x="1036" y="2001"/>
                    <a:pt x="1038" y="2002"/>
                    <a:pt x="1040" y="2002"/>
                  </a:cubicBezTo>
                  <a:cubicBezTo>
                    <a:pt x="1040" y="2002"/>
                    <a:pt x="1040" y="2002"/>
                    <a:pt x="1041" y="2002"/>
                  </a:cubicBezTo>
                  <a:cubicBezTo>
                    <a:pt x="1042" y="2002"/>
                    <a:pt x="1044" y="2002"/>
                    <a:pt x="1045" y="2003"/>
                  </a:cubicBezTo>
                  <a:cubicBezTo>
                    <a:pt x="1045" y="2003"/>
                    <a:pt x="1046" y="2003"/>
                    <a:pt x="1046" y="2003"/>
                  </a:cubicBezTo>
                  <a:cubicBezTo>
                    <a:pt x="1046" y="2003"/>
                    <a:pt x="1046" y="2003"/>
                    <a:pt x="1046" y="2003"/>
                  </a:cubicBezTo>
                  <a:cubicBezTo>
                    <a:pt x="1048" y="2003"/>
                    <a:pt x="1049" y="2004"/>
                    <a:pt x="1050" y="2004"/>
                  </a:cubicBezTo>
                  <a:cubicBezTo>
                    <a:pt x="1050" y="2004"/>
                    <a:pt x="1051" y="2005"/>
                    <a:pt x="1051" y="2005"/>
                  </a:cubicBezTo>
                  <a:cubicBezTo>
                    <a:pt x="1052" y="2005"/>
                    <a:pt x="1053" y="2006"/>
                    <a:pt x="1054" y="2006"/>
                  </a:cubicBezTo>
                  <a:cubicBezTo>
                    <a:pt x="1055" y="2006"/>
                    <a:pt x="1055" y="2007"/>
                    <a:pt x="1055" y="2007"/>
                  </a:cubicBezTo>
                  <a:cubicBezTo>
                    <a:pt x="1055" y="2007"/>
                    <a:pt x="1055" y="2007"/>
                    <a:pt x="1056" y="2007"/>
                  </a:cubicBezTo>
                  <a:cubicBezTo>
                    <a:pt x="1056" y="2008"/>
                    <a:pt x="1057" y="2008"/>
                    <a:pt x="1058" y="2009"/>
                  </a:cubicBezTo>
                  <a:cubicBezTo>
                    <a:pt x="1059" y="2010"/>
                    <a:pt x="1061" y="2011"/>
                    <a:pt x="1061" y="2013"/>
                  </a:cubicBezTo>
                  <a:cubicBezTo>
                    <a:pt x="1063" y="2015"/>
                    <a:pt x="1064" y="2017"/>
                    <a:pt x="1064" y="2020"/>
                  </a:cubicBezTo>
                  <a:cubicBezTo>
                    <a:pt x="1064" y="2022"/>
                    <a:pt x="1064" y="2022"/>
                    <a:pt x="1064" y="2022"/>
                  </a:cubicBezTo>
                  <a:cubicBezTo>
                    <a:pt x="1064" y="2022"/>
                    <a:pt x="1064" y="2022"/>
                    <a:pt x="1064" y="2022"/>
                  </a:cubicBezTo>
                  <a:cubicBezTo>
                    <a:pt x="1064" y="2031"/>
                    <a:pt x="1064" y="2040"/>
                    <a:pt x="1064" y="2049"/>
                  </a:cubicBezTo>
                  <a:cubicBezTo>
                    <a:pt x="1064" y="2051"/>
                    <a:pt x="1064" y="2054"/>
                    <a:pt x="1064" y="2056"/>
                  </a:cubicBezTo>
                  <a:close/>
                  <a:moveTo>
                    <a:pt x="1114" y="1878"/>
                  </a:moveTo>
                  <a:cubicBezTo>
                    <a:pt x="1114" y="1878"/>
                    <a:pt x="1114" y="1877"/>
                    <a:pt x="1113" y="1877"/>
                  </a:cubicBezTo>
                  <a:cubicBezTo>
                    <a:pt x="1113" y="1877"/>
                    <a:pt x="1113" y="1877"/>
                    <a:pt x="1113" y="1877"/>
                  </a:cubicBezTo>
                  <a:cubicBezTo>
                    <a:pt x="1112" y="1875"/>
                    <a:pt x="1111" y="1873"/>
                    <a:pt x="1111" y="1871"/>
                  </a:cubicBezTo>
                  <a:cubicBezTo>
                    <a:pt x="1111" y="1870"/>
                    <a:pt x="1111" y="1870"/>
                    <a:pt x="1111" y="1870"/>
                  </a:cubicBezTo>
                  <a:cubicBezTo>
                    <a:pt x="1110" y="1868"/>
                    <a:pt x="1110" y="1867"/>
                    <a:pt x="1110" y="1866"/>
                  </a:cubicBezTo>
                  <a:cubicBezTo>
                    <a:pt x="1110" y="1866"/>
                    <a:pt x="1110" y="1866"/>
                    <a:pt x="1110" y="1866"/>
                  </a:cubicBezTo>
                  <a:cubicBezTo>
                    <a:pt x="1110" y="1861"/>
                    <a:pt x="1109" y="1855"/>
                    <a:pt x="1109" y="1849"/>
                  </a:cubicBezTo>
                  <a:cubicBezTo>
                    <a:pt x="1109" y="1848"/>
                    <a:pt x="1109" y="1848"/>
                    <a:pt x="1109" y="1848"/>
                  </a:cubicBezTo>
                  <a:cubicBezTo>
                    <a:pt x="1109" y="1846"/>
                    <a:pt x="1109" y="1844"/>
                    <a:pt x="1110" y="1843"/>
                  </a:cubicBezTo>
                  <a:cubicBezTo>
                    <a:pt x="1112" y="1841"/>
                    <a:pt x="1113" y="1840"/>
                    <a:pt x="1115" y="1839"/>
                  </a:cubicBezTo>
                  <a:cubicBezTo>
                    <a:pt x="1118" y="1838"/>
                    <a:pt x="1120" y="1837"/>
                    <a:pt x="1123" y="1836"/>
                  </a:cubicBezTo>
                  <a:cubicBezTo>
                    <a:pt x="1123" y="1836"/>
                    <a:pt x="1123" y="1836"/>
                    <a:pt x="1123" y="1836"/>
                  </a:cubicBezTo>
                  <a:cubicBezTo>
                    <a:pt x="1123" y="1836"/>
                    <a:pt x="1123" y="1836"/>
                    <a:pt x="1123" y="1836"/>
                  </a:cubicBezTo>
                  <a:cubicBezTo>
                    <a:pt x="1124" y="1836"/>
                    <a:pt x="1125" y="1836"/>
                    <a:pt x="1126" y="1836"/>
                  </a:cubicBezTo>
                  <a:cubicBezTo>
                    <a:pt x="1127" y="1836"/>
                    <a:pt x="1127" y="1836"/>
                    <a:pt x="1128" y="1836"/>
                  </a:cubicBezTo>
                  <a:cubicBezTo>
                    <a:pt x="1133" y="1835"/>
                    <a:pt x="1138" y="1835"/>
                    <a:pt x="1143" y="1835"/>
                  </a:cubicBezTo>
                  <a:cubicBezTo>
                    <a:pt x="1176" y="1835"/>
                    <a:pt x="1176" y="1835"/>
                    <a:pt x="1176" y="1835"/>
                  </a:cubicBezTo>
                  <a:cubicBezTo>
                    <a:pt x="1178" y="1835"/>
                    <a:pt x="1180" y="1835"/>
                    <a:pt x="1182" y="1836"/>
                  </a:cubicBezTo>
                  <a:cubicBezTo>
                    <a:pt x="1191" y="1837"/>
                    <a:pt x="1201" y="1839"/>
                    <a:pt x="1203" y="1848"/>
                  </a:cubicBezTo>
                  <a:cubicBezTo>
                    <a:pt x="1205" y="1855"/>
                    <a:pt x="1206" y="1863"/>
                    <a:pt x="1207" y="1870"/>
                  </a:cubicBezTo>
                  <a:cubicBezTo>
                    <a:pt x="1207" y="1871"/>
                    <a:pt x="1207" y="1871"/>
                    <a:pt x="1207" y="1871"/>
                  </a:cubicBezTo>
                  <a:cubicBezTo>
                    <a:pt x="1208" y="1873"/>
                    <a:pt x="1207" y="1874"/>
                    <a:pt x="1207" y="1876"/>
                  </a:cubicBezTo>
                  <a:cubicBezTo>
                    <a:pt x="1207" y="1876"/>
                    <a:pt x="1207" y="1876"/>
                    <a:pt x="1206" y="1876"/>
                  </a:cubicBezTo>
                  <a:cubicBezTo>
                    <a:pt x="1206" y="1876"/>
                    <a:pt x="1206" y="1876"/>
                    <a:pt x="1206" y="1876"/>
                  </a:cubicBezTo>
                  <a:cubicBezTo>
                    <a:pt x="1206" y="1877"/>
                    <a:pt x="1206" y="1877"/>
                    <a:pt x="1206" y="1877"/>
                  </a:cubicBezTo>
                  <a:cubicBezTo>
                    <a:pt x="1204" y="1880"/>
                    <a:pt x="1200" y="1882"/>
                    <a:pt x="1195" y="1883"/>
                  </a:cubicBezTo>
                  <a:cubicBezTo>
                    <a:pt x="1195" y="1883"/>
                    <a:pt x="1195" y="1884"/>
                    <a:pt x="1194" y="1884"/>
                  </a:cubicBezTo>
                  <a:cubicBezTo>
                    <a:pt x="1194" y="1884"/>
                    <a:pt x="1193" y="1884"/>
                    <a:pt x="1193" y="1884"/>
                  </a:cubicBezTo>
                  <a:cubicBezTo>
                    <a:pt x="1192" y="1884"/>
                    <a:pt x="1192" y="1884"/>
                    <a:pt x="1192" y="1884"/>
                  </a:cubicBezTo>
                  <a:cubicBezTo>
                    <a:pt x="1191" y="1884"/>
                    <a:pt x="1190" y="1884"/>
                    <a:pt x="1189" y="1885"/>
                  </a:cubicBezTo>
                  <a:cubicBezTo>
                    <a:pt x="1178" y="1886"/>
                    <a:pt x="1164" y="1885"/>
                    <a:pt x="1158" y="1885"/>
                  </a:cubicBezTo>
                  <a:cubicBezTo>
                    <a:pt x="1137" y="1885"/>
                    <a:pt x="1137" y="1885"/>
                    <a:pt x="1137" y="1885"/>
                  </a:cubicBezTo>
                  <a:cubicBezTo>
                    <a:pt x="1135" y="1885"/>
                    <a:pt x="1134" y="1885"/>
                    <a:pt x="1132" y="1885"/>
                  </a:cubicBezTo>
                  <a:cubicBezTo>
                    <a:pt x="1131" y="1884"/>
                    <a:pt x="1130" y="1884"/>
                    <a:pt x="1128" y="1884"/>
                  </a:cubicBezTo>
                  <a:cubicBezTo>
                    <a:pt x="1128" y="1884"/>
                    <a:pt x="1128" y="1884"/>
                    <a:pt x="1127" y="1884"/>
                  </a:cubicBezTo>
                  <a:cubicBezTo>
                    <a:pt x="1127" y="1884"/>
                    <a:pt x="1127" y="1884"/>
                    <a:pt x="1127" y="1884"/>
                  </a:cubicBezTo>
                  <a:cubicBezTo>
                    <a:pt x="1126" y="1883"/>
                    <a:pt x="1125" y="1883"/>
                    <a:pt x="1123" y="1883"/>
                  </a:cubicBezTo>
                  <a:cubicBezTo>
                    <a:pt x="1123" y="1883"/>
                    <a:pt x="1122" y="1882"/>
                    <a:pt x="1122" y="1882"/>
                  </a:cubicBezTo>
                  <a:cubicBezTo>
                    <a:pt x="1121" y="1882"/>
                    <a:pt x="1120" y="1881"/>
                    <a:pt x="1119" y="1881"/>
                  </a:cubicBezTo>
                  <a:cubicBezTo>
                    <a:pt x="1117" y="1880"/>
                    <a:pt x="1116" y="1879"/>
                    <a:pt x="1115" y="1878"/>
                  </a:cubicBezTo>
                  <a:cubicBezTo>
                    <a:pt x="1115" y="1878"/>
                    <a:pt x="1114" y="1878"/>
                    <a:pt x="1114" y="1878"/>
                  </a:cubicBezTo>
                  <a:close/>
                  <a:moveTo>
                    <a:pt x="1120" y="1961"/>
                  </a:moveTo>
                  <a:cubicBezTo>
                    <a:pt x="1118" y="1959"/>
                    <a:pt x="1117" y="1957"/>
                    <a:pt x="1117" y="1955"/>
                  </a:cubicBezTo>
                  <a:cubicBezTo>
                    <a:pt x="1117" y="1952"/>
                    <a:pt x="1117" y="1952"/>
                    <a:pt x="1117" y="1952"/>
                  </a:cubicBezTo>
                  <a:cubicBezTo>
                    <a:pt x="1117" y="1952"/>
                    <a:pt x="1117" y="1952"/>
                    <a:pt x="1117" y="1952"/>
                  </a:cubicBezTo>
                  <a:cubicBezTo>
                    <a:pt x="1116" y="1943"/>
                    <a:pt x="1116" y="1935"/>
                    <a:pt x="1115" y="1926"/>
                  </a:cubicBezTo>
                  <a:cubicBezTo>
                    <a:pt x="1115" y="1926"/>
                    <a:pt x="1115" y="1926"/>
                    <a:pt x="1115" y="1926"/>
                  </a:cubicBezTo>
                  <a:cubicBezTo>
                    <a:pt x="1115" y="1926"/>
                    <a:pt x="1115" y="1926"/>
                    <a:pt x="1115" y="1926"/>
                  </a:cubicBezTo>
                  <a:cubicBezTo>
                    <a:pt x="1115" y="1925"/>
                    <a:pt x="1115" y="1925"/>
                    <a:pt x="1115" y="1924"/>
                  </a:cubicBezTo>
                  <a:cubicBezTo>
                    <a:pt x="1117" y="1906"/>
                    <a:pt x="1155" y="1911"/>
                    <a:pt x="1167" y="1911"/>
                  </a:cubicBezTo>
                  <a:cubicBezTo>
                    <a:pt x="1181" y="1911"/>
                    <a:pt x="1208" y="1907"/>
                    <a:pt x="1216" y="1921"/>
                  </a:cubicBezTo>
                  <a:cubicBezTo>
                    <a:pt x="1217" y="1923"/>
                    <a:pt x="1218" y="1924"/>
                    <a:pt x="1218" y="1925"/>
                  </a:cubicBezTo>
                  <a:cubicBezTo>
                    <a:pt x="1219" y="1927"/>
                    <a:pt x="1219" y="1927"/>
                    <a:pt x="1219" y="1927"/>
                  </a:cubicBezTo>
                  <a:cubicBezTo>
                    <a:pt x="1219" y="1927"/>
                    <a:pt x="1219" y="1927"/>
                    <a:pt x="1219" y="1927"/>
                  </a:cubicBezTo>
                  <a:cubicBezTo>
                    <a:pt x="1219" y="1931"/>
                    <a:pt x="1220" y="1936"/>
                    <a:pt x="1221" y="1940"/>
                  </a:cubicBezTo>
                  <a:cubicBezTo>
                    <a:pt x="1224" y="1955"/>
                    <a:pt x="1224" y="1955"/>
                    <a:pt x="1224" y="1955"/>
                  </a:cubicBezTo>
                  <a:cubicBezTo>
                    <a:pt x="1225" y="1957"/>
                    <a:pt x="1224" y="1959"/>
                    <a:pt x="1223" y="1961"/>
                  </a:cubicBezTo>
                  <a:cubicBezTo>
                    <a:pt x="1223" y="1962"/>
                    <a:pt x="1222" y="1963"/>
                    <a:pt x="1220" y="1964"/>
                  </a:cubicBezTo>
                  <a:cubicBezTo>
                    <a:pt x="1220" y="1965"/>
                    <a:pt x="1219" y="1965"/>
                    <a:pt x="1219" y="1966"/>
                  </a:cubicBezTo>
                  <a:cubicBezTo>
                    <a:pt x="1219" y="1966"/>
                    <a:pt x="1218" y="1966"/>
                    <a:pt x="1218" y="1966"/>
                  </a:cubicBezTo>
                  <a:cubicBezTo>
                    <a:pt x="1218" y="1966"/>
                    <a:pt x="1218" y="1966"/>
                    <a:pt x="1218" y="1967"/>
                  </a:cubicBezTo>
                  <a:cubicBezTo>
                    <a:pt x="1217" y="1967"/>
                    <a:pt x="1216" y="1967"/>
                    <a:pt x="1215" y="1968"/>
                  </a:cubicBezTo>
                  <a:cubicBezTo>
                    <a:pt x="1215" y="1968"/>
                    <a:pt x="1214" y="1968"/>
                    <a:pt x="1213" y="1969"/>
                  </a:cubicBezTo>
                  <a:cubicBezTo>
                    <a:pt x="1213" y="1969"/>
                    <a:pt x="1212" y="1969"/>
                    <a:pt x="1212" y="1969"/>
                  </a:cubicBezTo>
                  <a:cubicBezTo>
                    <a:pt x="1211" y="1969"/>
                    <a:pt x="1211" y="1970"/>
                    <a:pt x="1210" y="1970"/>
                  </a:cubicBezTo>
                  <a:cubicBezTo>
                    <a:pt x="1209" y="1970"/>
                    <a:pt x="1209" y="1970"/>
                    <a:pt x="1208" y="1970"/>
                  </a:cubicBezTo>
                  <a:cubicBezTo>
                    <a:pt x="1208" y="1970"/>
                    <a:pt x="1207" y="1970"/>
                    <a:pt x="1207" y="1970"/>
                  </a:cubicBezTo>
                  <a:cubicBezTo>
                    <a:pt x="1206" y="1971"/>
                    <a:pt x="1205" y="1971"/>
                    <a:pt x="1204" y="1971"/>
                  </a:cubicBezTo>
                  <a:cubicBezTo>
                    <a:pt x="1202" y="1971"/>
                    <a:pt x="1201" y="1971"/>
                    <a:pt x="1199" y="1971"/>
                  </a:cubicBezTo>
                  <a:cubicBezTo>
                    <a:pt x="1199" y="1971"/>
                    <a:pt x="1199" y="1971"/>
                    <a:pt x="1199" y="1971"/>
                  </a:cubicBezTo>
                  <a:cubicBezTo>
                    <a:pt x="1199" y="1971"/>
                    <a:pt x="1199" y="1971"/>
                    <a:pt x="1199" y="1971"/>
                  </a:cubicBezTo>
                  <a:cubicBezTo>
                    <a:pt x="1181" y="1971"/>
                    <a:pt x="1164" y="1971"/>
                    <a:pt x="1147" y="1971"/>
                  </a:cubicBezTo>
                  <a:cubicBezTo>
                    <a:pt x="1145" y="1971"/>
                    <a:pt x="1143" y="1971"/>
                    <a:pt x="1141" y="1971"/>
                  </a:cubicBezTo>
                  <a:cubicBezTo>
                    <a:pt x="1141" y="1971"/>
                    <a:pt x="1140" y="1971"/>
                    <a:pt x="1140" y="1971"/>
                  </a:cubicBezTo>
                  <a:cubicBezTo>
                    <a:pt x="1139" y="1971"/>
                    <a:pt x="1137" y="1970"/>
                    <a:pt x="1136" y="1970"/>
                  </a:cubicBezTo>
                  <a:cubicBezTo>
                    <a:pt x="1136" y="1970"/>
                    <a:pt x="1136" y="1970"/>
                    <a:pt x="1136" y="1970"/>
                  </a:cubicBezTo>
                  <a:cubicBezTo>
                    <a:pt x="1135" y="1970"/>
                    <a:pt x="1135" y="1970"/>
                    <a:pt x="1135" y="1970"/>
                  </a:cubicBezTo>
                  <a:cubicBezTo>
                    <a:pt x="1134" y="1969"/>
                    <a:pt x="1132" y="1969"/>
                    <a:pt x="1131" y="1969"/>
                  </a:cubicBezTo>
                  <a:cubicBezTo>
                    <a:pt x="1130" y="1968"/>
                    <a:pt x="1130" y="1968"/>
                    <a:pt x="1129" y="1968"/>
                  </a:cubicBezTo>
                  <a:cubicBezTo>
                    <a:pt x="1128" y="1967"/>
                    <a:pt x="1128" y="1967"/>
                    <a:pt x="1127" y="1967"/>
                  </a:cubicBezTo>
                  <a:cubicBezTo>
                    <a:pt x="1127" y="1967"/>
                    <a:pt x="1126" y="1967"/>
                    <a:pt x="1126" y="1966"/>
                  </a:cubicBezTo>
                  <a:cubicBezTo>
                    <a:pt x="1124" y="1965"/>
                    <a:pt x="1121" y="1963"/>
                    <a:pt x="1120" y="1961"/>
                  </a:cubicBezTo>
                  <a:close/>
                  <a:moveTo>
                    <a:pt x="1244" y="2063"/>
                  </a:moveTo>
                  <a:cubicBezTo>
                    <a:pt x="1243" y="2066"/>
                    <a:pt x="1241" y="2068"/>
                    <a:pt x="1238" y="2070"/>
                  </a:cubicBezTo>
                  <a:cubicBezTo>
                    <a:pt x="1236" y="2072"/>
                    <a:pt x="1233" y="2074"/>
                    <a:pt x="1229" y="2075"/>
                  </a:cubicBezTo>
                  <a:cubicBezTo>
                    <a:pt x="1225" y="2076"/>
                    <a:pt x="1221" y="2076"/>
                    <a:pt x="1217" y="2076"/>
                  </a:cubicBezTo>
                  <a:cubicBezTo>
                    <a:pt x="1205" y="2076"/>
                    <a:pt x="1205" y="2076"/>
                    <a:pt x="1205" y="2076"/>
                  </a:cubicBezTo>
                  <a:cubicBezTo>
                    <a:pt x="1205" y="2076"/>
                    <a:pt x="1205" y="2076"/>
                    <a:pt x="1205" y="2076"/>
                  </a:cubicBezTo>
                  <a:cubicBezTo>
                    <a:pt x="1189" y="2076"/>
                    <a:pt x="1174" y="2076"/>
                    <a:pt x="1158" y="2077"/>
                  </a:cubicBezTo>
                  <a:cubicBezTo>
                    <a:pt x="1156" y="2077"/>
                    <a:pt x="1154" y="2076"/>
                    <a:pt x="1152" y="2076"/>
                  </a:cubicBezTo>
                  <a:cubicBezTo>
                    <a:pt x="1152" y="2076"/>
                    <a:pt x="1151" y="2076"/>
                    <a:pt x="1151" y="2076"/>
                  </a:cubicBezTo>
                  <a:cubicBezTo>
                    <a:pt x="1149" y="2076"/>
                    <a:pt x="1148" y="2075"/>
                    <a:pt x="1146" y="2075"/>
                  </a:cubicBezTo>
                  <a:cubicBezTo>
                    <a:pt x="1146" y="2075"/>
                    <a:pt x="1146" y="2075"/>
                    <a:pt x="1146" y="2075"/>
                  </a:cubicBezTo>
                  <a:cubicBezTo>
                    <a:pt x="1145" y="2075"/>
                    <a:pt x="1145" y="2075"/>
                    <a:pt x="1145" y="2075"/>
                  </a:cubicBezTo>
                  <a:cubicBezTo>
                    <a:pt x="1138" y="2073"/>
                    <a:pt x="1132" y="2069"/>
                    <a:pt x="1128" y="2064"/>
                  </a:cubicBezTo>
                  <a:cubicBezTo>
                    <a:pt x="1128" y="2064"/>
                    <a:pt x="1128" y="2064"/>
                    <a:pt x="1128" y="2064"/>
                  </a:cubicBezTo>
                  <a:cubicBezTo>
                    <a:pt x="1128" y="2064"/>
                    <a:pt x="1128" y="2064"/>
                    <a:pt x="1128" y="2064"/>
                  </a:cubicBezTo>
                  <a:cubicBezTo>
                    <a:pt x="1127" y="2063"/>
                    <a:pt x="1126" y="2062"/>
                    <a:pt x="1126" y="2060"/>
                  </a:cubicBezTo>
                  <a:cubicBezTo>
                    <a:pt x="1126" y="2060"/>
                    <a:pt x="1126" y="2059"/>
                    <a:pt x="1125" y="2059"/>
                  </a:cubicBezTo>
                  <a:cubicBezTo>
                    <a:pt x="1125" y="2058"/>
                    <a:pt x="1125" y="2057"/>
                    <a:pt x="1125" y="2057"/>
                  </a:cubicBezTo>
                  <a:cubicBezTo>
                    <a:pt x="1125" y="2056"/>
                    <a:pt x="1125" y="2056"/>
                    <a:pt x="1125" y="2056"/>
                  </a:cubicBezTo>
                  <a:cubicBezTo>
                    <a:pt x="1125" y="2055"/>
                    <a:pt x="1125" y="2055"/>
                    <a:pt x="1125" y="2055"/>
                  </a:cubicBezTo>
                  <a:cubicBezTo>
                    <a:pt x="1125" y="2055"/>
                    <a:pt x="1125" y="2055"/>
                    <a:pt x="1125" y="2055"/>
                  </a:cubicBezTo>
                  <a:cubicBezTo>
                    <a:pt x="1124" y="2046"/>
                    <a:pt x="1123" y="2037"/>
                    <a:pt x="1123" y="2029"/>
                  </a:cubicBezTo>
                  <a:cubicBezTo>
                    <a:pt x="1123" y="2027"/>
                    <a:pt x="1122" y="2026"/>
                    <a:pt x="1122" y="2024"/>
                  </a:cubicBezTo>
                  <a:cubicBezTo>
                    <a:pt x="1122" y="2020"/>
                    <a:pt x="1122" y="2020"/>
                    <a:pt x="1122" y="2020"/>
                  </a:cubicBezTo>
                  <a:cubicBezTo>
                    <a:pt x="1122" y="2019"/>
                    <a:pt x="1122" y="2019"/>
                    <a:pt x="1122" y="2019"/>
                  </a:cubicBezTo>
                  <a:cubicBezTo>
                    <a:pt x="1122" y="2018"/>
                    <a:pt x="1122" y="2017"/>
                    <a:pt x="1122" y="2016"/>
                  </a:cubicBezTo>
                  <a:cubicBezTo>
                    <a:pt x="1122" y="2016"/>
                    <a:pt x="1123" y="2016"/>
                    <a:pt x="1123" y="2015"/>
                  </a:cubicBezTo>
                  <a:cubicBezTo>
                    <a:pt x="1123" y="2014"/>
                    <a:pt x="1123" y="2014"/>
                    <a:pt x="1123" y="2013"/>
                  </a:cubicBezTo>
                  <a:cubicBezTo>
                    <a:pt x="1124" y="2013"/>
                    <a:pt x="1124" y="2013"/>
                    <a:pt x="1124" y="2012"/>
                  </a:cubicBezTo>
                  <a:cubicBezTo>
                    <a:pt x="1124" y="2012"/>
                    <a:pt x="1124" y="2012"/>
                    <a:pt x="1124" y="2012"/>
                  </a:cubicBezTo>
                  <a:cubicBezTo>
                    <a:pt x="1125" y="2011"/>
                    <a:pt x="1125" y="2010"/>
                    <a:pt x="1126" y="2010"/>
                  </a:cubicBezTo>
                  <a:cubicBezTo>
                    <a:pt x="1126" y="2009"/>
                    <a:pt x="1127" y="2009"/>
                    <a:pt x="1127" y="2009"/>
                  </a:cubicBezTo>
                  <a:cubicBezTo>
                    <a:pt x="1128" y="2008"/>
                    <a:pt x="1128" y="2008"/>
                    <a:pt x="1129" y="2007"/>
                  </a:cubicBezTo>
                  <a:cubicBezTo>
                    <a:pt x="1129" y="2007"/>
                    <a:pt x="1129" y="2007"/>
                    <a:pt x="1130" y="2006"/>
                  </a:cubicBezTo>
                  <a:cubicBezTo>
                    <a:pt x="1130" y="2006"/>
                    <a:pt x="1130" y="2006"/>
                    <a:pt x="1130" y="2006"/>
                  </a:cubicBezTo>
                  <a:cubicBezTo>
                    <a:pt x="1131" y="2006"/>
                    <a:pt x="1132" y="2005"/>
                    <a:pt x="1133" y="2004"/>
                  </a:cubicBezTo>
                  <a:cubicBezTo>
                    <a:pt x="1134" y="2004"/>
                    <a:pt x="1134" y="2004"/>
                    <a:pt x="1134" y="2004"/>
                  </a:cubicBezTo>
                  <a:cubicBezTo>
                    <a:pt x="1134" y="2004"/>
                    <a:pt x="1135" y="2004"/>
                    <a:pt x="1135" y="2004"/>
                  </a:cubicBezTo>
                  <a:cubicBezTo>
                    <a:pt x="1135" y="2004"/>
                    <a:pt x="1135" y="2004"/>
                    <a:pt x="1136" y="2004"/>
                  </a:cubicBezTo>
                  <a:cubicBezTo>
                    <a:pt x="1137" y="2003"/>
                    <a:pt x="1138" y="2003"/>
                    <a:pt x="1139" y="2003"/>
                  </a:cubicBezTo>
                  <a:cubicBezTo>
                    <a:pt x="1139" y="2002"/>
                    <a:pt x="1140" y="2002"/>
                    <a:pt x="1140" y="2002"/>
                  </a:cubicBezTo>
                  <a:cubicBezTo>
                    <a:pt x="1141" y="2002"/>
                    <a:pt x="1141" y="2002"/>
                    <a:pt x="1142" y="2002"/>
                  </a:cubicBezTo>
                  <a:cubicBezTo>
                    <a:pt x="1143" y="2002"/>
                    <a:pt x="1145" y="2001"/>
                    <a:pt x="1147" y="2001"/>
                  </a:cubicBezTo>
                  <a:cubicBezTo>
                    <a:pt x="1147" y="2001"/>
                    <a:pt x="1148" y="2001"/>
                    <a:pt x="1148" y="2001"/>
                  </a:cubicBezTo>
                  <a:cubicBezTo>
                    <a:pt x="1149" y="2001"/>
                    <a:pt x="1149" y="2001"/>
                    <a:pt x="1150" y="2001"/>
                  </a:cubicBezTo>
                  <a:cubicBezTo>
                    <a:pt x="1153" y="2001"/>
                    <a:pt x="1153" y="2001"/>
                    <a:pt x="1153" y="2001"/>
                  </a:cubicBezTo>
                  <a:cubicBezTo>
                    <a:pt x="1155" y="2001"/>
                    <a:pt x="1158" y="2001"/>
                    <a:pt x="1160" y="2001"/>
                  </a:cubicBezTo>
                  <a:cubicBezTo>
                    <a:pt x="1163" y="2001"/>
                    <a:pt x="1165" y="2001"/>
                    <a:pt x="1168" y="2001"/>
                  </a:cubicBezTo>
                  <a:cubicBezTo>
                    <a:pt x="1191" y="2001"/>
                    <a:pt x="1191" y="2001"/>
                    <a:pt x="1191" y="2001"/>
                  </a:cubicBezTo>
                  <a:cubicBezTo>
                    <a:pt x="1197" y="2001"/>
                    <a:pt x="1203" y="2001"/>
                    <a:pt x="1209" y="2001"/>
                  </a:cubicBezTo>
                  <a:cubicBezTo>
                    <a:pt x="1210" y="2001"/>
                    <a:pt x="1211" y="2001"/>
                    <a:pt x="1212" y="2002"/>
                  </a:cubicBezTo>
                  <a:cubicBezTo>
                    <a:pt x="1212" y="2002"/>
                    <a:pt x="1213" y="2002"/>
                    <a:pt x="1214" y="2002"/>
                  </a:cubicBezTo>
                  <a:cubicBezTo>
                    <a:pt x="1214" y="2002"/>
                    <a:pt x="1214" y="2002"/>
                    <a:pt x="1215" y="2002"/>
                  </a:cubicBezTo>
                  <a:cubicBezTo>
                    <a:pt x="1215" y="2002"/>
                    <a:pt x="1216" y="2002"/>
                    <a:pt x="1216" y="2002"/>
                  </a:cubicBezTo>
                  <a:cubicBezTo>
                    <a:pt x="1216" y="2002"/>
                    <a:pt x="1216" y="2003"/>
                    <a:pt x="1217" y="2003"/>
                  </a:cubicBezTo>
                  <a:cubicBezTo>
                    <a:pt x="1218" y="2003"/>
                    <a:pt x="1219" y="2003"/>
                    <a:pt x="1220" y="2004"/>
                  </a:cubicBezTo>
                  <a:cubicBezTo>
                    <a:pt x="1221" y="2004"/>
                    <a:pt x="1221" y="2004"/>
                    <a:pt x="1222" y="2004"/>
                  </a:cubicBezTo>
                  <a:cubicBezTo>
                    <a:pt x="1222" y="2005"/>
                    <a:pt x="1223" y="2005"/>
                    <a:pt x="1223" y="2005"/>
                  </a:cubicBezTo>
                  <a:cubicBezTo>
                    <a:pt x="1224" y="2005"/>
                    <a:pt x="1225" y="2006"/>
                    <a:pt x="1226" y="2006"/>
                  </a:cubicBezTo>
                  <a:cubicBezTo>
                    <a:pt x="1229" y="2008"/>
                    <a:pt x="1231" y="2010"/>
                    <a:pt x="1233" y="2012"/>
                  </a:cubicBezTo>
                  <a:cubicBezTo>
                    <a:pt x="1235" y="2014"/>
                    <a:pt x="1237" y="2017"/>
                    <a:pt x="1237" y="2019"/>
                  </a:cubicBezTo>
                  <a:cubicBezTo>
                    <a:pt x="1240" y="2034"/>
                    <a:pt x="1240" y="2034"/>
                    <a:pt x="1240" y="2034"/>
                  </a:cubicBezTo>
                  <a:cubicBezTo>
                    <a:pt x="1241" y="2040"/>
                    <a:pt x="1243" y="2046"/>
                    <a:pt x="1244" y="2052"/>
                  </a:cubicBezTo>
                  <a:cubicBezTo>
                    <a:pt x="1244" y="2052"/>
                    <a:pt x="1244" y="2052"/>
                    <a:pt x="1244" y="2052"/>
                  </a:cubicBezTo>
                  <a:cubicBezTo>
                    <a:pt x="1244" y="2055"/>
                    <a:pt x="1244" y="2055"/>
                    <a:pt x="1244" y="2055"/>
                  </a:cubicBezTo>
                  <a:cubicBezTo>
                    <a:pt x="1245" y="2058"/>
                    <a:pt x="1245" y="2061"/>
                    <a:pt x="1244" y="2063"/>
                  </a:cubicBezTo>
                  <a:close/>
                  <a:moveTo>
                    <a:pt x="1349" y="1880"/>
                  </a:moveTo>
                  <a:cubicBezTo>
                    <a:pt x="1346" y="1879"/>
                    <a:pt x="1344" y="1878"/>
                    <a:pt x="1342" y="1876"/>
                  </a:cubicBezTo>
                  <a:cubicBezTo>
                    <a:pt x="1340" y="1875"/>
                    <a:pt x="1338" y="1873"/>
                    <a:pt x="1338" y="1871"/>
                  </a:cubicBezTo>
                  <a:cubicBezTo>
                    <a:pt x="1337" y="1868"/>
                    <a:pt x="1337" y="1868"/>
                    <a:pt x="1337" y="1868"/>
                  </a:cubicBezTo>
                  <a:cubicBezTo>
                    <a:pt x="1335" y="1863"/>
                    <a:pt x="1333" y="1859"/>
                    <a:pt x="1332" y="1854"/>
                  </a:cubicBezTo>
                  <a:cubicBezTo>
                    <a:pt x="1331" y="1852"/>
                    <a:pt x="1329" y="1848"/>
                    <a:pt x="1329" y="1845"/>
                  </a:cubicBezTo>
                  <a:cubicBezTo>
                    <a:pt x="1329" y="1845"/>
                    <a:pt x="1329" y="1845"/>
                    <a:pt x="1329" y="1844"/>
                  </a:cubicBezTo>
                  <a:cubicBezTo>
                    <a:pt x="1329" y="1844"/>
                    <a:pt x="1329" y="1844"/>
                    <a:pt x="1329" y="1844"/>
                  </a:cubicBezTo>
                  <a:cubicBezTo>
                    <a:pt x="1329" y="1844"/>
                    <a:pt x="1329" y="1843"/>
                    <a:pt x="1329" y="1843"/>
                  </a:cubicBezTo>
                  <a:cubicBezTo>
                    <a:pt x="1329" y="1843"/>
                    <a:pt x="1329" y="1843"/>
                    <a:pt x="1329" y="1842"/>
                  </a:cubicBezTo>
                  <a:cubicBezTo>
                    <a:pt x="1329" y="1842"/>
                    <a:pt x="1329" y="1842"/>
                    <a:pt x="1329" y="1842"/>
                  </a:cubicBezTo>
                  <a:cubicBezTo>
                    <a:pt x="1333" y="1834"/>
                    <a:pt x="1348" y="1835"/>
                    <a:pt x="1355" y="1835"/>
                  </a:cubicBezTo>
                  <a:cubicBezTo>
                    <a:pt x="1392" y="1835"/>
                    <a:pt x="1392" y="1835"/>
                    <a:pt x="1392" y="1835"/>
                  </a:cubicBezTo>
                  <a:cubicBezTo>
                    <a:pt x="1396" y="1835"/>
                    <a:pt x="1399" y="1835"/>
                    <a:pt x="1402" y="1836"/>
                  </a:cubicBezTo>
                  <a:cubicBezTo>
                    <a:pt x="1403" y="1836"/>
                    <a:pt x="1404" y="1836"/>
                    <a:pt x="1405" y="1836"/>
                  </a:cubicBezTo>
                  <a:cubicBezTo>
                    <a:pt x="1405" y="1836"/>
                    <a:pt x="1405" y="1837"/>
                    <a:pt x="1406" y="1837"/>
                  </a:cubicBezTo>
                  <a:cubicBezTo>
                    <a:pt x="1406" y="1837"/>
                    <a:pt x="1407" y="1837"/>
                    <a:pt x="1408" y="1837"/>
                  </a:cubicBezTo>
                  <a:cubicBezTo>
                    <a:pt x="1409" y="1837"/>
                    <a:pt x="1410" y="1838"/>
                    <a:pt x="1411" y="1838"/>
                  </a:cubicBezTo>
                  <a:cubicBezTo>
                    <a:pt x="1411" y="1838"/>
                    <a:pt x="1411" y="1838"/>
                    <a:pt x="1411" y="1838"/>
                  </a:cubicBezTo>
                  <a:cubicBezTo>
                    <a:pt x="1411" y="1838"/>
                    <a:pt x="1411" y="1838"/>
                    <a:pt x="1411" y="1838"/>
                  </a:cubicBezTo>
                  <a:cubicBezTo>
                    <a:pt x="1412" y="1839"/>
                    <a:pt x="1413" y="1839"/>
                    <a:pt x="1414" y="1840"/>
                  </a:cubicBezTo>
                  <a:cubicBezTo>
                    <a:pt x="1415" y="1840"/>
                    <a:pt x="1415" y="1840"/>
                    <a:pt x="1416" y="1841"/>
                  </a:cubicBezTo>
                  <a:cubicBezTo>
                    <a:pt x="1416" y="1841"/>
                    <a:pt x="1416" y="1841"/>
                    <a:pt x="1417" y="1841"/>
                  </a:cubicBezTo>
                  <a:cubicBezTo>
                    <a:pt x="1417" y="1841"/>
                    <a:pt x="1417" y="1841"/>
                    <a:pt x="1417" y="1842"/>
                  </a:cubicBezTo>
                  <a:cubicBezTo>
                    <a:pt x="1418" y="1842"/>
                    <a:pt x="1418" y="1842"/>
                    <a:pt x="1418" y="1842"/>
                  </a:cubicBezTo>
                  <a:cubicBezTo>
                    <a:pt x="1420" y="1844"/>
                    <a:pt x="1422" y="1845"/>
                    <a:pt x="1423" y="1847"/>
                  </a:cubicBezTo>
                  <a:cubicBezTo>
                    <a:pt x="1423" y="1847"/>
                    <a:pt x="1423" y="1847"/>
                    <a:pt x="1423" y="1847"/>
                  </a:cubicBezTo>
                  <a:cubicBezTo>
                    <a:pt x="1426" y="1852"/>
                    <a:pt x="1428" y="1859"/>
                    <a:pt x="1431" y="1864"/>
                  </a:cubicBezTo>
                  <a:cubicBezTo>
                    <a:pt x="1431" y="1864"/>
                    <a:pt x="1431" y="1864"/>
                    <a:pt x="1431" y="1864"/>
                  </a:cubicBezTo>
                  <a:cubicBezTo>
                    <a:pt x="1432" y="1867"/>
                    <a:pt x="1434" y="1870"/>
                    <a:pt x="1435" y="1873"/>
                  </a:cubicBezTo>
                  <a:cubicBezTo>
                    <a:pt x="1435" y="1873"/>
                    <a:pt x="1435" y="1873"/>
                    <a:pt x="1435" y="1873"/>
                  </a:cubicBezTo>
                  <a:cubicBezTo>
                    <a:pt x="1435" y="1873"/>
                    <a:pt x="1435" y="1873"/>
                    <a:pt x="1435" y="1874"/>
                  </a:cubicBezTo>
                  <a:cubicBezTo>
                    <a:pt x="1436" y="1879"/>
                    <a:pt x="1431" y="1882"/>
                    <a:pt x="1425" y="1883"/>
                  </a:cubicBezTo>
                  <a:cubicBezTo>
                    <a:pt x="1425" y="1883"/>
                    <a:pt x="1425" y="1883"/>
                    <a:pt x="1425" y="1883"/>
                  </a:cubicBezTo>
                  <a:cubicBezTo>
                    <a:pt x="1425" y="1883"/>
                    <a:pt x="1424" y="1883"/>
                    <a:pt x="1424" y="1883"/>
                  </a:cubicBezTo>
                  <a:cubicBezTo>
                    <a:pt x="1423" y="1884"/>
                    <a:pt x="1422" y="1884"/>
                    <a:pt x="1421" y="1884"/>
                  </a:cubicBezTo>
                  <a:cubicBezTo>
                    <a:pt x="1421" y="1884"/>
                    <a:pt x="1420" y="1884"/>
                    <a:pt x="1420" y="1884"/>
                  </a:cubicBezTo>
                  <a:cubicBezTo>
                    <a:pt x="1419" y="1884"/>
                    <a:pt x="1418" y="1884"/>
                    <a:pt x="1417" y="1884"/>
                  </a:cubicBezTo>
                  <a:cubicBezTo>
                    <a:pt x="1417" y="1884"/>
                    <a:pt x="1416" y="1884"/>
                    <a:pt x="1416" y="1884"/>
                  </a:cubicBezTo>
                  <a:cubicBezTo>
                    <a:pt x="1416" y="1884"/>
                    <a:pt x="1416" y="1884"/>
                    <a:pt x="1415" y="1884"/>
                  </a:cubicBezTo>
                  <a:cubicBezTo>
                    <a:pt x="1414" y="1884"/>
                    <a:pt x="1414" y="1884"/>
                    <a:pt x="1414" y="1884"/>
                  </a:cubicBezTo>
                  <a:cubicBezTo>
                    <a:pt x="1408" y="1884"/>
                    <a:pt x="1403" y="1884"/>
                    <a:pt x="1397" y="1884"/>
                  </a:cubicBezTo>
                  <a:cubicBezTo>
                    <a:pt x="1387" y="1884"/>
                    <a:pt x="1378" y="1884"/>
                    <a:pt x="1368" y="1884"/>
                  </a:cubicBezTo>
                  <a:cubicBezTo>
                    <a:pt x="1362" y="1884"/>
                    <a:pt x="1355" y="1883"/>
                    <a:pt x="1349" y="1880"/>
                  </a:cubicBezTo>
                  <a:cubicBezTo>
                    <a:pt x="1349" y="1880"/>
                    <a:pt x="1349" y="1880"/>
                    <a:pt x="1349" y="1880"/>
                  </a:cubicBezTo>
                  <a:close/>
                  <a:moveTo>
                    <a:pt x="1373" y="1961"/>
                  </a:moveTo>
                  <a:cubicBezTo>
                    <a:pt x="1371" y="1959"/>
                    <a:pt x="1369" y="1956"/>
                    <a:pt x="1369" y="1954"/>
                  </a:cubicBezTo>
                  <a:cubicBezTo>
                    <a:pt x="1363" y="1940"/>
                    <a:pt x="1363" y="1940"/>
                    <a:pt x="1363" y="1940"/>
                  </a:cubicBezTo>
                  <a:cubicBezTo>
                    <a:pt x="1362" y="1935"/>
                    <a:pt x="1360" y="1931"/>
                    <a:pt x="1359" y="1927"/>
                  </a:cubicBezTo>
                  <a:cubicBezTo>
                    <a:pt x="1359" y="1927"/>
                    <a:pt x="1359" y="1927"/>
                    <a:pt x="1359" y="1927"/>
                  </a:cubicBezTo>
                  <a:cubicBezTo>
                    <a:pt x="1358" y="1925"/>
                    <a:pt x="1358" y="1925"/>
                    <a:pt x="1358" y="1925"/>
                  </a:cubicBezTo>
                  <a:cubicBezTo>
                    <a:pt x="1357" y="1923"/>
                    <a:pt x="1357" y="1921"/>
                    <a:pt x="1358" y="1919"/>
                  </a:cubicBezTo>
                  <a:cubicBezTo>
                    <a:pt x="1358" y="1918"/>
                    <a:pt x="1359" y="1917"/>
                    <a:pt x="1360" y="1916"/>
                  </a:cubicBezTo>
                  <a:cubicBezTo>
                    <a:pt x="1360" y="1916"/>
                    <a:pt x="1361" y="1916"/>
                    <a:pt x="1361" y="1915"/>
                  </a:cubicBezTo>
                  <a:cubicBezTo>
                    <a:pt x="1361" y="1915"/>
                    <a:pt x="1361" y="1915"/>
                    <a:pt x="1362" y="1915"/>
                  </a:cubicBezTo>
                  <a:cubicBezTo>
                    <a:pt x="1364" y="1913"/>
                    <a:pt x="1366" y="1912"/>
                    <a:pt x="1369" y="1911"/>
                  </a:cubicBezTo>
                  <a:cubicBezTo>
                    <a:pt x="1371" y="1911"/>
                    <a:pt x="1374" y="1910"/>
                    <a:pt x="1376" y="1910"/>
                  </a:cubicBezTo>
                  <a:cubicBezTo>
                    <a:pt x="1386" y="1909"/>
                    <a:pt x="1397" y="1910"/>
                    <a:pt x="1402" y="1910"/>
                  </a:cubicBezTo>
                  <a:cubicBezTo>
                    <a:pt x="1420" y="1910"/>
                    <a:pt x="1451" y="1906"/>
                    <a:pt x="1461" y="1925"/>
                  </a:cubicBezTo>
                  <a:cubicBezTo>
                    <a:pt x="1461" y="1925"/>
                    <a:pt x="1461" y="1925"/>
                    <a:pt x="1461" y="1925"/>
                  </a:cubicBezTo>
                  <a:cubicBezTo>
                    <a:pt x="1461" y="1925"/>
                    <a:pt x="1461" y="1925"/>
                    <a:pt x="1461" y="1925"/>
                  </a:cubicBezTo>
                  <a:cubicBezTo>
                    <a:pt x="1461" y="1925"/>
                    <a:pt x="1461" y="1925"/>
                    <a:pt x="1461" y="1925"/>
                  </a:cubicBezTo>
                  <a:cubicBezTo>
                    <a:pt x="1465" y="1933"/>
                    <a:pt x="1469" y="1940"/>
                    <a:pt x="1473" y="1948"/>
                  </a:cubicBezTo>
                  <a:cubicBezTo>
                    <a:pt x="1474" y="1951"/>
                    <a:pt x="1476" y="1953"/>
                    <a:pt x="1476" y="1956"/>
                  </a:cubicBezTo>
                  <a:cubicBezTo>
                    <a:pt x="1476" y="1956"/>
                    <a:pt x="1476" y="1956"/>
                    <a:pt x="1476" y="1957"/>
                  </a:cubicBezTo>
                  <a:cubicBezTo>
                    <a:pt x="1477" y="1957"/>
                    <a:pt x="1477" y="1958"/>
                    <a:pt x="1477" y="1958"/>
                  </a:cubicBezTo>
                  <a:cubicBezTo>
                    <a:pt x="1477" y="1959"/>
                    <a:pt x="1477" y="1959"/>
                    <a:pt x="1477" y="1960"/>
                  </a:cubicBezTo>
                  <a:cubicBezTo>
                    <a:pt x="1477" y="1960"/>
                    <a:pt x="1477" y="1960"/>
                    <a:pt x="1477" y="1960"/>
                  </a:cubicBezTo>
                  <a:cubicBezTo>
                    <a:pt x="1477" y="1960"/>
                    <a:pt x="1476" y="1961"/>
                    <a:pt x="1476" y="1961"/>
                  </a:cubicBezTo>
                  <a:cubicBezTo>
                    <a:pt x="1476" y="1962"/>
                    <a:pt x="1476" y="1962"/>
                    <a:pt x="1475" y="1963"/>
                  </a:cubicBezTo>
                  <a:cubicBezTo>
                    <a:pt x="1475" y="1963"/>
                    <a:pt x="1475" y="1963"/>
                    <a:pt x="1475" y="1963"/>
                  </a:cubicBezTo>
                  <a:cubicBezTo>
                    <a:pt x="1475" y="1964"/>
                    <a:pt x="1474" y="1965"/>
                    <a:pt x="1474" y="1965"/>
                  </a:cubicBezTo>
                  <a:cubicBezTo>
                    <a:pt x="1473" y="1965"/>
                    <a:pt x="1473" y="1965"/>
                    <a:pt x="1473" y="1966"/>
                  </a:cubicBezTo>
                  <a:cubicBezTo>
                    <a:pt x="1473" y="1966"/>
                    <a:pt x="1473" y="1966"/>
                    <a:pt x="1472" y="1966"/>
                  </a:cubicBezTo>
                  <a:cubicBezTo>
                    <a:pt x="1472" y="1966"/>
                    <a:pt x="1472" y="1967"/>
                    <a:pt x="1471" y="1967"/>
                  </a:cubicBezTo>
                  <a:cubicBezTo>
                    <a:pt x="1470" y="1968"/>
                    <a:pt x="1468" y="1969"/>
                    <a:pt x="1466" y="1969"/>
                  </a:cubicBezTo>
                  <a:cubicBezTo>
                    <a:pt x="1465" y="1969"/>
                    <a:pt x="1465" y="1969"/>
                    <a:pt x="1464" y="1970"/>
                  </a:cubicBezTo>
                  <a:cubicBezTo>
                    <a:pt x="1463" y="1970"/>
                    <a:pt x="1462" y="1970"/>
                    <a:pt x="1462" y="1970"/>
                  </a:cubicBezTo>
                  <a:cubicBezTo>
                    <a:pt x="1461" y="1970"/>
                    <a:pt x="1461" y="1970"/>
                    <a:pt x="1461" y="1970"/>
                  </a:cubicBezTo>
                  <a:cubicBezTo>
                    <a:pt x="1460" y="1970"/>
                    <a:pt x="1460" y="1970"/>
                    <a:pt x="1460" y="1970"/>
                  </a:cubicBezTo>
                  <a:cubicBezTo>
                    <a:pt x="1441" y="1972"/>
                    <a:pt x="1422" y="1971"/>
                    <a:pt x="1403" y="1971"/>
                  </a:cubicBezTo>
                  <a:cubicBezTo>
                    <a:pt x="1401" y="1971"/>
                    <a:pt x="1399" y="1971"/>
                    <a:pt x="1397" y="1970"/>
                  </a:cubicBezTo>
                  <a:cubicBezTo>
                    <a:pt x="1397" y="1970"/>
                    <a:pt x="1397" y="1970"/>
                    <a:pt x="1397" y="1970"/>
                  </a:cubicBezTo>
                  <a:cubicBezTo>
                    <a:pt x="1390" y="1970"/>
                    <a:pt x="1383" y="1967"/>
                    <a:pt x="1377" y="1964"/>
                  </a:cubicBezTo>
                  <a:cubicBezTo>
                    <a:pt x="1376" y="1963"/>
                    <a:pt x="1374" y="1962"/>
                    <a:pt x="1373" y="1961"/>
                  </a:cubicBezTo>
                  <a:close/>
                  <a:moveTo>
                    <a:pt x="1527" y="2063"/>
                  </a:moveTo>
                  <a:cubicBezTo>
                    <a:pt x="1527" y="2063"/>
                    <a:pt x="1527" y="2064"/>
                    <a:pt x="1527" y="2064"/>
                  </a:cubicBezTo>
                  <a:cubicBezTo>
                    <a:pt x="1527" y="2065"/>
                    <a:pt x="1526" y="2065"/>
                    <a:pt x="1526" y="2065"/>
                  </a:cubicBezTo>
                  <a:cubicBezTo>
                    <a:pt x="1526" y="2066"/>
                    <a:pt x="1526" y="2066"/>
                    <a:pt x="1525" y="2067"/>
                  </a:cubicBezTo>
                  <a:cubicBezTo>
                    <a:pt x="1525" y="2067"/>
                    <a:pt x="1525" y="2068"/>
                    <a:pt x="1525" y="2068"/>
                  </a:cubicBezTo>
                  <a:cubicBezTo>
                    <a:pt x="1525" y="2068"/>
                    <a:pt x="1524" y="2068"/>
                    <a:pt x="1524" y="2069"/>
                  </a:cubicBezTo>
                  <a:cubicBezTo>
                    <a:pt x="1524" y="2069"/>
                    <a:pt x="1524" y="2069"/>
                    <a:pt x="1524" y="2069"/>
                  </a:cubicBezTo>
                  <a:cubicBezTo>
                    <a:pt x="1524" y="2069"/>
                    <a:pt x="1523" y="2070"/>
                    <a:pt x="1523" y="2070"/>
                  </a:cubicBezTo>
                  <a:cubicBezTo>
                    <a:pt x="1520" y="2073"/>
                    <a:pt x="1515" y="2074"/>
                    <a:pt x="1511" y="2075"/>
                  </a:cubicBezTo>
                  <a:cubicBezTo>
                    <a:pt x="1510" y="2075"/>
                    <a:pt x="1510" y="2075"/>
                    <a:pt x="1510" y="2075"/>
                  </a:cubicBezTo>
                  <a:cubicBezTo>
                    <a:pt x="1508" y="2075"/>
                    <a:pt x="1506" y="2076"/>
                    <a:pt x="1504" y="2076"/>
                  </a:cubicBezTo>
                  <a:cubicBezTo>
                    <a:pt x="1504" y="2076"/>
                    <a:pt x="1504" y="2076"/>
                    <a:pt x="1504" y="2076"/>
                  </a:cubicBezTo>
                  <a:cubicBezTo>
                    <a:pt x="1503" y="2076"/>
                    <a:pt x="1503" y="2076"/>
                    <a:pt x="1503" y="2076"/>
                  </a:cubicBezTo>
                  <a:cubicBezTo>
                    <a:pt x="1501" y="2076"/>
                    <a:pt x="1499" y="2076"/>
                    <a:pt x="1497" y="2076"/>
                  </a:cubicBezTo>
                  <a:cubicBezTo>
                    <a:pt x="1446" y="2076"/>
                    <a:pt x="1446" y="2076"/>
                    <a:pt x="1446" y="2076"/>
                  </a:cubicBezTo>
                  <a:cubicBezTo>
                    <a:pt x="1444" y="2076"/>
                    <a:pt x="1441" y="2076"/>
                    <a:pt x="1439" y="2075"/>
                  </a:cubicBezTo>
                  <a:cubicBezTo>
                    <a:pt x="1439" y="2075"/>
                    <a:pt x="1438" y="2075"/>
                    <a:pt x="1438" y="2075"/>
                  </a:cubicBezTo>
                  <a:cubicBezTo>
                    <a:pt x="1427" y="2074"/>
                    <a:pt x="1414" y="2069"/>
                    <a:pt x="1408" y="2059"/>
                  </a:cubicBezTo>
                  <a:cubicBezTo>
                    <a:pt x="1407" y="2058"/>
                    <a:pt x="1407" y="2056"/>
                    <a:pt x="1406" y="2055"/>
                  </a:cubicBezTo>
                  <a:cubicBezTo>
                    <a:pt x="1406" y="2055"/>
                    <a:pt x="1406" y="2055"/>
                    <a:pt x="1406" y="2055"/>
                  </a:cubicBezTo>
                  <a:cubicBezTo>
                    <a:pt x="1406" y="2055"/>
                    <a:pt x="1406" y="2055"/>
                    <a:pt x="1406" y="2055"/>
                  </a:cubicBezTo>
                  <a:cubicBezTo>
                    <a:pt x="1403" y="2047"/>
                    <a:pt x="1400" y="2040"/>
                    <a:pt x="1398" y="2032"/>
                  </a:cubicBezTo>
                  <a:cubicBezTo>
                    <a:pt x="1396" y="2029"/>
                    <a:pt x="1394" y="2024"/>
                    <a:pt x="1393" y="2019"/>
                  </a:cubicBezTo>
                  <a:cubicBezTo>
                    <a:pt x="1393" y="2019"/>
                    <a:pt x="1393" y="2019"/>
                    <a:pt x="1393" y="2019"/>
                  </a:cubicBezTo>
                  <a:cubicBezTo>
                    <a:pt x="1393" y="2019"/>
                    <a:pt x="1393" y="2019"/>
                    <a:pt x="1393" y="2019"/>
                  </a:cubicBezTo>
                  <a:cubicBezTo>
                    <a:pt x="1392" y="2018"/>
                    <a:pt x="1392" y="2018"/>
                    <a:pt x="1392" y="2017"/>
                  </a:cubicBezTo>
                  <a:cubicBezTo>
                    <a:pt x="1392" y="2015"/>
                    <a:pt x="1392" y="2013"/>
                    <a:pt x="1392" y="2012"/>
                  </a:cubicBezTo>
                  <a:cubicBezTo>
                    <a:pt x="1393" y="2011"/>
                    <a:pt x="1393" y="2010"/>
                    <a:pt x="1394" y="2009"/>
                  </a:cubicBezTo>
                  <a:cubicBezTo>
                    <a:pt x="1394" y="2009"/>
                    <a:pt x="1394" y="2009"/>
                    <a:pt x="1394" y="2009"/>
                  </a:cubicBezTo>
                  <a:cubicBezTo>
                    <a:pt x="1397" y="2004"/>
                    <a:pt x="1403" y="2002"/>
                    <a:pt x="1409" y="2001"/>
                  </a:cubicBezTo>
                  <a:cubicBezTo>
                    <a:pt x="1409" y="2001"/>
                    <a:pt x="1409" y="2001"/>
                    <a:pt x="1410" y="2001"/>
                  </a:cubicBezTo>
                  <a:cubicBezTo>
                    <a:pt x="1411" y="2001"/>
                    <a:pt x="1413" y="2001"/>
                    <a:pt x="1414" y="2000"/>
                  </a:cubicBezTo>
                  <a:cubicBezTo>
                    <a:pt x="1414" y="2000"/>
                    <a:pt x="1415" y="2000"/>
                    <a:pt x="1415" y="2000"/>
                  </a:cubicBezTo>
                  <a:cubicBezTo>
                    <a:pt x="1418" y="2000"/>
                    <a:pt x="1418" y="2000"/>
                    <a:pt x="1418" y="2000"/>
                  </a:cubicBezTo>
                  <a:cubicBezTo>
                    <a:pt x="1419" y="2000"/>
                    <a:pt x="1420" y="2000"/>
                    <a:pt x="1421" y="2000"/>
                  </a:cubicBezTo>
                  <a:cubicBezTo>
                    <a:pt x="1437" y="2000"/>
                    <a:pt x="1453" y="2000"/>
                    <a:pt x="1469" y="2000"/>
                  </a:cubicBezTo>
                  <a:cubicBezTo>
                    <a:pt x="1469" y="2000"/>
                    <a:pt x="1469" y="2000"/>
                    <a:pt x="1469" y="2000"/>
                  </a:cubicBezTo>
                  <a:cubicBezTo>
                    <a:pt x="1469" y="2000"/>
                    <a:pt x="1469" y="2000"/>
                    <a:pt x="1469" y="2000"/>
                  </a:cubicBezTo>
                  <a:cubicBezTo>
                    <a:pt x="1471" y="2000"/>
                    <a:pt x="1473" y="2000"/>
                    <a:pt x="1475" y="2001"/>
                  </a:cubicBezTo>
                  <a:cubicBezTo>
                    <a:pt x="1475" y="2001"/>
                    <a:pt x="1476" y="2001"/>
                    <a:pt x="1476" y="2001"/>
                  </a:cubicBezTo>
                  <a:cubicBezTo>
                    <a:pt x="1487" y="2002"/>
                    <a:pt x="1499" y="2006"/>
                    <a:pt x="1505" y="2015"/>
                  </a:cubicBezTo>
                  <a:cubicBezTo>
                    <a:pt x="1506" y="2016"/>
                    <a:pt x="1507" y="2017"/>
                    <a:pt x="1508" y="2019"/>
                  </a:cubicBezTo>
                  <a:cubicBezTo>
                    <a:pt x="1509" y="2022"/>
                    <a:pt x="1509" y="2022"/>
                    <a:pt x="1509" y="2022"/>
                  </a:cubicBezTo>
                  <a:cubicBezTo>
                    <a:pt x="1512" y="2028"/>
                    <a:pt x="1516" y="2035"/>
                    <a:pt x="1519" y="2041"/>
                  </a:cubicBezTo>
                  <a:cubicBezTo>
                    <a:pt x="1521" y="2045"/>
                    <a:pt x="1524" y="2051"/>
                    <a:pt x="1526" y="2056"/>
                  </a:cubicBezTo>
                  <a:cubicBezTo>
                    <a:pt x="1527" y="2058"/>
                    <a:pt x="1527" y="2061"/>
                    <a:pt x="1527" y="2063"/>
                  </a:cubicBezTo>
                  <a:close/>
                  <a:moveTo>
                    <a:pt x="1640" y="2000"/>
                  </a:moveTo>
                  <a:cubicBezTo>
                    <a:pt x="1642" y="2000"/>
                    <a:pt x="1643" y="2000"/>
                    <a:pt x="1645" y="2000"/>
                  </a:cubicBezTo>
                  <a:cubicBezTo>
                    <a:pt x="1645" y="2000"/>
                    <a:pt x="1645" y="2000"/>
                    <a:pt x="1646" y="2000"/>
                  </a:cubicBezTo>
                  <a:cubicBezTo>
                    <a:pt x="1657" y="2002"/>
                    <a:pt x="1669" y="2006"/>
                    <a:pt x="1677" y="2014"/>
                  </a:cubicBezTo>
                  <a:cubicBezTo>
                    <a:pt x="1678" y="2014"/>
                    <a:pt x="1678" y="2015"/>
                    <a:pt x="1678" y="2015"/>
                  </a:cubicBezTo>
                  <a:cubicBezTo>
                    <a:pt x="1679" y="2016"/>
                    <a:pt x="1679" y="2016"/>
                    <a:pt x="1680" y="2017"/>
                  </a:cubicBezTo>
                  <a:cubicBezTo>
                    <a:pt x="1680" y="2017"/>
                    <a:pt x="1680" y="2017"/>
                    <a:pt x="1680" y="2018"/>
                  </a:cubicBezTo>
                  <a:cubicBezTo>
                    <a:pt x="1681" y="2018"/>
                    <a:pt x="1681" y="2018"/>
                    <a:pt x="1681" y="2018"/>
                  </a:cubicBezTo>
                  <a:cubicBezTo>
                    <a:pt x="1682" y="2019"/>
                    <a:pt x="1682" y="2019"/>
                    <a:pt x="1682" y="2019"/>
                  </a:cubicBezTo>
                  <a:cubicBezTo>
                    <a:pt x="1685" y="2024"/>
                    <a:pt x="1688" y="2029"/>
                    <a:pt x="1692" y="2034"/>
                  </a:cubicBezTo>
                  <a:cubicBezTo>
                    <a:pt x="1692" y="2034"/>
                    <a:pt x="1692" y="2034"/>
                    <a:pt x="1692" y="2034"/>
                  </a:cubicBezTo>
                  <a:cubicBezTo>
                    <a:pt x="1697" y="2041"/>
                    <a:pt x="1703" y="2049"/>
                    <a:pt x="1707" y="2056"/>
                  </a:cubicBezTo>
                  <a:cubicBezTo>
                    <a:pt x="1707" y="2057"/>
                    <a:pt x="1707" y="2057"/>
                    <a:pt x="1708" y="2058"/>
                  </a:cubicBezTo>
                  <a:cubicBezTo>
                    <a:pt x="1708" y="2058"/>
                    <a:pt x="1708" y="2058"/>
                    <a:pt x="1708" y="2058"/>
                  </a:cubicBezTo>
                  <a:cubicBezTo>
                    <a:pt x="1709" y="2063"/>
                    <a:pt x="1709" y="2066"/>
                    <a:pt x="1707" y="2068"/>
                  </a:cubicBezTo>
                  <a:cubicBezTo>
                    <a:pt x="1706" y="2069"/>
                    <a:pt x="1706" y="2069"/>
                    <a:pt x="1706" y="2069"/>
                  </a:cubicBezTo>
                  <a:cubicBezTo>
                    <a:pt x="1705" y="2071"/>
                    <a:pt x="1702" y="2072"/>
                    <a:pt x="1699" y="2073"/>
                  </a:cubicBezTo>
                  <a:cubicBezTo>
                    <a:pt x="1696" y="2074"/>
                    <a:pt x="1692" y="2075"/>
                    <a:pt x="1688" y="2075"/>
                  </a:cubicBezTo>
                  <a:cubicBezTo>
                    <a:pt x="1684" y="2075"/>
                    <a:pt x="1684" y="2075"/>
                    <a:pt x="1684" y="2075"/>
                  </a:cubicBezTo>
                  <a:cubicBezTo>
                    <a:pt x="1684" y="2075"/>
                    <a:pt x="1684" y="2075"/>
                    <a:pt x="1684" y="2075"/>
                  </a:cubicBezTo>
                  <a:cubicBezTo>
                    <a:pt x="1666" y="2075"/>
                    <a:pt x="1648" y="2075"/>
                    <a:pt x="1629" y="2075"/>
                  </a:cubicBezTo>
                  <a:cubicBezTo>
                    <a:pt x="1627" y="2075"/>
                    <a:pt x="1625" y="2075"/>
                    <a:pt x="1623" y="2075"/>
                  </a:cubicBezTo>
                  <a:cubicBezTo>
                    <a:pt x="1623" y="2075"/>
                    <a:pt x="1623" y="2075"/>
                    <a:pt x="1623" y="2075"/>
                  </a:cubicBezTo>
                  <a:cubicBezTo>
                    <a:pt x="1610" y="2073"/>
                    <a:pt x="1597" y="2068"/>
                    <a:pt x="1589" y="2059"/>
                  </a:cubicBezTo>
                  <a:cubicBezTo>
                    <a:pt x="1588" y="2057"/>
                    <a:pt x="1587" y="2056"/>
                    <a:pt x="1586" y="2055"/>
                  </a:cubicBezTo>
                  <a:cubicBezTo>
                    <a:pt x="1586" y="2054"/>
                    <a:pt x="1586" y="2054"/>
                    <a:pt x="1586" y="2054"/>
                  </a:cubicBezTo>
                  <a:cubicBezTo>
                    <a:pt x="1586" y="2054"/>
                    <a:pt x="1586" y="2054"/>
                    <a:pt x="1586" y="2054"/>
                  </a:cubicBezTo>
                  <a:cubicBezTo>
                    <a:pt x="1582" y="2047"/>
                    <a:pt x="1578" y="2041"/>
                    <a:pt x="1574" y="2034"/>
                  </a:cubicBezTo>
                  <a:cubicBezTo>
                    <a:pt x="1571" y="2029"/>
                    <a:pt x="1566" y="2021"/>
                    <a:pt x="1564" y="2015"/>
                  </a:cubicBezTo>
                  <a:cubicBezTo>
                    <a:pt x="1564" y="2015"/>
                    <a:pt x="1564" y="2015"/>
                    <a:pt x="1564" y="2014"/>
                  </a:cubicBezTo>
                  <a:cubicBezTo>
                    <a:pt x="1564" y="2014"/>
                    <a:pt x="1564" y="2013"/>
                    <a:pt x="1564" y="2013"/>
                  </a:cubicBezTo>
                  <a:cubicBezTo>
                    <a:pt x="1564" y="2006"/>
                    <a:pt x="1568" y="2003"/>
                    <a:pt x="1574" y="2002"/>
                  </a:cubicBezTo>
                  <a:cubicBezTo>
                    <a:pt x="1574" y="2001"/>
                    <a:pt x="1574" y="2001"/>
                    <a:pt x="1574" y="2001"/>
                  </a:cubicBezTo>
                  <a:cubicBezTo>
                    <a:pt x="1574" y="2001"/>
                    <a:pt x="1575" y="2001"/>
                    <a:pt x="1575" y="2001"/>
                  </a:cubicBezTo>
                  <a:cubicBezTo>
                    <a:pt x="1575" y="2001"/>
                    <a:pt x="1576" y="2001"/>
                    <a:pt x="1576" y="2001"/>
                  </a:cubicBezTo>
                  <a:cubicBezTo>
                    <a:pt x="1579" y="2000"/>
                    <a:pt x="1581" y="2000"/>
                    <a:pt x="1585" y="2000"/>
                  </a:cubicBezTo>
                  <a:cubicBezTo>
                    <a:pt x="1621" y="2000"/>
                    <a:pt x="1621" y="2000"/>
                    <a:pt x="1621" y="2000"/>
                  </a:cubicBezTo>
                  <a:cubicBezTo>
                    <a:pt x="1627" y="2000"/>
                    <a:pt x="1633" y="2000"/>
                    <a:pt x="1639" y="2000"/>
                  </a:cubicBezTo>
                  <a:cubicBezTo>
                    <a:pt x="1639" y="2000"/>
                    <a:pt x="1639" y="2000"/>
                    <a:pt x="1639" y="2000"/>
                  </a:cubicBezTo>
                  <a:cubicBezTo>
                    <a:pt x="1639" y="2000"/>
                    <a:pt x="1640" y="2000"/>
                    <a:pt x="1640" y="2000"/>
                  </a:cubicBezTo>
                  <a:close/>
                  <a:moveTo>
                    <a:pt x="1617" y="1924"/>
                  </a:moveTo>
                  <a:cubicBezTo>
                    <a:pt x="1621" y="1930"/>
                    <a:pt x="1625" y="1937"/>
                    <a:pt x="1629" y="1943"/>
                  </a:cubicBezTo>
                  <a:cubicBezTo>
                    <a:pt x="1631" y="1946"/>
                    <a:pt x="1635" y="1950"/>
                    <a:pt x="1637" y="1955"/>
                  </a:cubicBezTo>
                  <a:cubicBezTo>
                    <a:pt x="1638" y="1956"/>
                    <a:pt x="1639" y="1958"/>
                    <a:pt x="1639" y="1960"/>
                  </a:cubicBezTo>
                  <a:cubicBezTo>
                    <a:pt x="1639" y="1961"/>
                    <a:pt x="1638" y="1962"/>
                    <a:pt x="1638" y="1963"/>
                  </a:cubicBezTo>
                  <a:cubicBezTo>
                    <a:pt x="1637" y="1964"/>
                    <a:pt x="1637" y="1964"/>
                    <a:pt x="1636" y="1965"/>
                  </a:cubicBezTo>
                  <a:cubicBezTo>
                    <a:pt x="1636" y="1965"/>
                    <a:pt x="1636" y="1965"/>
                    <a:pt x="1636" y="1965"/>
                  </a:cubicBezTo>
                  <a:cubicBezTo>
                    <a:pt x="1636" y="1965"/>
                    <a:pt x="1636" y="1965"/>
                    <a:pt x="1636" y="1965"/>
                  </a:cubicBezTo>
                  <a:cubicBezTo>
                    <a:pt x="1636" y="1966"/>
                    <a:pt x="1635" y="1966"/>
                    <a:pt x="1635" y="1966"/>
                  </a:cubicBezTo>
                  <a:cubicBezTo>
                    <a:pt x="1635" y="1966"/>
                    <a:pt x="1634" y="1967"/>
                    <a:pt x="1634" y="1967"/>
                  </a:cubicBezTo>
                  <a:cubicBezTo>
                    <a:pt x="1634" y="1967"/>
                    <a:pt x="1633" y="1967"/>
                    <a:pt x="1632" y="1968"/>
                  </a:cubicBezTo>
                  <a:cubicBezTo>
                    <a:pt x="1632" y="1968"/>
                    <a:pt x="1631" y="1968"/>
                    <a:pt x="1630" y="1969"/>
                  </a:cubicBezTo>
                  <a:cubicBezTo>
                    <a:pt x="1630" y="1969"/>
                    <a:pt x="1630" y="1969"/>
                    <a:pt x="1630" y="1969"/>
                  </a:cubicBezTo>
                  <a:cubicBezTo>
                    <a:pt x="1630" y="1969"/>
                    <a:pt x="1630" y="1969"/>
                    <a:pt x="1629" y="1969"/>
                  </a:cubicBezTo>
                  <a:cubicBezTo>
                    <a:pt x="1620" y="1972"/>
                    <a:pt x="1607" y="1970"/>
                    <a:pt x="1598" y="1970"/>
                  </a:cubicBezTo>
                  <a:cubicBezTo>
                    <a:pt x="1588" y="1970"/>
                    <a:pt x="1578" y="1970"/>
                    <a:pt x="1567" y="1970"/>
                  </a:cubicBezTo>
                  <a:cubicBezTo>
                    <a:pt x="1558" y="1970"/>
                    <a:pt x="1547" y="1968"/>
                    <a:pt x="1539" y="1962"/>
                  </a:cubicBezTo>
                  <a:cubicBezTo>
                    <a:pt x="1538" y="1962"/>
                    <a:pt x="1536" y="1961"/>
                    <a:pt x="1535" y="1960"/>
                  </a:cubicBezTo>
                  <a:cubicBezTo>
                    <a:pt x="1533" y="1958"/>
                    <a:pt x="1531" y="1956"/>
                    <a:pt x="1530" y="1954"/>
                  </a:cubicBezTo>
                  <a:cubicBezTo>
                    <a:pt x="1529" y="1952"/>
                    <a:pt x="1529" y="1952"/>
                    <a:pt x="1529" y="1952"/>
                  </a:cubicBezTo>
                  <a:cubicBezTo>
                    <a:pt x="1529" y="1952"/>
                    <a:pt x="1529" y="1952"/>
                    <a:pt x="1529" y="1952"/>
                  </a:cubicBezTo>
                  <a:cubicBezTo>
                    <a:pt x="1524" y="1944"/>
                    <a:pt x="1520" y="1936"/>
                    <a:pt x="1515" y="1928"/>
                  </a:cubicBezTo>
                  <a:cubicBezTo>
                    <a:pt x="1513" y="1925"/>
                    <a:pt x="1513" y="1925"/>
                    <a:pt x="1513" y="1925"/>
                  </a:cubicBezTo>
                  <a:cubicBezTo>
                    <a:pt x="1512" y="1923"/>
                    <a:pt x="1512" y="1921"/>
                    <a:pt x="1512" y="1919"/>
                  </a:cubicBezTo>
                  <a:cubicBezTo>
                    <a:pt x="1512" y="1917"/>
                    <a:pt x="1513" y="1915"/>
                    <a:pt x="1515" y="1914"/>
                  </a:cubicBezTo>
                  <a:cubicBezTo>
                    <a:pt x="1517" y="1913"/>
                    <a:pt x="1519" y="1912"/>
                    <a:pt x="1522" y="1911"/>
                  </a:cubicBezTo>
                  <a:cubicBezTo>
                    <a:pt x="1524" y="1910"/>
                    <a:pt x="1528" y="1910"/>
                    <a:pt x="1531" y="1910"/>
                  </a:cubicBezTo>
                  <a:cubicBezTo>
                    <a:pt x="1532" y="1910"/>
                    <a:pt x="1532" y="1910"/>
                    <a:pt x="1532" y="1910"/>
                  </a:cubicBezTo>
                  <a:cubicBezTo>
                    <a:pt x="1540" y="1909"/>
                    <a:pt x="1548" y="1910"/>
                    <a:pt x="1553" y="1910"/>
                  </a:cubicBezTo>
                  <a:cubicBezTo>
                    <a:pt x="1573" y="1910"/>
                    <a:pt x="1604" y="1906"/>
                    <a:pt x="1617" y="1924"/>
                  </a:cubicBezTo>
                  <a:close/>
                  <a:moveTo>
                    <a:pt x="366" y="1441"/>
                  </a:moveTo>
                  <a:cubicBezTo>
                    <a:pt x="372" y="1443"/>
                    <a:pt x="377" y="1446"/>
                    <a:pt x="382" y="1448"/>
                  </a:cubicBezTo>
                  <a:cubicBezTo>
                    <a:pt x="392" y="1453"/>
                    <a:pt x="403" y="1458"/>
                    <a:pt x="413" y="1462"/>
                  </a:cubicBezTo>
                  <a:cubicBezTo>
                    <a:pt x="418" y="1464"/>
                    <a:pt x="422" y="1466"/>
                    <a:pt x="426" y="1468"/>
                  </a:cubicBezTo>
                  <a:cubicBezTo>
                    <a:pt x="430" y="1469"/>
                    <a:pt x="433" y="1470"/>
                    <a:pt x="437" y="1472"/>
                  </a:cubicBezTo>
                  <a:cubicBezTo>
                    <a:pt x="458" y="1479"/>
                    <a:pt x="479" y="1486"/>
                    <a:pt x="502" y="1492"/>
                  </a:cubicBezTo>
                  <a:cubicBezTo>
                    <a:pt x="527" y="1499"/>
                    <a:pt x="552" y="1505"/>
                    <a:pt x="578" y="1510"/>
                  </a:cubicBezTo>
                  <a:cubicBezTo>
                    <a:pt x="683" y="1532"/>
                    <a:pt x="786" y="1541"/>
                    <a:pt x="819" y="1542"/>
                  </a:cubicBezTo>
                  <a:cubicBezTo>
                    <a:pt x="819" y="1610"/>
                    <a:pt x="819" y="1610"/>
                    <a:pt x="819" y="1610"/>
                  </a:cubicBezTo>
                  <a:cubicBezTo>
                    <a:pt x="857" y="1570"/>
                    <a:pt x="857" y="1570"/>
                    <a:pt x="857" y="1570"/>
                  </a:cubicBezTo>
                  <a:cubicBezTo>
                    <a:pt x="906" y="1518"/>
                    <a:pt x="906" y="1518"/>
                    <a:pt x="906" y="1518"/>
                  </a:cubicBezTo>
                  <a:cubicBezTo>
                    <a:pt x="1019" y="1399"/>
                    <a:pt x="1019" y="1399"/>
                    <a:pt x="1019" y="1399"/>
                  </a:cubicBezTo>
                  <a:cubicBezTo>
                    <a:pt x="933" y="1308"/>
                    <a:pt x="933" y="1308"/>
                    <a:pt x="933" y="1308"/>
                  </a:cubicBezTo>
                  <a:cubicBezTo>
                    <a:pt x="819" y="1188"/>
                    <a:pt x="819" y="1188"/>
                    <a:pt x="819" y="1188"/>
                  </a:cubicBezTo>
                  <a:cubicBezTo>
                    <a:pt x="819" y="1271"/>
                    <a:pt x="819" y="1271"/>
                    <a:pt x="819" y="1271"/>
                  </a:cubicBezTo>
                  <a:cubicBezTo>
                    <a:pt x="740" y="1279"/>
                    <a:pt x="653" y="1266"/>
                    <a:pt x="578" y="1249"/>
                  </a:cubicBezTo>
                  <a:cubicBezTo>
                    <a:pt x="550" y="1242"/>
                    <a:pt x="525" y="1235"/>
                    <a:pt x="502" y="1229"/>
                  </a:cubicBezTo>
                  <a:cubicBezTo>
                    <a:pt x="471" y="1219"/>
                    <a:pt x="445" y="1211"/>
                    <a:pt x="426" y="1204"/>
                  </a:cubicBezTo>
                  <a:cubicBezTo>
                    <a:pt x="422" y="1202"/>
                    <a:pt x="418" y="1201"/>
                    <a:pt x="415" y="1199"/>
                  </a:cubicBezTo>
                  <a:cubicBezTo>
                    <a:pt x="414" y="1199"/>
                    <a:pt x="414" y="1199"/>
                    <a:pt x="413" y="1199"/>
                  </a:cubicBezTo>
                  <a:cubicBezTo>
                    <a:pt x="413" y="1199"/>
                    <a:pt x="413" y="1199"/>
                    <a:pt x="413" y="1199"/>
                  </a:cubicBezTo>
                  <a:cubicBezTo>
                    <a:pt x="354" y="1175"/>
                    <a:pt x="300" y="1147"/>
                    <a:pt x="253" y="1115"/>
                  </a:cubicBezTo>
                  <a:cubicBezTo>
                    <a:pt x="189" y="1073"/>
                    <a:pt x="142" y="1028"/>
                    <a:pt x="110" y="981"/>
                  </a:cubicBezTo>
                  <a:cubicBezTo>
                    <a:pt x="94" y="963"/>
                    <a:pt x="80" y="944"/>
                    <a:pt x="68" y="925"/>
                  </a:cubicBezTo>
                  <a:cubicBezTo>
                    <a:pt x="33" y="870"/>
                    <a:pt x="13" y="811"/>
                    <a:pt x="11" y="751"/>
                  </a:cubicBezTo>
                  <a:cubicBezTo>
                    <a:pt x="7" y="768"/>
                    <a:pt x="4" y="785"/>
                    <a:pt x="3" y="802"/>
                  </a:cubicBezTo>
                  <a:cubicBezTo>
                    <a:pt x="0" y="834"/>
                    <a:pt x="4" y="864"/>
                    <a:pt x="7" y="893"/>
                  </a:cubicBezTo>
                  <a:cubicBezTo>
                    <a:pt x="8" y="898"/>
                    <a:pt x="9" y="904"/>
                    <a:pt x="9" y="909"/>
                  </a:cubicBezTo>
                  <a:cubicBezTo>
                    <a:pt x="22" y="1021"/>
                    <a:pt x="22" y="1021"/>
                    <a:pt x="22" y="1021"/>
                  </a:cubicBezTo>
                  <a:cubicBezTo>
                    <a:pt x="23" y="1025"/>
                    <a:pt x="23" y="1029"/>
                    <a:pt x="24" y="1033"/>
                  </a:cubicBezTo>
                  <a:cubicBezTo>
                    <a:pt x="25" y="1048"/>
                    <a:pt x="27" y="1064"/>
                    <a:pt x="30" y="1080"/>
                  </a:cubicBezTo>
                  <a:cubicBezTo>
                    <a:pt x="34" y="1101"/>
                    <a:pt x="40" y="1121"/>
                    <a:pt x="47" y="1140"/>
                  </a:cubicBezTo>
                  <a:cubicBezTo>
                    <a:pt x="61" y="1175"/>
                    <a:pt x="80" y="1208"/>
                    <a:pt x="103" y="1239"/>
                  </a:cubicBezTo>
                  <a:cubicBezTo>
                    <a:pt x="146" y="1295"/>
                    <a:pt x="202" y="1344"/>
                    <a:pt x="275" y="1390"/>
                  </a:cubicBezTo>
                  <a:cubicBezTo>
                    <a:pt x="304" y="1409"/>
                    <a:pt x="335" y="1426"/>
                    <a:pt x="366" y="1441"/>
                  </a:cubicBezTo>
                  <a:close/>
                  <a:moveTo>
                    <a:pt x="64" y="773"/>
                  </a:moveTo>
                  <a:cubicBezTo>
                    <a:pt x="67" y="798"/>
                    <a:pt x="74" y="823"/>
                    <a:pt x="84" y="848"/>
                  </a:cubicBezTo>
                  <a:cubicBezTo>
                    <a:pt x="107" y="785"/>
                    <a:pt x="165" y="713"/>
                    <a:pt x="209" y="677"/>
                  </a:cubicBezTo>
                  <a:cubicBezTo>
                    <a:pt x="272" y="628"/>
                    <a:pt x="353" y="583"/>
                    <a:pt x="451" y="545"/>
                  </a:cubicBezTo>
                  <a:cubicBezTo>
                    <a:pt x="515" y="521"/>
                    <a:pt x="582" y="501"/>
                    <a:pt x="652" y="486"/>
                  </a:cubicBezTo>
                  <a:cubicBezTo>
                    <a:pt x="652" y="314"/>
                    <a:pt x="652" y="314"/>
                    <a:pt x="652" y="314"/>
                  </a:cubicBezTo>
                  <a:cubicBezTo>
                    <a:pt x="640" y="317"/>
                    <a:pt x="627" y="320"/>
                    <a:pt x="615" y="323"/>
                  </a:cubicBezTo>
                  <a:cubicBezTo>
                    <a:pt x="544" y="340"/>
                    <a:pt x="476" y="361"/>
                    <a:pt x="413" y="386"/>
                  </a:cubicBezTo>
                  <a:cubicBezTo>
                    <a:pt x="345" y="413"/>
                    <a:pt x="288" y="442"/>
                    <a:pt x="238" y="474"/>
                  </a:cubicBezTo>
                  <a:cubicBezTo>
                    <a:pt x="204" y="496"/>
                    <a:pt x="178" y="516"/>
                    <a:pt x="153" y="537"/>
                  </a:cubicBezTo>
                  <a:cubicBezTo>
                    <a:pt x="142" y="547"/>
                    <a:pt x="131" y="556"/>
                    <a:pt x="122" y="566"/>
                  </a:cubicBezTo>
                  <a:cubicBezTo>
                    <a:pt x="81" y="622"/>
                    <a:pt x="60" y="684"/>
                    <a:pt x="62" y="747"/>
                  </a:cubicBezTo>
                  <a:cubicBezTo>
                    <a:pt x="62" y="756"/>
                    <a:pt x="63" y="764"/>
                    <a:pt x="64" y="773"/>
                  </a:cubicBezTo>
                  <a:close/>
                  <a:moveTo>
                    <a:pt x="1928" y="693"/>
                  </a:moveTo>
                  <a:cubicBezTo>
                    <a:pt x="1966" y="727"/>
                    <a:pt x="2007" y="795"/>
                    <a:pt x="2021" y="856"/>
                  </a:cubicBezTo>
                  <a:cubicBezTo>
                    <a:pt x="2034" y="828"/>
                    <a:pt x="2042" y="798"/>
                    <a:pt x="2045" y="768"/>
                  </a:cubicBezTo>
                  <a:cubicBezTo>
                    <a:pt x="2046" y="761"/>
                    <a:pt x="2047" y="754"/>
                    <a:pt x="2047" y="747"/>
                  </a:cubicBezTo>
                  <a:cubicBezTo>
                    <a:pt x="2049" y="670"/>
                    <a:pt x="2018" y="595"/>
                    <a:pt x="1958" y="530"/>
                  </a:cubicBezTo>
                  <a:cubicBezTo>
                    <a:pt x="1924" y="501"/>
                    <a:pt x="1884" y="473"/>
                    <a:pt x="1839" y="447"/>
                  </a:cubicBezTo>
                  <a:cubicBezTo>
                    <a:pt x="1782" y="415"/>
                    <a:pt x="1718" y="387"/>
                    <a:pt x="1639" y="359"/>
                  </a:cubicBezTo>
                  <a:cubicBezTo>
                    <a:pt x="1584" y="340"/>
                    <a:pt x="1524" y="324"/>
                    <a:pt x="1457" y="310"/>
                  </a:cubicBezTo>
                  <a:cubicBezTo>
                    <a:pt x="1457" y="482"/>
                    <a:pt x="1457" y="482"/>
                    <a:pt x="1457" y="482"/>
                  </a:cubicBezTo>
                  <a:cubicBezTo>
                    <a:pt x="1542" y="500"/>
                    <a:pt x="1625" y="525"/>
                    <a:pt x="1700" y="556"/>
                  </a:cubicBezTo>
                  <a:cubicBezTo>
                    <a:pt x="1795" y="595"/>
                    <a:pt x="1871" y="642"/>
                    <a:pt x="1928" y="693"/>
                  </a:cubicBezTo>
                  <a:close/>
                  <a:moveTo>
                    <a:pt x="1054" y="814"/>
                  </a:moveTo>
                  <a:cubicBezTo>
                    <a:pt x="1186" y="814"/>
                    <a:pt x="1408" y="789"/>
                    <a:pt x="1408" y="696"/>
                  </a:cubicBezTo>
                  <a:cubicBezTo>
                    <a:pt x="1408" y="118"/>
                    <a:pt x="1408" y="118"/>
                    <a:pt x="1408" y="118"/>
                  </a:cubicBezTo>
                  <a:cubicBezTo>
                    <a:pt x="1408" y="25"/>
                    <a:pt x="1186" y="0"/>
                    <a:pt x="1054" y="0"/>
                  </a:cubicBezTo>
                  <a:cubicBezTo>
                    <a:pt x="923" y="0"/>
                    <a:pt x="701" y="25"/>
                    <a:pt x="701" y="118"/>
                  </a:cubicBezTo>
                  <a:cubicBezTo>
                    <a:pt x="701" y="696"/>
                    <a:pt x="701" y="696"/>
                    <a:pt x="701" y="696"/>
                  </a:cubicBezTo>
                  <a:cubicBezTo>
                    <a:pt x="701" y="789"/>
                    <a:pt x="923" y="814"/>
                    <a:pt x="1054" y="814"/>
                  </a:cubicBezTo>
                  <a:close/>
                  <a:moveTo>
                    <a:pt x="1054" y="35"/>
                  </a:moveTo>
                  <a:cubicBezTo>
                    <a:pt x="1219" y="35"/>
                    <a:pt x="1352" y="71"/>
                    <a:pt x="1352" y="116"/>
                  </a:cubicBezTo>
                  <a:cubicBezTo>
                    <a:pt x="1352" y="161"/>
                    <a:pt x="1219" y="197"/>
                    <a:pt x="1054" y="197"/>
                  </a:cubicBezTo>
                  <a:cubicBezTo>
                    <a:pt x="890" y="197"/>
                    <a:pt x="757" y="161"/>
                    <a:pt x="757" y="116"/>
                  </a:cubicBezTo>
                  <a:cubicBezTo>
                    <a:pt x="757" y="71"/>
                    <a:pt x="890" y="35"/>
                    <a:pt x="1054" y="35"/>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800" dirty="0"/>
            </a:p>
          </p:txBody>
        </p:sp>
      </p:grpSp>
    </p:spTree>
    <p:extLst>
      <p:ext uri="{BB962C8B-B14F-4D97-AF65-F5344CB8AC3E}">
        <p14:creationId xmlns:p14="http://schemas.microsoft.com/office/powerpoint/2010/main" val="229376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par>
                                <p:cTn id="8" presetID="10" presetClass="entr" presetSubtype="0" fill="hold" nodeType="withEffect">
                                  <p:stCondLst>
                                    <p:cond delay="50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par>
                                <p:cTn id="11" presetID="10" presetClass="entr" presetSubtype="0" fill="hold" nodeType="withEffect">
                                  <p:stCondLst>
                                    <p:cond delay="75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p:cNvSpPr/>
          <p:nvPr/>
        </p:nvSpPr>
        <p:spPr>
          <a:xfrm>
            <a:off x="386460" y="4020351"/>
            <a:ext cx="8372870" cy="22098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1800" dirty="0">
              <a:gradFill>
                <a:gsLst>
                  <a:gs pos="0">
                    <a:srgbClr val="FFFFFF"/>
                  </a:gs>
                  <a:gs pos="100000">
                    <a:srgbClr val="FFFFFF"/>
                  </a:gs>
                </a:gsLst>
                <a:lin ang="5400000" scaled="0"/>
              </a:gradFill>
            </a:endParaRPr>
          </a:p>
        </p:txBody>
      </p:sp>
      <p:sp>
        <p:nvSpPr>
          <p:cNvPr id="81" name="Rectangle 80"/>
          <p:cNvSpPr/>
          <p:nvPr/>
        </p:nvSpPr>
        <p:spPr>
          <a:xfrm>
            <a:off x="386460" y="1189841"/>
            <a:ext cx="4057910" cy="2628951"/>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1800" dirty="0">
              <a:gradFill>
                <a:gsLst>
                  <a:gs pos="0">
                    <a:srgbClr val="FFFFFF"/>
                  </a:gs>
                  <a:gs pos="100000">
                    <a:srgbClr val="FFFFFF"/>
                  </a:gs>
                </a:gsLst>
                <a:lin ang="5400000" scaled="0"/>
              </a:gradFill>
            </a:endParaRPr>
          </a:p>
        </p:txBody>
      </p:sp>
      <p:sp>
        <p:nvSpPr>
          <p:cNvPr id="2" name="Title 1"/>
          <p:cNvSpPr>
            <a:spLocks noGrp="1"/>
          </p:cNvSpPr>
          <p:nvPr>
            <p:ph type="title"/>
          </p:nvPr>
        </p:nvSpPr>
        <p:spPr>
          <a:xfrm>
            <a:off x="389436" y="228602"/>
            <a:ext cx="8363938" cy="609398"/>
          </a:xfrm>
        </p:spPr>
        <p:txBody>
          <a:bodyPr/>
          <a:lstStyle/>
          <a:p>
            <a:r>
              <a:rPr lang="en-US" sz="4400" dirty="0"/>
              <a:t>Windows Azure </a:t>
            </a:r>
            <a:r>
              <a:rPr lang="en-US" sz="4400" dirty="0">
                <a:solidFill>
                  <a:schemeClr val="accent2">
                    <a:alpha val="99000"/>
                  </a:schemeClr>
                </a:solidFill>
              </a:rPr>
              <a:t>Consumption </a:t>
            </a:r>
            <a:r>
              <a:rPr lang="en-US" sz="4400" dirty="0" smtClean="0">
                <a:solidFill>
                  <a:schemeClr val="accent2">
                    <a:alpha val="99000"/>
                  </a:schemeClr>
                </a:solidFill>
              </a:rPr>
              <a:t>Prices</a:t>
            </a:r>
            <a:endParaRPr lang="en-US" sz="2400" dirty="0">
              <a:solidFill>
                <a:schemeClr val="accent4">
                  <a:alpha val="99000"/>
                </a:schemeClr>
              </a:solidFill>
            </a:endParaRPr>
          </a:p>
        </p:txBody>
      </p:sp>
      <p:sp>
        <p:nvSpPr>
          <p:cNvPr id="53" name="Azure text"/>
          <p:cNvSpPr txBox="1"/>
          <p:nvPr/>
        </p:nvSpPr>
        <p:spPr>
          <a:xfrm>
            <a:off x="447099" y="1746654"/>
            <a:ext cx="3740004" cy="424726"/>
          </a:xfrm>
          <a:prstGeom prst="rect">
            <a:avLst/>
          </a:prstGeom>
          <a:noFill/>
        </p:spPr>
        <p:txBody>
          <a:bodyPr wrap="square" lIns="91432" tIns="45717" rIns="91432" bIns="45717" rtlCol="0">
            <a:spAutoFit/>
          </a:bodyPr>
          <a:lstStyle/>
          <a:p>
            <a:pPr marL="0" lvl="1" indent="-155562">
              <a:lnSpc>
                <a:spcPct val="90000"/>
              </a:lnSpc>
              <a:spcBef>
                <a:spcPct val="0"/>
              </a:spcBef>
              <a:buClr>
                <a:srgbClr val="FFC000"/>
              </a:buClr>
              <a:defRPr/>
            </a:pPr>
            <a:r>
              <a:rPr lang="en-US" sz="1200" dirty="0">
                <a:ln w="3175">
                  <a:noFill/>
                </a:ln>
                <a:gradFill flip="none" rotWithShape="1">
                  <a:gsLst>
                    <a:gs pos="0">
                      <a:srgbClr val="595959"/>
                    </a:gs>
                    <a:gs pos="86000">
                      <a:srgbClr val="595959"/>
                    </a:gs>
                  </a:gsLst>
                  <a:lin ang="5400000" scaled="0"/>
                  <a:tileRect/>
                </a:gradFill>
                <a:cs typeface="Segoe UI" pitchFamily="34" charset="0"/>
              </a:rPr>
              <a:t>Elastic, scalable, secure, and highly available </a:t>
            </a:r>
            <a:br>
              <a:rPr lang="en-US" sz="1200" dirty="0">
                <a:ln w="3175">
                  <a:noFill/>
                </a:ln>
                <a:gradFill flip="none" rotWithShape="1">
                  <a:gsLst>
                    <a:gs pos="0">
                      <a:srgbClr val="595959"/>
                    </a:gs>
                    <a:gs pos="86000">
                      <a:srgbClr val="595959"/>
                    </a:gs>
                  </a:gsLst>
                  <a:lin ang="5400000" scaled="0"/>
                  <a:tileRect/>
                </a:gradFill>
                <a:cs typeface="Segoe UI" pitchFamily="34" charset="0"/>
              </a:rPr>
            </a:br>
            <a:r>
              <a:rPr lang="en-US" sz="1200" dirty="0">
                <a:ln w="3175">
                  <a:noFill/>
                </a:ln>
                <a:gradFill flip="none" rotWithShape="1">
                  <a:gsLst>
                    <a:gs pos="0">
                      <a:srgbClr val="595959"/>
                    </a:gs>
                    <a:gs pos="86000">
                      <a:srgbClr val="595959"/>
                    </a:gs>
                  </a:gsLst>
                  <a:lin ang="5400000" scaled="0"/>
                  <a:tileRect/>
                </a:gradFill>
                <a:cs typeface="Segoe UI" pitchFamily="34" charset="0"/>
              </a:rPr>
              <a:t>automated service platform</a:t>
            </a:r>
          </a:p>
        </p:txBody>
      </p:sp>
      <p:grpSp>
        <p:nvGrpSpPr>
          <p:cNvPr id="7" name="Group 6"/>
          <p:cNvGrpSpPr/>
          <p:nvPr/>
        </p:nvGrpSpPr>
        <p:grpSpPr>
          <a:xfrm>
            <a:off x="499407" y="2171380"/>
            <a:ext cx="1852142" cy="1483656"/>
            <a:chOff x="614186" y="2622145"/>
            <a:chExt cx="2468880" cy="1483656"/>
          </a:xfrm>
        </p:grpSpPr>
        <p:sp>
          <p:nvSpPr>
            <p:cNvPr id="58" name="Rounded Rectangle 57"/>
            <p:cNvSpPr/>
            <p:nvPr/>
          </p:nvSpPr>
          <p:spPr bwMode="auto">
            <a:xfrm>
              <a:off x="614186" y="2622145"/>
              <a:ext cx="2468880" cy="1483656"/>
            </a:xfrm>
            <a:prstGeom prst="roundRect">
              <a:avLst>
                <a:gd name="adj" fmla="val 0"/>
              </a:avLst>
            </a:prstGeom>
            <a:solidFill>
              <a:schemeClr val="accent1"/>
            </a:solidFill>
            <a:ln w="9525" cap="flat" cmpd="sng" algn="ctr">
              <a:noFill/>
              <a:prstDash val="solid"/>
            </a:ln>
            <a:effectLst/>
          </p:spPr>
          <p:txBody>
            <a:bodyPr lIns="91440" bIns="91440" rtlCol="0" anchor="b" anchorCtr="0"/>
            <a:lstStyle/>
            <a:p>
              <a:pPr defTabSz="1218936"/>
              <a:r>
                <a:rPr lang="en-US" sz="1600" dirty="0">
                  <a:solidFill>
                    <a:srgbClr val="FFFFFF">
                      <a:alpha val="99000"/>
                    </a:srgbClr>
                  </a:solidFill>
                  <a:ea typeface="Segoe UI" pitchFamily="34" charset="0"/>
                  <a:cs typeface="Segoe UI" pitchFamily="34" charset="0"/>
                </a:rPr>
                <a:t> </a:t>
              </a:r>
            </a:p>
          </p:txBody>
        </p:sp>
        <p:sp>
          <p:nvSpPr>
            <p:cNvPr id="59" name="TextBox 58"/>
            <p:cNvSpPr txBox="1"/>
            <p:nvPr/>
          </p:nvSpPr>
          <p:spPr bwMode="invGray">
            <a:xfrm>
              <a:off x="938656" y="2724337"/>
              <a:ext cx="1928738" cy="452432"/>
            </a:xfrm>
            <a:prstGeom prst="rect">
              <a:avLst/>
            </a:prstGeom>
            <a:noFill/>
          </p:spPr>
          <p:txBody>
            <a:bodyPr wrap="square" tIns="182880" rtlCol="0">
              <a:spAutoFit/>
            </a:bodyPr>
            <a:lstStyle/>
            <a:p>
              <a:pPr marL="0" lvl="1" algn="ctr" defTabSz="914023" fontAlgn="base">
                <a:lnSpc>
                  <a:spcPct val="80000"/>
                </a:lnSpc>
                <a:spcBef>
                  <a:spcPct val="0"/>
                </a:spcBef>
                <a:spcAft>
                  <a:spcPct val="0"/>
                </a:spcAft>
                <a:buClr>
                  <a:srgbClr val="FFC000"/>
                </a:buClr>
                <a:defRPr/>
              </a:pPr>
              <a:r>
                <a:rPr lang="en-US" sz="1800" kern="0" spc="-51" dirty="0">
                  <a:solidFill>
                    <a:srgbClr val="FFFFFF">
                      <a:alpha val="99000"/>
                    </a:srgbClr>
                  </a:solidFill>
                  <a:ea typeface="Segoe UI" pitchFamily="34" charset="0"/>
                  <a:cs typeface="Segoe UI" pitchFamily="34" charset="0"/>
                </a:rPr>
                <a:t>Compute</a:t>
              </a:r>
            </a:p>
          </p:txBody>
        </p:sp>
        <p:sp>
          <p:nvSpPr>
            <p:cNvPr id="60" name="Rectangle 59"/>
            <p:cNvSpPr/>
            <p:nvPr/>
          </p:nvSpPr>
          <p:spPr>
            <a:xfrm>
              <a:off x="826876" y="3482964"/>
              <a:ext cx="2152298" cy="558094"/>
            </a:xfrm>
            <a:prstGeom prst="rect">
              <a:avLst/>
            </a:prstGeom>
          </p:spPr>
          <p:txBody>
            <a:bodyPr wrap="square" anchor="ctr" anchorCtr="0">
              <a:noAutofit/>
            </a:bodyPr>
            <a:lstStyle/>
            <a:p>
              <a:pPr algn="ctr">
                <a:defRPr/>
              </a:pPr>
              <a:r>
                <a:rPr lang="en-US" sz="1050" b="1" kern="0" dirty="0">
                  <a:solidFill>
                    <a:srgbClr val="FFFFFF">
                      <a:alpha val="99000"/>
                    </a:srgbClr>
                  </a:solidFill>
                </a:rPr>
                <a:t>$</a:t>
              </a:r>
              <a:r>
                <a:rPr lang="en-US" sz="1050" b="1" kern="0" dirty="0" smtClean="0">
                  <a:solidFill>
                    <a:srgbClr val="FFFFFF">
                      <a:alpha val="99000"/>
                    </a:srgbClr>
                  </a:solidFill>
                </a:rPr>
                <a:t>0.02-0.96/hour</a:t>
              </a:r>
              <a:endParaRPr lang="en-US" sz="1050" b="1" kern="0" dirty="0">
                <a:solidFill>
                  <a:srgbClr val="FFFFFF">
                    <a:alpha val="99000"/>
                  </a:srgbClr>
                </a:solidFill>
              </a:endParaRPr>
            </a:p>
            <a:p>
              <a:pPr algn="ctr">
                <a:defRPr/>
              </a:pPr>
              <a:r>
                <a:rPr lang="en-US" sz="1050" kern="0" dirty="0">
                  <a:solidFill>
                    <a:srgbClr val="FFFFFF">
                      <a:alpha val="99000"/>
                    </a:srgbClr>
                  </a:solidFill>
                </a:rPr>
                <a:t>+ Variable Instance Sizes  </a:t>
              </a:r>
            </a:p>
          </p:txBody>
        </p:sp>
        <p:sp>
          <p:nvSpPr>
            <p:cNvPr id="61" name="Rectangle 60"/>
            <p:cNvSpPr/>
            <p:nvPr/>
          </p:nvSpPr>
          <p:spPr>
            <a:xfrm>
              <a:off x="789408" y="3188764"/>
              <a:ext cx="2227234" cy="253916"/>
            </a:xfrm>
            <a:prstGeom prst="rect">
              <a:avLst/>
            </a:prstGeom>
          </p:spPr>
          <p:txBody>
            <a:bodyPr wrap="square">
              <a:spAutoFit/>
            </a:bodyPr>
            <a:lstStyle/>
            <a:p>
              <a:pPr algn="ctr">
                <a:defRPr/>
              </a:pPr>
              <a:r>
                <a:rPr lang="en-US" sz="1050" kern="0" dirty="0">
                  <a:solidFill>
                    <a:srgbClr val="FFFFFF">
                      <a:alpha val="99000"/>
                    </a:srgbClr>
                  </a:solidFill>
                </a:rPr>
                <a:t>Per service hour</a:t>
              </a:r>
              <a:endParaRPr lang="en-US" sz="2000" kern="0" dirty="0">
                <a:solidFill>
                  <a:srgbClr val="FFFFFF">
                    <a:alpha val="99000"/>
                  </a:srgbClr>
                </a:solidFill>
              </a:endParaRPr>
            </a:p>
          </p:txBody>
        </p:sp>
      </p:grpSp>
      <p:grpSp>
        <p:nvGrpSpPr>
          <p:cNvPr id="6" name="Group 5"/>
          <p:cNvGrpSpPr/>
          <p:nvPr/>
        </p:nvGrpSpPr>
        <p:grpSpPr>
          <a:xfrm>
            <a:off x="2465041" y="2171380"/>
            <a:ext cx="1852142" cy="1483654"/>
            <a:chOff x="3345488" y="2622145"/>
            <a:chExt cx="2468880" cy="1483654"/>
          </a:xfrm>
        </p:grpSpPr>
        <p:sp>
          <p:nvSpPr>
            <p:cNvPr id="73" name="Rounded Rectangle 72"/>
            <p:cNvSpPr/>
            <p:nvPr/>
          </p:nvSpPr>
          <p:spPr bwMode="auto">
            <a:xfrm>
              <a:off x="3345488" y="2622145"/>
              <a:ext cx="2468880" cy="1483654"/>
            </a:xfrm>
            <a:prstGeom prst="roundRect">
              <a:avLst>
                <a:gd name="adj" fmla="val 0"/>
              </a:avLst>
            </a:prstGeom>
            <a:solidFill>
              <a:schemeClr val="accent1"/>
            </a:solidFill>
            <a:ln w="9525" cap="flat" cmpd="sng" algn="ctr">
              <a:noFill/>
              <a:prstDash val="solid"/>
            </a:ln>
            <a:effectLst/>
          </p:spPr>
          <p:txBody>
            <a:bodyPr lIns="91440" bIns="91440" rtlCol="0" anchor="b" anchorCtr="0"/>
            <a:lstStyle/>
            <a:p>
              <a:pPr defTabSz="1218936"/>
              <a:r>
                <a:rPr lang="en-US" sz="1600" dirty="0">
                  <a:solidFill>
                    <a:srgbClr val="FFFFFF">
                      <a:alpha val="99000"/>
                    </a:srgbClr>
                  </a:solidFill>
                  <a:ea typeface="Segoe UI" pitchFamily="34" charset="0"/>
                  <a:cs typeface="Segoe UI" pitchFamily="34" charset="0"/>
                </a:rPr>
                <a:t> </a:t>
              </a:r>
            </a:p>
          </p:txBody>
        </p:sp>
        <p:sp>
          <p:nvSpPr>
            <p:cNvPr id="74" name="TextBox 73"/>
            <p:cNvSpPr txBox="1"/>
            <p:nvPr/>
          </p:nvSpPr>
          <p:spPr bwMode="invGray">
            <a:xfrm>
              <a:off x="3453344" y="2724335"/>
              <a:ext cx="2253169" cy="452432"/>
            </a:xfrm>
            <a:prstGeom prst="rect">
              <a:avLst/>
            </a:prstGeom>
            <a:noFill/>
          </p:spPr>
          <p:txBody>
            <a:bodyPr wrap="square" tIns="182880" rtlCol="0">
              <a:spAutoFit/>
            </a:bodyPr>
            <a:lstStyle>
              <a:defPPr>
                <a:defRPr lang="en-US"/>
              </a:defPPr>
              <a:lvl2pPr marL="0" lvl="1" algn="ctr" defTabSz="914023" fontAlgn="base">
                <a:lnSpc>
                  <a:spcPct val="80000"/>
                </a:lnSpc>
                <a:spcBef>
                  <a:spcPct val="0"/>
                </a:spcBef>
                <a:spcAft>
                  <a:spcPct val="0"/>
                </a:spcAft>
                <a:buClr>
                  <a:srgbClr val="FFC000"/>
                </a:buClr>
                <a:defRPr sz="2000" kern="0" spc="-51">
                  <a:solidFill>
                    <a:schemeClr val="bg1">
                      <a:alpha val="99000"/>
                    </a:schemeClr>
                  </a:solidFill>
                </a:defRPr>
              </a:lvl2pPr>
            </a:lstStyle>
            <a:p>
              <a:pPr lvl="1"/>
              <a:r>
                <a:rPr lang="en-US" sz="1800" dirty="0" smtClean="0">
                  <a:solidFill>
                    <a:srgbClr val="FFFFFF">
                      <a:alpha val="99000"/>
                    </a:srgbClr>
                  </a:solidFill>
                  <a:ea typeface="Segoe UI" pitchFamily="34" charset="0"/>
                  <a:cs typeface="Segoe UI" pitchFamily="34" charset="0"/>
                </a:rPr>
                <a:t>Storage</a:t>
              </a:r>
              <a:endParaRPr lang="en-US" sz="1800" dirty="0">
                <a:solidFill>
                  <a:srgbClr val="FFFFFF">
                    <a:alpha val="99000"/>
                  </a:srgbClr>
                </a:solidFill>
                <a:ea typeface="Segoe UI" pitchFamily="34" charset="0"/>
                <a:cs typeface="Segoe UI" pitchFamily="34" charset="0"/>
              </a:endParaRPr>
            </a:p>
          </p:txBody>
        </p:sp>
        <p:sp>
          <p:nvSpPr>
            <p:cNvPr id="75" name="Rectangle 74"/>
            <p:cNvSpPr/>
            <p:nvPr/>
          </p:nvSpPr>
          <p:spPr>
            <a:xfrm>
              <a:off x="3454574" y="3186927"/>
              <a:ext cx="2250707" cy="415498"/>
            </a:xfrm>
            <a:prstGeom prst="rect">
              <a:avLst/>
            </a:prstGeom>
          </p:spPr>
          <p:txBody>
            <a:bodyPr wrap="square">
              <a:spAutoFit/>
            </a:bodyPr>
            <a:lstStyle/>
            <a:p>
              <a:pPr algn="ctr"/>
              <a:r>
                <a:rPr lang="en-US" sz="1050" kern="0" dirty="0">
                  <a:solidFill>
                    <a:srgbClr val="FFFFFF">
                      <a:alpha val="99000"/>
                    </a:srgbClr>
                  </a:solidFill>
                </a:rPr>
                <a:t>Per GB stored and transactions</a:t>
              </a:r>
            </a:p>
          </p:txBody>
        </p:sp>
        <p:sp>
          <p:nvSpPr>
            <p:cNvPr id="76" name="Rectangle 75"/>
            <p:cNvSpPr/>
            <p:nvPr/>
          </p:nvSpPr>
          <p:spPr>
            <a:xfrm>
              <a:off x="3390438" y="3462780"/>
              <a:ext cx="2378981" cy="598458"/>
            </a:xfrm>
            <a:prstGeom prst="rect">
              <a:avLst/>
            </a:prstGeom>
          </p:spPr>
          <p:txBody>
            <a:bodyPr wrap="square" anchor="ctr" anchorCtr="0">
              <a:noAutofit/>
            </a:bodyPr>
            <a:lstStyle/>
            <a:p>
              <a:pPr algn="ctr">
                <a:defRPr/>
              </a:pPr>
              <a:r>
                <a:rPr lang="en-US" sz="1050" b="1" kern="0" dirty="0">
                  <a:solidFill>
                    <a:srgbClr val="FFFFFF">
                      <a:alpha val="99000"/>
                    </a:srgbClr>
                  </a:solidFill>
                </a:rPr>
                <a:t>$</a:t>
              </a:r>
              <a:r>
                <a:rPr lang="en-US" sz="1050" b="1" kern="0" dirty="0" smtClean="0">
                  <a:solidFill>
                    <a:srgbClr val="FFFFFF">
                      <a:alpha val="99000"/>
                    </a:srgbClr>
                  </a:solidFill>
                </a:rPr>
                <a:t>0.125 </a:t>
              </a:r>
              <a:r>
                <a:rPr lang="en-US" sz="1050" b="1" kern="0" dirty="0">
                  <a:solidFill>
                    <a:srgbClr val="FFFFFF">
                      <a:alpha val="99000"/>
                    </a:srgbClr>
                  </a:solidFill>
                </a:rPr>
                <a:t>GB/month</a:t>
              </a:r>
            </a:p>
            <a:p>
              <a:pPr algn="ctr">
                <a:defRPr/>
              </a:pPr>
              <a:r>
                <a:rPr lang="en-US" sz="1050" kern="0" dirty="0">
                  <a:solidFill>
                    <a:srgbClr val="FFFFFF">
                      <a:alpha val="99000"/>
                    </a:srgbClr>
                  </a:solidFill>
                </a:rPr>
                <a:t>$0.01/10k transactions </a:t>
              </a:r>
            </a:p>
          </p:txBody>
        </p:sp>
      </p:grpSp>
      <p:grpSp>
        <p:nvGrpSpPr>
          <p:cNvPr id="84" name="Group 83"/>
          <p:cNvGrpSpPr/>
          <p:nvPr/>
        </p:nvGrpSpPr>
        <p:grpSpPr>
          <a:xfrm>
            <a:off x="561292" y="4615952"/>
            <a:ext cx="2608744" cy="1494179"/>
            <a:chOff x="2658493" y="5167597"/>
            <a:chExt cx="3267075" cy="1494179"/>
          </a:xfrm>
        </p:grpSpPr>
        <p:sp>
          <p:nvSpPr>
            <p:cNvPr id="90" name="Rounded Rectangle 89"/>
            <p:cNvSpPr/>
            <p:nvPr/>
          </p:nvSpPr>
          <p:spPr bwMode="auto">
            <a:xfrm>
              <a:off x="2661577" y="5167597"/>
              <a:ext cx="3260907" cy="1190674"/>
            </a:xfrm>
            <a:prstGeom prst="roundRect">
              <a:avLst>
                <a:gd name="adj" fmla="val 0"/>
              </a:avLst>
            </a:prstGeom>
            <a:solidFill>
              <a:srgbClr val="595959"/>
            </a:solidFill>
            <a:ln>
              <a:noFill/>
            </a:ln>
          </p:spPr>
          <p:txBody>
            <a:bodyPr vert="horz" wrap="square" lIns="82305" tIns="41153" rIns="82305" bIns="41153" numCol="1" anchor="t" anchorCtr="0" compatLnSpc="1">
              <a:prstTxWarp prst="textNoShape">
                <a:avLst/>
              </a:prstTxWarp>
            </a:bodyPr>
            <a:lstStyle/>
            <a:p>
              <a:r>
                <a:rPr lang="en-US" altLang="zh-CN" sz="1200" dirty="0">
                  <a:solidFill>
                    <a:srgbClr val="292929"/>
                  </a:solidFill>
                </a:rPr>
                <a:t> </a:t>
              </a:r>
            </a:p>
          </p:txBody>
        </p:sp>
        <p:sp>
          <p:nvSpPr>
            <p:cNvPr id="91" name="TextBox 90"/>
            <p:cNvSpPr txBox="1"/>
            <p:nvPr/>
          </p:nvSpPr>
          <p:spPr bwMode="invGray">
            <a:xfrm>
              <a:off x="2658493" y="5185705"/>
              <a:ext cx="3267075" cy="452432"/>
            </a:xfrm>
            <a:prstGeom prst="rect">
              <a:avLst/>
            </a:prstGeom>
            <a:noFill/>
          </p:spPr>
          <p:txBody>
            <a:bodyPr wrap="square" tIns="182880" rtlCol="0">
              <a:spAutoFit/>
            </a:bodyPr>
            <a:lstStyle/>
            <a:p>
              <a:pPr marL="0" lvl="1" indent="-155562" algn="ctr" defTabSz="914023" fontAlgn="base">
                <a:lnSpc>
                  <a:spcPct val="80000"/>
                </a:lnSpc>
                <a:spcBef>
                  <a:spcPct val="0"/>
                </a:spcBef>
                <a:spcAft>
                  <a:spcPct val="0"/>
                </a:spcAft>
                <a:buClr>
                  <a:srgbClr val="FFC000"/>
                </a:buClr>
                <a:defRPr/>
              </a:pPr>
              <a:r>
                <a:rPr lang="en-US" sz="1800" kern="0" spc="-51" dirty="0">
                  <a:solidFill>
                    <a:srgbClr val="FFFFFF">
                      <a:alpha val="99000"/>
                    </a:srgbClr>
                  </a:solidFill>
                  <a:ea typeface="Segoe UI" pitchFamily="34" charset="0"/>
                  <a:cs typeface="Segoe UI" pitchFamily="34" charset="0"/>
                </a:rPr>
                <a:t>Caching</a:t>
              </a:r>
            </a:p>
          </p:txBody>
        </p:sp>
        <p:sp>
          <p:nvSpPr>
            <p:cNvPr id="92" name="Rectangle 91"/>
            <p:cNvSpPr/>
            <p:nvPr/>
          </p:nvSpPr>
          <p:spPr>
            <a:xfrm>
              <a:off x="2793430" y="5562599"/>
              <a:ext cx="2997201" cy="1099177"/>
            </a:xfrm>
            <a:prstGeom prst="rect">
              <a:avLst/>
            </a:prstGeom>
          </p:spPr>
          <p:txBody>
            <a:bodyPr wrap="square" anchor="ctr" anchorCtr="0">
              <a:noAutofit/>
            </a:bodyPr>
            <a:lstStyle/>
            <a:p>
              <a:pPr algn="ctr">
                <a:spcBef>
                  <a:spcPts val="1200"/>
                </a:spcBef>
                <a:defRPr/>
              </a:pPr>
              <a:r>
                <a:rPr lang="en-US" sz="1050" b="1" kern="0" dirty="0">
                  <a:solidFill>
                    <a:srgbClr val="FFFFFF">
                      <a:alpha val="99000"/>
                    </a:srgbClr>
                  </a:solidFill>
                </a:rPr>
                <a:t>128MB cache for $45/month</a:t>
              </a:r>
            </a:p>
          </p:txBody>
        </p:sp>
        <p:sp>
          <p:nvSpPr>
            <p:cNvPr id="93" name="Rectangle 92"/>
            <p:cNvSpPr/>
            <p:nvPr/>
          </p:nvSpPr>
          <p:spPr>
            <a:xfrm>
              <a:off x="2817242" y="5762822"/>
              <a:ext cx="2949575" cy="253916"/>
            </a:xfrm>
            <a:prstGeom prst="rect">
              <a:avLst/>
            </a:prstGeom>
          </p:spPr>
          <p:txBody>
            <a:bodyPr wrap="square">
              <a:spAutoFit/>
            </a:bodyPr>
            <a:lstStyle/>
            <a:p>
              <a:pPr algn="ctr">
                <a:defRPr/>
              </a:pPr>
              <a:r>
                <a:rPr lang="en-US" sz="1050" kern="0" dirty="0">
                  <a:solidFill>
                    <a:srgbClr val="FFFFFF">
                      <a:alpha val="99000"/>
                    </a:srgbClr>
                  </a:solidFill>
                </a:rPr>
                <a:t>Per Message Operation</a:t>
              </a:r>
            </a:p>
          </p:txBody>
        </p:sp>
      </p:grpSp>
      <p:grpSp>
        <p:nvGrpSpPr>
          <p:cNvPr id="85" name="Group 84"/>
          <p:cNvGrpSpPr/>
          <p:nvPr/>
        </p:nvGrpSpPr>
        <p:grpSpPr>
          <a:xfrm>
            <a:off x="3278390" y="4615950"/>
            <a:ext cx="2603821" cy="1197900"/>
            <a:chOff x="6203598" y="5158299"/>
            <a:chExt cx="3260907" cy="1197900"/>
          </a:xfrm>
        </p:grpSpPr>
        <p:sp>
          <p:nvSpPr>
            <p:cNvPr id="86" name="Rounded Rectangle 85"/>
            <p:cNvSpPr/>
            <p:nvPr/>
          </p:nvSpPr>
          <p:spPr bwMode="auto">
            <a:xfrm>
              <a:off x="6203598" y="5158299"/>
              <a:ext cx="3260907" cy="1197900"/>
            </a:xfrm>
            <a:prstGeom prst="roundRect">
              <a:avLst>
                <a:gd name="adj" fmla="val 0"/>
              </a:avLst>
            </a:prstGeom>
            <a:solidFill>
              <a:srgbClr val="595959"/>
            </a:solidFill>
            <a:ln>
              <a:noFill/>
            </a:ln>
          </p:spPr>
          <p:txBody>
            <a:bodyPr vert="horz" wrap="square" lIns="82305" tIns="41153" rIns="82305" bIns="41153" numCol="1" anchor="t" anchorCtr="0" compatLnSpc="1">
              <a:prstTxWarp prst="textNoShape">
                <a:avLst/>
              </a:prstTxWarp>
            </a:bodyPr>
            <a:lstStyle/>
            <a:p>
              <a:r>
                <a:rPr lang="en-US" altLang="zh-CN" sz="1200" dirty="0">
                  <a:solidFill>
                    <a:srgbClr val="292929"/>
                  </a:solidFill>
                </a:rPr>
                <a:t> </a:t>
              </a:r>
            </a:p>
          </p:txBody>
        </p:sp>
        <p:sp>
          <p:nvSpPr>
            <p:cNvPr id="87" name="Rectangle 86"/>
            <p:cNvSpPr/>
            <p:nvPr/>
          </p:nvSpPr>
          <p:spPr>
            <a:xfrm>
              <a:off x="6203598" y="5913135"/>
              <a:ext cx="3260907" cy="393304"/>
            </a:xfrm>
            <a:prstGeom prst="rect">
              <a:avLst/>
            </a:prstGeom>
            <a:noFill/>
          </p:spPr>
          <p:txBody>
            <a:bodyPr wrap="square" anchor="ctr" anchorCtr="0">
              <a:noAutofit/>
            </a:bodyPr>
            <a:lstStyle/>
            <a:p>
              <a:pPr algn="ctr">
                <a:spcBef>
                  <a:spcPts val="1200"/>
                </a:spcBef>
                <a:defRPr/>
              </a:pPr>
              <a:r>
                <a:rPr lang="en-US" sz="1050" b="1" kern="0" dirty="0">
                  <a:solidFill>
                    <a:srgbClr val="FFFFFF">
                      <a:alpha val="99000"/>
                    </a:srgbClr>
                  </a:solidFill>
                </a:rPr>
                <a:t>$</a:t>
              </a:r>
              <a:r>
                <a:rPr lang="en-US" sz="1050" b="1" kern="0" dirty="0" smtClean="0">
                  <a:solidFill>
                    <a:srgbClr val="FFFFFF">
                      <a:alpha val="99000"/>
                    </a:srgbClr>
                  </a:solidFill>
                </a:rPr>
                <a:t>1.99/100k </a:t>
              </a:r>
              <a:r>
                <a:rPr lang="en-US" sz="1050" b="1" kern="0" dirty="0">
                  <a:solidFill>
                    <a:srgbClr val="FFFFFF">
                      <a:alpha val="99000"/>
                    </a:srgbClr>
                  </a:solidFill>
                </a:rPr>
                <a:t>transactions</a:t>
              </a:r>
            </a:p>
          </p:txBody>
        </p:sp>
        <p:sp>
          <p:nvSpPr>
            <p:cNvPr id="88" name="Rectangle 87"/>
            <p:cNvSpPr/>
            <p:nvPr/>
          </p:nvSpPr>
          <p:spPr>
            <a:xfrm>
              <a:off x="6452926" y="5753524"/>
              <a:ext cx="2762249" cy="253916"/>
            </a:xfrm>
            <a:prstGeom prst="rect">
              <a:avLst/>
            </a:prstGeom>
          </p:spPr>
          <p:txBody>
            <a:bodyPr wrap="square">
              <a:spAutoFit/>
            </a:bodyPr>
            <a:lstStyle/>
            <a:p>
              <a:pPr algn="ctr">
                <a:defRPr/>
              </a:pPr>
              <a:r>
                <a:rPr lang="en-US" sz="1050" kern="0" dirty="0">
                  <a:solidFill>
                    <a:srgbClr val="FFFFFF">
                      <a:alpha val="99000"/>
                    </a:srgbClr>
                  </a:solidFill>
                </a:rPr>
                <a:t>Per Message Operation</a:t>
              </a:r>
            </a:p>
          </p:txBody>
        </p:sp>
        <p:sp>
          <p:nvSpPr>
            <p:cNvPr id="89" name="TextBox 88"/>
            <p:cNvSpPr txBox="1"/>
            <p:nvPr/>
          </p:nvSpPr>
          <p:spPr bwMode="invGray">
            <a:xfrm>
              <a:off x="6319576" y="5172826"/>
              <a:ext cx="3028950" cy="452432"/>
            </a:xfrm>
            <a:prstGeom prst="rect">
              <a:avLst/>
            </a:prstGeom>
            <a:noFill/>
          </p:spPr>
          <p:txBody>
            <a:bodyPr wrap="square" tIns="182880" rtlCol="0">
              <a:spAutoFit/>
            </a:bodyPr>
            <a:lstStyle/>
            <a:p>
              <a:pPr marL="0" lvl="1" indent="-155562" algn="ctr" defTabSz="914023" fontAlgn="base">
                <a:lnSpc>
                  <a:spcPct val="80000"/>
                </a:lnSpc>
                <a:spcBef>
                  <a:spcPct val="0"/>
                </a:spcBef>
                <a:spcAft>
                  <a:spcPct val="0"/>
                </a:spcAft>
                <a:buClr>
                  <a:srgbClr val="FFC000"/>
                </a:buClr>
                <a:defRPr/>
              </a:pPr>
              <a:r>
                <a:rPr lang="en-US" sz="1800" kern="0" spc="-51" dirty="0">
                  <a:solidFill>
                    <a:srgbClr val="FFFFFF">
                      <a:alpha val="99000"/>
                    </a:srgbClr>
                  </a:solidFill>
                  <a:ea typeface="Segoe UI" pitchFamily="34" charset="0"/>
                  <a:cs typeface="Segoe UI" pitchFamily="34" charset="0"/>
                </a:rPr>
                <a:t>Access Control</a:t>
              </a:r>
            </a:p>
          </p:txBody>
        </p:sp>
      </p:grpSp>
      <p:sp>
        <p:nvSpPr>
          <p:cNvPr id="94" name="Rectangle 93"/>
          <p:cNvSpPr/>
          <p:nvPr/>
        </p:nvSpPr>
        <p:spPr>
          <a:xfrm>
            <a:off x="5320672" y="6261943"/>
            <a:ext cx="3498057" cy="246215"/>
          </a:xfrm>
          <a:prstGeom prst="rect">
            <a:avLst/>
          </a:prstGeom>
        </p:spPr>
        <p:txBody>
          <a:bodyPr wrap="none" lIns="91432" tIns="45717" rIns="91432" bIns="45717">
            <a:spAutoFit/>
          </a:bodyPr>
          <a:lstStyle/>
          <a:p>
            <a:pPr algn="r"/>
            <a:r>
              <a:rPr lang="en-US" sz="1000" dirty="0">
                <a:ln w="3175">
                  <a:noFill/>
                </a:ln>
                <a:gradFill flip="none" rotWithShape="1">
                  <a:gsLst>
                    <a:gs pos="0">
                      <a:srgbClr val="595959"/>
                    </a:gs>
                    <a:gs pos="86000">
                      <a:srgbClr val="595959"/>
                    </a:gs>
                  </a:gsLst>
                  <a:lin ang="5400000" scaled="0"/>
                  <a:tileRect/>
                </a:gradFill>
                <a:cs typeface="Segoe UI" pitchFamily="34" charset="0"/>
              </a:rPr>
              <a:t>Prices shown in USD </a:t>
            </a:r>
            <a:r>
              <a:rPr lang="en-US" sz="1000" dirty="0" smtClean="0">
                <a:ln w="3175">
                  <a:noFill/>
                </a:ln>
                <a:gradFill flip="none" rotWithShape="1">
                  <a:gsLst>
                    <a:gs pos="0">
                      <a:srgbClr val="595959"/>
                    </a:gs>
                    <a:gs pos="86000">
                      <a:srgbClr val="595959"/>
                    </a:gs>
                  </a:gsLst>
                  <a:lin ang="5400000" scaled="0"/>
                  <a:tileRect/>
                </a:gradFill>
                <a:cs typeface="Segoe UI" pitchFamily="34" charset="0"/>
              </a:rPr>
              <a:t>only. International </a:t>
            </a:r>
            <a:r>
              <a:rPr lang="en-US" sz="1000" dirty="0">
                <a:ln w="3175">
                  <a:noFill/>
                </a:ln>
                <a:gradFill flip="none" rotWithShape="1">
                  <a:gsLst>
                    <a:gs pos="0">
                      <a:srgbClr val="595959"/>
                    </a:gs>
                    <a:gs pos="86000">
                      <a:srgbClr val="595959"/>
                    </a:gs>
                  </a:gsLst>
                  <a:lin ang="5400000" scaled="0"/>
                  <a:tileRect/>
                </a:gradFill>
                <a:cs typeface="Segoe UI" pitchFamily="34" charset="0"/>
              </a:rPr>
              <a:t>prices are available</a:t>
            </a:r>
          </a:p>
        </p:txBody>
      </p:sp>
      <p:grpSp>
        <p:nvGrpSpPr>
          <p:cNvPr id="96" name="Group 95"/>
          <p:cNvGrpSpPr/>
          <p:nvPr/>
        </p:nvGrpSpPr>
        <p:grpSpPr>
          <a:xfrm>
            <a:off x="6003059" y="4615953"/>
            <a:ext cx="2603821" cy="1614201"/>
            <a:chOff x="6203598" y="5167825"/>
            <a:chExt cx="3260907" cy="1614201"/>
          </a:xfrm>
        </p:grpSpPr>
        <p:sp>
          <p:nvSpPr>
            <p:cNvPr id="97" name="Rounded Rectangle 96"/>
            <p:cNvSpPr/>
            <p:nvPr/>
          </p:nvSpPr>
          <p:spPr bwMode="auto">
            <a:xfrm>
              <a:off x="6203598" y="5167825"/>
              <a:ext cx="3260907" cy="1188374"/>
            </a:xfrm>
            <a:prstGeom prst="roundRect">
              <a:avLst>
                <a:gd name="adj" fmla="val 0"/>
              </a:avLst>
            </a:prstGeom>
            <a:solidFill>
              <a:srgbClr val="595959"/>
            </a:solidFill>
            <a:ln>
              <a:noFill/>
            </a:ln>
          </p:spPr>
          <p:txBody>
            <a:bodyPr vert="horz" wrap="square" lIns="82305" tIns="41153" rIns="82305" bIns="41153" numCol="1" anchor="t" anchorCtr="0" compatLnSpc="1">
              <a:prstTxWarp prst="textNoShape">
                <a:avLst/>
              </a:prstTxWarp>
            </a:bodyPr>
            <a:lstStyle/>
            <a:p>
              <a:r>
                <a:rPr lang="en-US" altLang="zh-CN" sz="1200" dirty="0">
                  <a:solidFill>
                    <a:srgbClr val="292929"/>
                  </a:solidFill>
                </a:rPr>
                <a:t> </a:t>
              </a:r>
            </a:p>
          </p:txBody>
        </p:sp>
        <p:sp>
          <p:nvSpPr>
            <p:cNvPr id="98" name="Rectangle 97"/>
            <p:cNvSpPr/>
            <p:nvPr/>
          </p:nvSpPr>
          <p:spPr>
            <a:xfrm>
              <a:off x="6203598" y="5437548"/>
              <a:ext cx="3260907" cy="1344478"/>
            </a:xfrm>
            <a:prstGeom prst="rect">
              <a:avLst/>
            </a:prstGeom>
            <a:noFill/>
          </p:spPr>
          <p:txBody>
            <a:bodyPr wrap="square" anchor="ctr" anchorCtr="0">
              <a:noAutofit/>
            </a:bodyPr>
            <a:lstStyle/>
            <a:p>
              <a:pPr algn="ctr">
                <a:defRPr/>
              </a:pPr>
              <a:r>
                <a:rPr lang="en-US" sz="1050" b="1" kern="0" dirty="0" smtClean="0">
                  <a:solidFill>
                    <a:srgbClr val="FFFFFF">
                      <a:alpha val="99000"/>
                    </a:srgbClr>
                  </a:solidFill>
                </a:rPr>
                <a:t>$0.01 per 10,000 messages</a:t>
              </a:r>
            </a:p>
            <a:p>
              <a:pPr algn="ctr">
                <a:defRPr/>
              </a:pPr>
              <a:r>
                <a:rPr lang="en-US" sz="1050" b="1" kern="0" dirty="0" smtClean="0">
                  <a:solidFill>
                    <a:srgbClr val="FFFFFF">
                      <a:alpha val="99000"/>
                    </a:srgbClr>
                  </a:solidFill>
                </a:rPr>
                <a:t>$0.10 per 100 relay hours</a:t>
              </a:r>
            </a:p>
            <a:p>
              <a:pPr algn="ctr">
                <a:defRPr/>
              </a:pPr>
              <a:endParaRPr lang="en-US" sz="1050" b="1" kern="0" dirty="0">
                <a:solidFill>
                  <a:srgbClr val="FFFFFF">
                    <a:alpha val="99000"/>
                  </a:srgbClr>
                </a:solidFill>
              </a:endParaRPr>
            </a:p>
          </p:txBody>
        </p:sp>
        <p:sp>
          <p:nvSpPr>
            <p:cNvPr id="100" name="TextBox 99"/>
            <p:cNvSpPr txBox="1"/>
            <p:nvPr/>
          </p:nvSpPr>
          <p:spPr bwMode="invGray">
            <a:xfrm>
              <a:off x="6319576" y="5185705"/>
              <a:ext cx="3028950" cy="452432"/>
            </a:xfrm>
            <a:prstGeom prst="rect">
              <a:avLst/>
            </a:prstGeom>
            <a:noFill/>
          </p:spPr>
          <p:txBody>
            <a:bodyPr wrap="square" tIns="182880" rtlCol="0">
              <a:spAutoFit/>
            </a:bodyPr>
            <a:lstStyle/>
            <a:p>
              <a:pPr marL="0" lvl="1" indent="-155562" algn="ctr" defTabSz="914023" fontAlgn="base">
                <a:lnSpc>
                  <a:spcPct val="80000"/>
                </a:lnSpc>
                <a:spcBef>
                  <a:spcPct val="0"/>
                </a:spcBef>
                <a:spcAft>
                  <a:spcPct val="0"/>
                </a:spcAft>
                <a:buClr>
                  <a:srgbClr val="FFC000"/>
                </a:buClr>
                <a:defRPr/>
              </a:pPr>
              <a:r>
                <a:rPr lang="en-US" sz="1800" kern="0" spc="-51" dirty="0">
                  <a:solidFill>
                    <a:srgbClr val="FFFFFF">
                      <a:alpha val="99000"/>
                    </a:srgbClr>
                  </a:solidFill>
                  <a:ea typeface="Segoe UI" pitchFamily="34" charset="0"/>
                  <a:cs typeface="Segoe UI" pitchFamily="34" charset="0"/>
                </a:rPr>
                <a:t>Service Bus</a:t>
              </a:r>
            </a:p>
          </p:txBody>
        </p:sp>
      </p:grpSp>
      <p:sp>
        <p:nvSpPr>
          <p:cNvPr id="3" name="TextBox 2"/>
          <p:cNvSpPr txBox="1"/>
          <p:nvPr/>
        </p:nvSpPr>
        <p:spPr>
          <a:xfrm>
            <a:off x="480084" y="1300764"/>
            <a:ext cx="2814411" cy="276999"/>
          </a:xfrm>
          <a:prstGeom prst="rect">
            <a:avLst/>
          </a:prstGeom>
          <a:noFill/>
        </p:spPr>
        <p:txBody>
          <a:bodyPr wrap="square" lIns="0" tIns="0" rIns="0" bIns="0" rtlCol="0">
            <a:spAutoFit/>
          </a:bodyPr>
          <a:lstStyle/>
          <a:p>
            <a:pPr>
              <a:lnSpc>
                <a:spcPct val="90000"/>
              </a:lnSpc>
              <a:spcBef>
                <a:spcPct val="20000"/>
              </a:spcBef>
              <a:buSzPct val="80000"/>
            </a:pPr>
            <a:r>
              <a:rPr lang="en-US" sz="2000" dirty="0" smtClean="0">
                <a:gradFill>
                  <a:gsLst>
                    <a:gs pos="0">
                      <a:srgbClr val="292929">
                        <a:lumMod val="90000"/>
                        <a:lumOff val="10000"/>
                      </a:srgbClr>
                    </a:gs>
                    <a:gs pos="86000">
                      <a:srgbClr val="292929">
                        <a:lumMod val="90000"/>
                        <a:lumOff val="10000"/>
                      </a:srgbClr>
                    </a:gs>
                  </a:gsLst>
                  <a:lin ang="5400000" scaled="0"/>
                </a:gradFill>
              </a:rPr>
              <a:t>Windows Azure</a:t>
            </a:r>
            <a:endParaRPr lang="en-US" sz="2000" dirty="0">
              <a:gradFill>
                <a:gsLst>
                  <a:gs pos="0">
                    <a:srgbClr val="292929">
                      <a:lumMod val="90000"/>
                      <a:lumOff val="10000"/>
                    </a:srgbClr>
                  </a:gs>
                  <a:gs pos="86000">
                    <a:srgbClr val="292929">
                      <a:lumMod val="90000"/>
                      <a:lumOff val="10000"/>
                    </a:srgbClr>
                  </a:gs>
                </a:gsLst>
                <a:lin ang="5400000" scaled="0"/>
              </a:gradFill>
            </a:endParaRPr>
          </a:p>
        </p:txBody>
      </p:sp>
      <p:sp>
        <p:nvSpPr>
          <p:cNvPr id="49" name="TextBox 48"/>
          <p:cNvSpPr txBox="1"/>
          <p:nvPr/>
        </p:nvSpPr>
        <p:spPr>
          <a:xfrm>
            <a:off x="528392" y="4095479"/>
            <a:ext cx="5196263" cy="276999"/>
          </a:xfrm>
          <a:prstGeom prst="rect">
            <a:avLst/>
          </a:prstGeom>
          <a:noFill/>
        </p:spPr>
        <p:txBody>
          <a:bodyPr wrap="square" lIns="0" tIns="0" rIns="0" bIns="0" rtlCol="0">
            <a:spAutoFit/>
          </a:bodyPr>
          <a:lstStyle/>
          <a:p>
            <a:pPr>
              <a:lnSpc>
                <a:spcPct val="90000"/>
              </a:lnSpc>
              <a:spcBef>
                <a:spcPct val="20000"/>
              </a:spcBef>
              <a:buSzPct val="80000"/>
            </a:pPr>
            <a:r>
              <a:rPr lang="en-US" sz="2000" dirty="0" smtClean="0">
                <a:gradFill>
                  <a:gsLst>
                    <a:gs pos="0">
                      <a:srgbClr val="292929">
                        <a:lumMod val="90000"/>
                        <a:lumOff val="10000"/>
                      </a:srgbClr>
                    </a:gs>
                    <a:gs pos="86000">
                      <a:srgbClr val="292929">
                        <a:lumMod val="90000"/>
                        <a:lumOff val="10000"/>
                      </a:srgbClr>
                    </a:gs>
                  </a:gsLst>
                  <a:lin ang="5400000" scaled="0"/>
                </a:gradFill>
              </a:rPr>
              <a:t>Windows Azure Additional Services</a:t>
            </a:r>
            <a:endParaRPr lang="en-US" sz="2000" dirty="0">
              <a:gradFill>
                <a:gsLst>
                  <a:gs pos="0">
                    <a:srgbClr val="292929">
                      <a:lumMod val="90000"/>
                      <a:lumOff val="10000"/>
                    </a:srgbClr>
                  </a:gs>
                  <a:gs pos="86000">
                    <a:srgbClr val="292929">
                      <a:lumMod val="90000"/>
                      <a:lumOff val="10000"/>
                    </a:srgbClr>
                  </a:gs>
                </a:gsLst>
                <a:lin ang="5400000" scaled="0"/>
              </a:gradFill>
            </a:endParaRPr>
          </a:p>
        </p:txBody>
      </p:sp>
      <p:sp>
        <p:nvSpPr>
          <p:cNvPr id="50" name="Rectangle 49"/>
          <p:cNvSpPr/>
          <p:nvPr/>
        </p:nvSpPr>
        <p:spPr>
          <a:xfrm>
            <a:off x="4680950" y="1189841"/>
            <a:ext cx="4077485" cy="2628951"/>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1800" dirty="0">
              <a:gradFill>
                <a:gsLst>
                  <a:gs pos="0">
                    <a:srgbClr val="FFFFFF"/>
                  </a:gs>
                  <a:gs pos="100000">
                    <a:srgbClr val="FFFFFF"/>
                  </a:gs>
                </a:gsLst>
                <a:lin ang="5400000" scaled="0"/>
              </a:gradFill>
            </a:endParaRPr>
          </a:p>
        </p:txBody>
      </p:sp>
      <p:sp>
        <p:nvSpPr>
          <p:cNvPr id="51" name="Azure text"/>
          <p:cNvSpPr txBox="1"/>
          <p:nvPr/>
        </p:nvSpPr>
        <p:spPr>
          <a:xfrm>
            <a:off x="4738921" y="1746654"/>
            <a:ext cx="3740004" cy="424726"/>
          </a:xfrm>
          <a:prstGeom prst="rect">
            <a:avLst/>
          </a:prstGeom>
          <a:noFill/>
        </p:spPr>
        <p:txBody>
          <a:bodyPr wrap="square" lIns="91432" tIns="45717" rIns="91432" bIns="45717" rtlCol="0">
            <a:spAutoFit/>
          </a:bodyPr>
          <a:lstStyle/>
          <a:p>
            <a:pPr marL="0" lvl="1" indent="-155562">
              <a:lnSpc>
                <a:spcPct val="90000"/>
              </a:lnSpc>
              <a:spcBef>
                <a:spcPct val="0"/>
              </a:spcBef>
              <a:buClr>
                <a:srgbClr val="FFC000"/>
              </a:buClr>
              <a:defRPr/>
            </a:pPr>
            <a:r>
              <a:rPr lang="en-US" sz="1200" dirty="0">
                <a:ln w="3175">
                  <a:noFill/>
                </a:ln>
                <a:gradFill flip="none" rotWithShape="1">
                  <a:gsLst>
                    <a:gs pos="0">
                      <a:srgbClr val="595959"/>
                    </a:gs>
                    <a:gs pos="86000">
                      <a:srgbClr val="595959"/>
                    </a:gs>
                  </a:gsLst>
                  <a:lin ang="5400000" scaled="0"/>
                  <a:tileRect/>
                </a:gradFill>
                <a:cs typeface="Segoe UI" pitchFamily="34" charset="0"/>
              </a:rPr>
              <a:t>Highly available, scalable, and self managed </a:t>
            </a:r>
            <a:br>
              <a:rPr lang="en-US" sz="1200" dirty="0">
                <a:ln w="3175">
                  <a:noFill/>
                </a:ln>
                <a:gradFill flip="none" rotWithShape="1">
                  <a:gsLst>
                    <a:gs pos="0">
                      <a:srgbClr val="595959"/>
                    </a:gs>
                    <a:gs pos="86000">
                      <a:srgbClr val="595959"/>
                    </a:gs>
                  </a:gsLst>
                  <a:lin ang="5400000" scaled="0"/>
                  <a:tileRect/>
                </a:gradFill>
                <a:cs typeface="Segoe UI" pitchFamily="34" charset="0"/>
              </a:rPr>
            </a:br>
            <a:r>
              <a:rPr lang="en-US" sz="1200" dirty="0">
                <a:ln w="3175">
                  <a:noFill/>
                </a:ln>
                <a:gradFill flip="none" rotWithShape="1">
                  <a:gsLst>
                    <a:gs pos="0">
                      <a:srgbClr val="595959"/>
                    </a:gs>
                    <a:gs pos="86000">
                      <a:srgbClr val="595959"/>
                    </a:gs>
                  </a:gsLst>
                  <a:lin ang="5400000" scaled="0"/>
                  <a:tileRect/>
                </a:gradFill>
                <a:cs typeface="Segoe UI" pitchFamily="34" charset="0"/>
              </a:rPr>
              <a:t>distributed database service</a:t>
            </a:r>
          </a:p>
        </p:txBody>
      </p:sp>
      <p:grpSp>
        <p:nvGrpSpPr>
          <p:cNvPr id="52" name="Group 51"/>
          <p:cNvGrpSpPr/>
          <p:nvPr/>
        </p:nvGrpSpPr>
        <p:grpSpPr>
          <a:xfrm>
            <a:off x="4791226" y="2171380"/>
            <a:ext cx="3815655" cy="1488673"/>
            <a:chOff x="614187" y="2622145"/>
            <a:chExt cx="4792545" cy="1488673"/>
          </a:xfrm>
        </p:grpSpPr>
        <p:sp>
          <p:nvSpPr>
            <p:cNvPr id="54" name="Rounded Rectangle 53"/>
            <p:cNvSpPr/>
            <p:nvPr/>
          </p:nvSpPr>
          <p:spPr bwMode="auto">
            <a:xfrm>
              <a:off x="614187" y="2622145"/>
              <a:ext cx="4792544" cy="1483656"/>
            </a:xfrm>
            <a:prstGeom prst="roundRect">
              <a:avLst>
                <a:gd name="adj" fmla="val 0"/>
              </a:avLst>
            </a:prstGeom>
            <a:solidFill>
              <a:schemeClr val="accent1"/>
            </a:solidFill>
            <a:ln w="9525" cap="flat" cmpd="sng" algn="ctr">
              <a:noFill/>
              <a:prstDash val="solid"/>
            </a:ln>
            <a:effectLst/>
          </p:spPr>
          <p:txBody>
            <a:bodyPr lIns="91440" bIns="91440" rtlCol="0" anchor="b" anchorCtr="0"/>
            <a:lstStyle/>
            <a:p>
              <a:pPr defTabSz="1218936"/>
              <a:r>
                <a:rPr lang="en-US" sz="1600" dirty="0">
                  <a:solidFill>
                    <a:srgbClr val="FFFFFF">
                      <a:alpha val="99000"/>
                    </a:srgbClr>
                  </a:solidFill>
                  <a:ea typeface="Segoe UI" pitchFamily="34" charset="0"/>
                  <a:cs typeface="Segoe UI" pitchFamily="34" charset="0"/>
                </a:rPr>
                <a:t> </a:t>
              </a:r>
            </a:p>
          </p:txBody>
        </p:sp>
        <p:sp>
          <p:nvSpPr>
            <p:cNvPr id="67" name="Rectangle 66"/>
            <p:cNvSpPr/>
            <p:nvPr/>
          </p:nvSpPr>
          <p:spPr>
            <a:xfrm>
              <a:off x="614187" y="3856902"/>
              <a:ext cx="4792545" cy="253916"/>
            </a:xfrm>
            <a:prstGeom prst="rect">
              <a:avLst/>
            </a:prstGeom>
          </p:spPr>
          <p:txBody>
            <a:bodyPr wrap="square">
              <a:spAutoFit/>
            </a:bodyPr>
            <a:lstStyle/>
            <a:p>
              <a:pPr algn="ctr"/>
              <a:r>
                <a:rPr lang="en-US" sz="1050" kern="0" dirty="0">
                  <a:solidFill>
                    <a:srgbClr val="FFFFFF">
                      <a:alpha val="99000"/>
                    </a:srgbClr>
                  </a:solidFill>
                </a:rPr>
                <a:t>Per </a:t>
              </a:r>
              <a:r>
                <a:rPr lang="en-US" sz="1050" kern="0" dirty="0" smtClean="0">
                  <a:solidFill>
                    <a:srgbClr val="FFFFFF">
                      <a:alpha val="99000"/>
                    </a:srgbClr>
                  </a:solidFill>
                </a:rPr>
                <a:t>database/month. No transaction costs. Bandwidth extra. </a:t>
              </a:r>
              <a:endParaRPr lang="en-US" sz="1050" kern="0" dirty="0">
                <a:solidFill>
                  <a:srgbClr val="FFFFFF">
                    <a:alpha val="99000"/>
                  </a:srgbClr>
                </a:solidFill>
              </a:endParaRPr>
            </a:p>
          </p:txBody>
        </p:sp>
      </p:grpSp>
      <p:sp>
        <p:nvSpPr>
          <p:cNvPr id="102" name="TextBox 101"/>
          <p:cNvSpPr txBox="1"/>
          <p:nvPr/>
        </p:nvSpPr>
        <p:spPr>
          <a:xfrm>
            <a:off x="4771905" y="1300764"/>
            <a:ext cx="2814411" cy="276999"/>
          </a:xfrm>
          <a:prstGeom prst="rect">
            <a:avLst/>
          </a:prstGeom>
          <a:noFill/>
        </p:spPr>
        <p:txBody>
          <a:bodyPr wrap="square" lIns="0" tIns="0" rIns="0" bIns="0" rtlCol="0">
            <a:spAutoFit/>
          </a:bodyPr>
          <a:lstStyle/>
          <a:p>
            <a:pPr>
              <a:lnSpc>
                <a:spcPct val="90000"/>
              </a:lnSpc>
              <a:spcBef>
                <a:spcPct val="20000"/>
              </a:spcBef>
              <a:buSzPct val="80000"/>
            </a:pPr>
            <a:r>
              <a:rPr lang="en-US" sz="2000" dirty="0" smtClean="0">
                <a:gradFill>
                  <a:gsLst>
                    <a:gs pos="0">
                      <a:srgbClr val="292929">
                        <a:lumMod val="90000"/>
                        <a:lumOff val="10000"/>
                      </a:srgbClr>
                    </a:gs>
                    <a:gs pos="86000">
                      <a:srgbClr val="292929">
                        <a:lumMod val="90000"/>
                        <a:lumOff val="10000"/>
                      </a:srgbClr>
                    </a:gs>
                  </a:gsLst>
                  <a:lin ang="5400000" scaled="0"/>
                </a:gradFill>
              </a:rPr>
              <a:t>SQL Azure</a:t>
            </a:r>
            <a:endParaRPr lang="en-US" sz="2000" dirty="0">
              <a:gradFill>
                <a:gsLst>
                  <a:gs pos="0">
                    <a:srgbClr val="292929">
                      <a:lumMod val="90000"/>
                      <a:lumOff val="10000"/>
                    </a:srgbClr>
                  </a:gs>
                  <a:gs pos="86000">
                    <a:srgbClr val="292929">
                      <a:lumMod val="90000"/>
                      <a:lumOff val="10000"/>
                    </a:srgbClr>
                  </a:gs>
                </a:gsLst>
                <a:lin ang="5400000" scaled="0"/>
              </a:gradFill>
            </a:endParaRPr>
          </a:p>
        </p:txBody>
      </p:sp>
      <p:graphicFrame>
        <p:nvGraphicFramePr>
          <p:cNvPr id="4" name="Table 3"/>
          <p:cNvGraphicFramePr>
            <a:graphicFrameLocks noGrp="1"/>
          </p:cNvGraphicFramePr>
          <p:nvPr>
            <p:extLst>
              <p:ext uri="{D42A27DB-BD31-4B8C-83A1-F6EECF244321}">
                <p14:modId xmlns:p14="http://schemas.microsoft.com/office/powerpoint/2010/main" val="926236548"/>
              </p:ext>
            </p:extLst>
          </p:nvPr>
        </p:nvGraphicFramePr>
        <p:xfrm>
          <a:off x="4902381" y="2249181"/>
          <a:ext cx="3634622" cy="1156535"/>
        </p:xfrm>
        <a:graphic>
          <a:graphicData uri="http://schemas.openxmlformats.org/drawingml/2006/table">
            <a:tbl>
              <a:tblPr bandRow="1">
                <a:tableStyleId>{3C2FFA5D-87B4-456A-9821-1D502468CF0F}</a:tableStyleId>
              </a:tblPr>
              <a:tblGrid>
                <a:gridCol w="1451806"/>
                <a:gridCol w="2182816"/>
              </a:tblGrid>
              <a:tr h="231307">
                <a:tc>
                  <a:txBody>
                    <a:bodyPr/>
                    <a:lstStyle/>
                    <a:p>
                      <a:pPr algn="ctr"/>
                      <a:r>
                        <a:rPr lang="en-US" sz="900" kern="0" dirty="0" smtClean="0"/>
                        <a:t>0MB &lt; 100MB</a:t>
                      </a:r>
                      <a:endParaRPr lang="en-US" sz="900" kern="0" dirty="0">
                        <a:solidFill>
                          <a:schemeClr val="bg1">
                            <a:alpha val="99000"/>
                          </a:schemeClr>
                        </a:solidFill>
                        <a:latin typeface="+mn-lt"/>
                        <a:ea typeface="+mn-ea"/>
                        <a:cs typeface="+mn-cs"/>
                      </a:endParaRPr>
                    </a:p>
                  </a:txBody>
                  <a:tcPr/>
                </a:tc>
                <a:tc>
                  <a:txBody>
                    <a:bodyPr/>
                    <a:lstStyle/>
                    <a:p>
                      <a:pPr algn="l"/>
                      <a:r>
                        <a:rPr lang="en-US" sz="900" kern="0" dirty="0" smtClean="0"/>
                        <a:t>Flat $4.99</a:t>
                      </a:r>
                      <a:endParaRPr lang="en-US" sz="900" kern="0" dirty="0">
                        <a:solidFill>
                          <a:schemeClr val="bg1">
                            <a:alpha val="99000"/>
                          </a:schemeClr>
                        </a:solidFill>
                        <a:latin typeface="+mn-lt"/>
                        <a:ea typeface="+mn-ea"/>
                        <a:cs typeface="+mn-cs"/>
                      </a:endParaRPr>
                    </a:p>
                  </a:txBody>
                  <a:tcPr/>
                </a:tc>
              </a:tr>
              <a:tr h="231307">
                <a:tc>
                  <a:txBody>
                    <a:bodyPr/>
                    <a:lstStyle/>
                    <a:p>
                      <a:pPr algn="ctr"/>
                      <a:r>
                        <a:rPr lang="en-US" sz="900" kern="0" dirty="0" smtClean="0"/>
                        <a:t>100</a:t>
                      </a:r>
                      <a:r>
                        <a:rPr lang="en-US" sz="900" kern="0" baseline="0" dirty="0" smtClean="0"/>
                        <a:t>MB </a:t>
                      </a:r>
                      <a:r>
                        <a:rPr lang="en-US" sz="900" kern="0" dirty="0" smtClean="0"/>
                        <a:t>&lt; 1GB</a:t>
                      </a:r>
                      <a:endParaRPr lang="en-US" sz="900" kern="0" dirty="0">
                        <a:solidFill>
                          <a:schemeClr val="bg1">
                            <a:alpha val="99000"/>
                          </a:schemeClr>
                        </a:solidFill>
                        <a:latin typeface="+mn-lt"/>
                        <a:ea typeface="+mn-ea"/>
                        <a:cs typeface="+mn-cs"/>
                      </a:endParaRPr>
                    </a:p>
                  </a:txBody>
                  <a:tcPr/>
                </a:tc>
                <a:tc>
                  <a:txBody>
                    <a:bodyPr/>
                    <a:lstStyle/>
                    <a:p>
                      <a:pPr algn="l"/>
                      <a:r>
                        <a:rPr lang="en-US" sz="900" kern="0" dirty="0" smtClean="0"/>
                        <a:t>Flat $9.99</a:t>
                      </a:r>
                      <a:endParaRPr lang="en-US" sz="900" kern="0" dirty="0">
                        <a:solidFill>
                          <a:schemeClr val="bg1">
                            <a:alpha val="99000"/>
                          </a:schemeClr>
                        </a:solidFill>
                        <a:latin typeface="+mn-lt"/>
                        <a:ea typeface="+mn-ea"/>
                        <a:cs typeface="+mn-cs"/>
                      </a:endParaRPr>
                    </a:p>
                  </a:txBody>
                  <a:tcPr/>
                </a:tc>
              </a:tr>
              <a:tr h="231307">
                <a:tc>
                  <a:txBody>
                    <a:bodyPr/>
                    <a:lstStyle/>
                    <a:p>
                      <a:pPr algn="ctr"/>
                      <a:r>
                        <a:rPr lang="en-US" sz="900" kern="0" dirty="0" smtClean="0"/>
                        <a:t>1GB &lt; 10GB</a:t>
                      </a:r>
                      <a:endParaRPr lang="en-US" sz="900" kern="0" dirty="0">
                        <a:solidFill>
                          <a:schemeClr val="bg1">
                            <a:alpha val="99000"/>
                          </a:schemeClr>
                        </a:solidFill>
                        <a:latin typeface="+mn-lt"/>
                        <a:ea typeface="+mn-ea"/>
                        <a:cs typeface="+mn-cs"/>
                      </a:endParaRPr>
                    </a:p>
                  </a:txBody>
                  <a:tcPr/>
                </a:tc>
                <a:tc>
                  <a:txBody>
                    <a:bodyPr/>
                    <a:lstStyle/>
                    <a:p>
                      <a:pPr algn="l"/>
                      <a:r>
                        <a:rPr lang="en-US" sz="900" kern="0" dirty="0" smtClean="0"/>
                        <a:t>$9.99 first GB, additional $3.95/GB</a:t>
                      </a:r>
                      <a:endParaRPr lang="en-US" sz="900" kern="0" dirty="0">
                        <a:solidFill>
                          <a:schemeClr val="bg1">
                            <a:alpha val="99000"/>
                          </a:schemeClr>
                        </a:solidFill>
                        <a:latin typeface="+mn-lt"/>
                        <a:ea typeface="+mn-ea"/>
                        <a:cs typeface="+mn-cs"/>
                      </a:endParaRPr>
                    </a:p>
                  </a:txBody>
                  <a:tcPr/>
                </a:tc>
              </a:tr>
              <a:tr h="231307">
                <a:tc>
                  <a:txBody>
                    <a:bodyPr/>
                    <a:lstStyle/>
                    <a:p>
                      <a:pPr algn="ctr"/>
                      <a:r>
                        <a:rPr lang="en-US" sz="900" kern="0" dirty="0" smtClean="0"/>
                        <a:t>10GB &lt;</a:t>
                      </a:r>
                      <a:r>
                        <a:rPr lang="en-US" sz="900" kern="0" baseline="0" dirty="0" smtClean="0"/>
                        <a:t> 50GB</a:t>
                      </a:r>
                      <a:endParaRPr lang="en-US" sz="900" kern="0" baseline="0" dirty="0" smtClean="0">
                        <a:solidFill>
                          <a:schemeClr val="bg1">
                            <a:alpha val="99000"/>
                          </a:schemeClr>
                        </a:solidFill>
                        <a:latin typeface="+mn-lt"/>
                        <a:ea typeface="+mn-ea"/>
                        <a:cs typeface="+mn-cs"/>
                      </a:endParaRPr>
                    </a:p>
                  </a:txBody>
                  <a:tcPr/>
                </a:tc>
                <a:tc>
                  <a:txBody>
                    <a:bodyPr/>
                    <a:lstStyle/>
                    <a:p>
                      <a:pPr algn="l"/>
                      <a:r>
                        <a:rPr lang="en-US" sz="900" kern="0" dirty="0" smtClean="0"/>
                        <a:t>$45.95 first 10 GB, additional $1.99/GB</a:t>
                      </a:r>
                      <a:endParaRPr lang="en-US" sz="900" kern="0" dirty="0">
                        <a:solidFill>
                          <a:schemeClr val="bg1">
                            <a:alpha val="99000"/>
                          </a:schemeClr>
                        </a:solidFill>
                        <a:latin typeface="+mn-lt"/>
                        <a:ea typeface="+mn-ea"/>
                        <a:cs typeface="+mn-cs"/>
                      </a:endParaRPr>
                    </a:p>
                  </a:txBody>
                  <a:tcPr/>
                </a:tc>
              </a:tr>
              <a:tr h="231307">
                <a:tc>
                  <a:txBody>
                    <a:bodyPr/>
                    <a:lstStyle/>
                    <a:p>
                      <a:pPr algn="ctr"/>
                      <a:r>
                        <a:rPr lang="en-US" sz="900" kern="0" baseline="0" dirty="0" smtClean="0"/>
                        <a:t>50GB &lt; 150GB</a:t>
                      </a:r>
                      <a:endParaRPr lang="en-US" sz="900" kern="0" baseline="0" dirty="0" smtClean="0">
                        <a:solidFill>
                          <a:schemeClr val="bg1">
                            <a:alpha val="99000"/>
                          </a:schemeClr>
                        </a:solidFill>
                        <a:latin typeface="+mn-lt"/>
                        <a:ea typeface="+mn-ea"/>
                        <a:cs typeface="+mn-cs"/>
                      </a:endParaRPr>
                    </a:p>
                  </a:txBody>
                  <a:tcPr/>
                </a:tc>
                <a:tc>
                  <a:txBody>
                    <a:bodyPr/>
                    <a:lstStyle/>
                    <a:p>
                      <a:pPr algn="l"/>
                      <a:r>
                        <a:rPr lang="en-US" sz="900" kern="0" dirty="0" smtClean="0"/>
                        <a:t>$125.87 for first 50 GB, $0.99/GB</a:t>
                      </a:r>
                      <a:endParaRPr lang="en-US" sz="900" kern="0" dirty="0">
                        <a:solidFill>
                          <a:schemeClr val="bg1">
                            <a:alpha val="99000"/>
                          </a:schemeClr>
                        </a:solidFill>
                        <a:latin typeface="+mn-lt"/>
                        <a:ea typeface="+mn-ea"/>
                        <a:cs typeface="+mn-cs"/>
                      </a:endParaRPr>
                    </a:p>
                  </a:txBody>
                  <a:tcPr/>
                </a:tc>
              </a:tr>
            </a:tbl>
          </a:graphicData>
        </a:graphic>
      </p:graphicFrame>
    </p:spTree>
    <p:extLst>
      <p:ext uri="{BB962C8B-B14F-4D97-AF65-F5344CB8AC3E}">
        <p14:creationId xmlns:p14="http://schemas.microsoft.com/office/powerpoint/2010/main" val="24053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553998"/>
          </a:xfrm>
        </p:spPr>
        <p:txBody>
          <a:bodyPr/>
          <a:lstStyle/>
          <a:p>
            <a:r>
              <a:rPr lang="en-US" sz="4000" dirty="0" smtClean="0"/>
              <a:t>Windows Azure </a:t>
            </a:r>
            <a:r>
              <a:rPr lang="en-US" sz="4000" dirty="0">
                <a:solidFill>
                  <a:schemeClr val="accent2">
                    <a:alpha val="99000"/>
                  </a:schemeClr>
                </a:solidFill>
              </a:rPr>
              <a:t>Instance Sizes</a:t>
            </a:r>
          </a:p>
        </p:txBody>
      </p:sp>
      <p:sp>
        <p:nvSpPr>
          <p:cNvPr id="6" name="Title 33"/>
          <p:cNvSpPr txBox="1">
            <a:spLocks/>
          </p:cNvSpPr>
          <p:nvPr/>
        </p:nvSpPr>
        <p:spPr>
          <a:xfrm>
            <a:off x="475896" y="3285965"/>
            <a:ext cx="7056981" cy="452422"/>
          </a:xfrm>
          <a:prstGeom prst="rect">
            <a:avLst/>
          </a:prstGeom>
          <a:noFill/>
        </p:spPr>
        <p:txBody>
          <a:bodyPr wrap="square" lIns="91436" tIns="182872" rIns="91436" bIns="45719" rtlCol="0">
            <a:spAutoFit/>
          </a:bodyPr>
          <a:lstStyle>
            <a:defPPr>
              <a:defRPr lang="en-US"/>
            </a:defPPr>
            <a:lvl2pPr marL="0" lvl="1" indent="-155569" defTabSz="914325">
              <a:lnSpc>
                <a:spcPct val="90000"/>
              </a:lnSpc>
              <a:spcBef>
                <a:spcPct val="0"/>
              </a:spcBef>
              <a:buClr>
                <a:srgbClr val="FFC000"/>
              </a:buClr>
              <a:defRPr sz="2800" spc="-100">
                <a:ln w="3175">
                  <a:noFill/>
                </a:ln>
                <a:gradFill flip="none" rotWithShape="1">
                  <a:gsLst>
                    <a:gs pos="0">
                      <a:srgbClr val="595959"/>
                    </a:gs>
                    <a:gs pos="86000">
                      <a:srgbClr val="595959"/>
                    </a:gs>
                  </a:gsLst>
                  <a:lin ang="5400000" scaled="0"/>
                  <a:tileRect/>
                </a:gradFill>
                <a:latin typeface="Segoe UI Light" pitchFamily="34" charset="0"/>
                <a:cs typeface="Arial" charset="0"/>
              </a:defRPr>
            </a:lvl2pPr>
          </a:lstStyle>
          <a:p>
            <a:pPr lvl="1"/>
            <a:r>
              <a:rPr lang="en-US" sz="1600" dirty="0">
                <a:latin typeface="Segoe UI" pitchFamily="34" charset="0"/>
                <a:ea typeface="Segoe UI" pitchFamily="34" charset="0"/>
                <a:cs typeface="Segoe UI" pitchFamily="34" charset="0"/>
              </a:rPr>
              <a:t>Unit of Compute Defined </a:t>
            </a:r>
          </a:p>
        </p:txBody>
      </p:sp>
      <p:sp>
        <p:nvSpPr>
          <p:cNvPr id="7" name="TextBox 6"/>
          <p:cNvSpPr txBox="1"/>
          <p:nvPr/>
        </p:nvSpPr>
        <p:spPr bwMode="invGray">
          <a:xfrm>
            <a:off x="475130" y="1093093"/>
            <a:ext cx="7052884" cy="452422"/>
          </a:xfrm>
          <a:prstGeom prst="rect">
            <a:avLst/>
          </a:prstGeom>
          <a:noFill/>
        </p:spPr>
        <p:txBody>
          <a:bodyPr wrap="square" lIns="91436" tIns="182872" rIns="91436" bIns="45719" rtlCol="0">
            <a:spAutoFit/>
          </a:bodyPr>
          <a:lstStyle/>
          <a:p>
            <a:pPr marL="0" lvl="1" indent="-155569" defTabSz="914325">
              <a:lnSpc>
                <a:spcPct val="90000"/>
              </a:lnSpc>
              <a:spcBef>
                <a:spcPct val="0"/>
              </a:spcBef>
              <a:buClr>
                <a:srgbClr val="FFC000"/>
              </a:buClr>
              <a:defRPr/>
            </a:pPr>
            <a:r>
              <a:rPr lang="en-US" sz="1600" spc="-100" dirty="0">
                <a:ln w="3175">
                  <a:noFill/>
                </a:ln>
                <a:gradFill flip="none" rotWithShape="1">
                  <a:gsLst>
                    <a:gs pos="0">
                      <a:srgbClr val="595959"/>
                    </a:gs>
                    <a:gs pos="86000">
                      <a:srgbClr val="595959"/>
                    </a:gs>
                  </a:gsLst>
                  <a:lin ang="5400000" scaled="0"/>
                  <a:tileRect/>
                </a:gradFill>
                <a:latin typeface="Segoe UI" pitchFamily="34" charset="0"/>
                <a:ea typeface="Segoe UI" pitchFamily="34" charset="0"/>
                <a:cs typeface="Segoe UI" pitchFamily="34" charset="0"/>
              </a:rPr>
              <a:t>Variable instance sizes to handle complex workloads of any size </a:t>
            </a:r>
          </a:p>
        </p:txBody>
      </p:sp>
      <p:grpSp>
        <p:nvGrpSpPr>
          <p:cNvPr id="86" name="Group 85"/>
          <p:cNvGrpSpPr/>
          <p:nvPr/>
        </p:nvGrpSpPr>
        <p:grpSpPr>
          <a:xfrm>
            <a:off x="1954886" y="3894134"/>
            <a:ext cx="1371957" cy="2165649"/>
            <a:chOff x="2841550" y="4062546"/>
            <a:chExt cx="1828800" cy="2165649"/>
          </a:xfrm>
        </p:grpSpPr>
        <p:sp>
          <p:nvSpPr>
            <p:cNvPr id="9" name="Rounded Rectangle 8"/>
            <p:cNvSpPr/>
            <p:nvPr/>
          </p:nvSpPr>
          <p:spPr bwMode="auto">
            <a:xfrm>
              <a:off x="2841550" y="4158550"/>
              <a:ext cx="1828800" cy="2069645"/>
            </a:xfrm>
            <a:prstGeom prst="roundRect">
              <a:avLst>
                <a:gd name="adj" fmla="val 0"/>
              </a:avLst>
            </a:prstGeom>
            <a:solidFill>
              <a:schemeClr val="accent2"/>
            </a:solidFill>
            <a:ln w="9525" cap="flat" cmpd="sng" algn="ctr">
              <a:noFill/>
              <a:prstDash val="solid"/>
            </a:ln>
            <a:effectLst/>
          </p:spPr>
          <p:txBody>
            <a:bodyPr lIns="91440" bIns="91440" rtlCol="0" anchor="b" anchorCtr="0"/>
            <a:lstStyle/>
            <a:p>
              <a:pPr defTabSz="1218936"/>
              <a:r>
                <a:rPr lang="en-US" altLang="zh-CN" sz="1400" dirty="0">
                  <a:solidFill>
                    <a:schemeClr val="bg1">
                      <a:alpha val="99000"/>
                    </a:schemeClr>
                  </a:solidFill>
                  <a:ea typeface="Segoe UI" pitchFamily="34" charset="0"/>
                  <a:cs typeface="Segoe UI" pitchFamily="34" charset="0"/>
                </a:rPr>
                <a:t> </a:t>
              </a:r>
            </a:p>
          </p:txBody>
        </p:sp>
        <p:sp>
          <p:nvSpPr>
            <p:cNvPr id="10" name="TextBox 9"/>
            <p:cNvSpPr txBox="1"/>
            <p:nvPr/>
          </p:nvSpPr>
          <p:spPr bwMode="invGray">
            <a:xfrm>
              <a:off x="3221155" y="4062546"/>
              <a:ext cx="1069590" cy="480131"/>
            </a:xfrm>
            <a:prstGeom prst="rect">
              <a:avLst/>
            </a:prstGeom>
            <a:noFill/>
          </p:spPr>
          <p:txBody>
            <a:bodyPr wrap="square" tIns="182880" rtlCol="0">
              <a:spAutoFit/>
            </a:bodyPr>
            <a:lstStyle/>
            <a:p>
              <a:pPr marL="0" lvl="1" algn="ctr" defTabSz="914061" fontAlgn="base">
                <a:lnSpc>
                  <a:spcPct val="90000"/>
                </a:lnSpc>
                <a:spcBef>
                  <a:spcPct val="0"/>
                </a:spcBef>
                <a:spcAft>
                  <a:spcPct val="0"/>
                </a:spcAft>
                <a:buClr>
                  <a:srgbClr val="FFC000"/>
                </a:buClr>
              </a:pPr>
              <a:r>
                <a:rPr lang="en-US" sz="1800" kern="0" spc="-51" dirty="0">
                  <a:solidFill>
                    <a:schemeClr val="bg1">
                      <a:alpha val="99000"/>
                    </a:schemeClr>
                  </a:solidFill>
                  <a:latin typeface="Segoe UI Light" pitchFamily="34" charset="0"/>
                </a:rPr>
                <a:t>Small</a:t>
              </a:r>
            </a:p>
          </p:txBody>
        </p:sp>
        <p:sp>
          <p:nvSpPr>
            <p:cNvPr id="11" name="Rectangle 10"/>
            <p:cNvSpPr/>
            <p:nvPr/>
          </p:nvSpPr>
          <p:spPr>
            <a:xfrm>
              <a:off x="2916354" y="4764695"/>
              <a:ext cx="1679192" cy="375187"/>
            </a:xfrm>
            <a:prstGeom prst="rect">
              <a:avLst/>
            </a:prstGeom>
          </p:spPr>
          <p:txBody>
            <a:bodyPr wrap="square" anchor="ctr" anchorCtr="0">
              <a:noAutofit/>
            </a:bodyPr>
            <a:lstStyle/>
            <a:p>
              <a:pPr algn="ctr"/>
              <a:r>
                <a:rPr lang="en-US" sz="1400" b="1" kern="0" dirty="0">
                  <a:gradFill>
                    <a:gsLst>
                      <a:gs pos="0">
                        <a:schemeClr val="bg1"/>
                      </a:gs>
                      <a:gs pos="50000">
                        <a:schemeClr val="bg1"/>
                      </a:gs>
                    </a:gsLst>
                    <a:lin ang="10800000" scaled="0"/>
                  </a:gradFill>
                  <a:latin typeface="+mj-lt"/>
                </a:rPr>
                <a:t>1 x 1.6Ghz </a:t>
              </a:r>
            </a:p>
          </p:txBody>
        </p:sp>
        <p:sp>
          <p:nvSpPr>
            <p:cNvPr id="12" name="Rectangle 11"/>
            <p:cNvSpPr/>
            <p:nvPr/>
          </p:nvSpPr>
          <p:spPr>
            <a:xfrm>
              <a:off x="2919187" y="5078096"/>
              <a:ext cx="1673526" cy="253916"/>
            </a:xfrm>
            <a:prstGeom prst="rect">
              <a:avLst/>
            </a:prstGeom>
          </p:spPr>
          <p:txBody>
            <a:bodyPr wrap="square">
              <a:spAutoFit/>
            </a:bodyPr>
            <a:lstStyle/>
            <a:p>
              <a:pPr algn="ctr"/>
              <a:r>
                <a:rPr lang="en-US" sz="1050" b="1" kern="0" dirty="0">
                  <a:solidFill>
                    <a:schemeClr val="bg1">
                      <a:alpha val="99000"/>
                    </a:schemeClr>
                  </a:solidFill>
                  <a:latin typeface="+mj-lt"/>
                </a:rPr>
                <a:t>(moderate IO) </a:t>
              </a:r>
              <a:endParaRPr lang="en-US" sz="2800" b="1" dirty="0">
                <a:solidFill>
                  <a:schemeClr val="bg1">
                    <a:alpha val="99000"/>
                  </a:schemeClr>
                </a:solidFill>
                <a:latin typeface="+mj-lt"/>
              </a:endParaRPr>
            </a:p>
          </p:txBody>
        </p:sp>
        <p:sp>
          <p:nvSpPr>
            <p:cNvPr id="13" name="Rectangle 12"/>
            <p:cNvSpPr/>
            <p:nvPr/>
          </p:nvSpPr>
          <p:spPr>
            <a:xfrm>
              <a:off x="2916354" y="5339718"/>
              <a:ext cx="1679192" cy="375187"/>
            </a:xfrm>
            <a:prstGeom prst="rect">
              <a:avLst/>
            </a:prstGeom>
          </p:spPr>
          <p:txBody>
            <a:bodyPr wrap="square" anchor="ctr" anchorCtr="0">
              <a:noAutofit/>
            </a:bodyPr>
            <a:lstStyle/>
            <a:p>
              <a:pPr algn="ctr"/>
              <a:r>
                <a:rPr lang="en-US" sz="1050" b="1" kern="0" dirty="0">
                  <a:solidFill>
                    <a:schemeClr val="bg1">
                      <a:alpha val="99000"/>
                    </a:schemeClr>
                  </a:solidFill>
                  <a:latin typeface="+mj-lt"/>
                </a:rPr>
                <a:t>1.75 GB memory </a:t>
              </a:r>
            </a:p>
          </p:txBody>
        </p:sp>
        <p:sp>
          <p:nvSpPr>
            <p:cNvPr id="14" name="Rectangle 13"/>
            <p:cNvSpPr/>
            <p:nvPr/>
          </p:nvSpPr>
          <p:spPr>
            <a:xfrm>
              <a:off x="2916354" y="5649778"/>
              <a:ext cx="1679192" cy="375187"/>
            </a:xfrm>
            <a:prstGeom prst="rect">
              <a:avLst/>
            </a:prstGeom>
          </p:spPr>
          <p:txBody>
            <a:bodyPr wrap="square" anchor="ctr" anchorCtr="0">
              <a:noAutofit/>
            </a:bodyPr>
            <a:lstStyle/>
            <a:p>
              <a:pPr algn="ctr"/>
              <a:r>
                <a:rPr lang="en-US" sz="1050" b="1" kern="0" dirty="0">
                  <a:solidFill>
                    <a:schemeClr val="bg1">
                      <a:alpha val="99000"/>
                    </a:schemeClr>
                  </a:solidFill>
                  <a:latin typeface="+mj-lt"/>
                </a:rPr>
                <a:t>250 GB storage</a:t>
              </a:r>
            </a:p>
            <a:p>
              <a:pPr algn="ctr"/>
              <a:r>
                <a:rPr lang="en-US" sz="1050" kern="0" dirty="0">
                  <a:solidFill>
                    <a:schemeClr val="bg1">
                      <a:alpha val="99000"/>
                    </a:schemeClr>
                  </a:solidFill>
                  <a:latin typeface="+mj-lt"/>
                </a:rPr>
                <a:t>(instance storage) </a:t>
              </a:r>
            </a:p>
          </p:txBody>
        </p:sp>
        <p:cxnSp>
          <p:nvCxnSpPr>
            <p:cNvPr id="15" name="Straight Connector 14"/>
            <p:cNvCxnSpPr/>
            <p:nvPr/>
          </p:nvCxnSpPr>
          <p:spPr>
            <a:xfrm>
              <a:off x="2978710" y="4681025"/>
              <a:ext cx="1554480" cy="2382"/>
            </a:xfrm>
            <a:prstGeom prst="line">
              <a:avLst/>
            </a:prstGeom>
            <a:ln w="6350">
              <a:solidFill>
                <a:schemeClr val="bg1"/>
              </a:solidFill>
            </a:ln>
            <a:effectLst>
              <a:outerShdw blurRad="63500" algn="ctr" rotWithShape="0">
                <a:schemeClr val="bg1">
                  <a:alpha val="40000"/>
                </a:schemeClr>
              </a:outerShdw>
            </a:effectLst>
          </p:spPr>
          <p:style>
            <a:lnRef idx="1">
              <a:schemeClr val="accent1"/>
            </a:lnRef>
            <a:fillRef idx="0">
              <a:schemeClr val="accent1"/>
            </a:fillRef>
            <a:effectRef idx="0">
              <a:schemeClr val="accent1"/>
            </a:effectRef>
            <a:fontRef idx="minor">
              <a:schemeClr val="tx1"/>
            </a:fontRef>
          </p:style>
        </p:cxnSp>
      </p:grpSp>
      <p:grpSp>
        <p:nvGrpSpPr>
          <p:cNvPr id="87" name="Group 86"/>
          <p:cNvGrpSpPr/>
          <p:nvPr/>
        </p:nvGrpSpPr>
        <p:grpSpPr>
          <a:xfrm>
            <a:off x="3372280" y="3894131"/>
            <a:ext cx="1371958" cy="2160720"/>
            <a:chOff x="5157631" y="4062546"/>
            <a:chExt cx="1828801" cy="2160720"/>
          </a:xfrm>
        </p:grpSpPr>
        <p:sp>
          <p:nvSpPr>
            <p:cNvPr id="16" name="Rounded Rectangle 15"/>
            <p:cNvSpPr/>
            <p:nvPr/>
          </p:nvSpPr>
          <p:spPr bwMode="auto">
            <a:xfrm>
              <a:off x="5157632" y="4152031"/>
              <a:ext cx="1828800" cy="2071235"/>
            </a:xfrm>
            <a:prstGeom prst="roundRect">
              <a:avLst>
                <a:gd name="adj" fmla="val 0"/>
              </a:avLst>
            </a:prstGeom>
            <a:solidFill>
              <a:schemeClr val="accent2"/>
            </a:solidFill>
            <a:ln w="9525" cap="flat" cmpd="sng" algn="ctr">
              <a:noFill/>
              <a:prstDash val="solid"/>
            </a:ln>
            <a:effectLst/>
          </p:spPr>
          <p:txBody>
            <a:bodyPr lIns="91440" bIns="91440" rtlCol="0" anchor="b" anchorCtr="0"/>
            <a:lstStyle/>
            <a:p>
              <a:pPr defTabSz="1218936"/>
              <a:r>
                <a:rPr lang="en-US" altLang="zh-CN" sz="1400" dirty="0">
                  <a:solidFill>
                    <a:schemeClr val="bg1">
                      <a:alpha val="99000"/>
                    </a:schemeClr>
                  </a:solidFill>
                  <a:ea typeface="Segoe UI" pitchFamily="34" charset="0"/>
                  <a:cs typeface="Segoe UI" pitchFamily="34" charset="0"/>
                </a:rPr>
                <a:t> </a:t>
              </a:r>
            </a:p>
          </p:txBody>
        </p:sp>
        <p:sp>
          <p:nvSpPr>
            <p:cNvPr id="17" name="TextBox 16"/>
            <p:cNvSpPr txBox="1"/>
            <p:nvPr/>
          </p:nvSpPr>
          <p:spPr bwMode="invGray">
            <a:xfrm>
              <a:off x="5270468" y="4062546"/>
              <a:ext cx="1603128" cy="480131"/>
            </a:xfrm>
            <a:prstGeom prst="rect">
              <a:avLst/>
            </a:prstGeom>
            <a:noFill/>
          </p:spPr>
          <p:txBody>
            <a:bodyPr wrap="square" tIns="182880" rtlCol="0">
              <a:spAutoFit/>
            </a:bodyPr>
            <a:lstStyle/>
            <a:p>
              <a:pPr marL="0" lvl="1" algn="ctr" defTabSz="914061" fontAlgn="base">
                <a:lnSpc>
                  <a:spcPct val="90000"/>
                </a:lnSpc>
                <a:spcBef>
                  <a:spcPct val="0"/>
                </a:spcBef>
                <a:spcAft>
                  <a:spcPct val="0"/>
                </a:spcAft>
                <a:buClr>
                  <a:srgbClr val="FFC000"/>
                </a:buClr>
              </a:pPr>
              <a:r>
                <a:rPr lang="en-US" sz="1800" kern="0" spc="-51" dirty="0">
                  <a:solidFill>
                    <a:schemeClr val="bg1">
                      <a:alpha val="99000"/>
                    </a:schemeClr>
                  </a:solidFill>
                  <a:latin typeface="Segoe UI Light" pitchFamily="34" charset="0"/>
                </a:rPr>
                <a:t>Medium</a:t>
              </a:r>
            </a:p>
          </p:txBody>
        </p:sp>
        <p:sp>
          <p:nvSpPr>
            <p:cNvPr id="18" name="Rectangle 17"/>
            <p:cNvSpPr/>
            <p:nvPr/>
          </p:nvSpPr>
          <p:spPr>
            <a:xfrm>
              <a:off x="5280300" y="4758176"/>
              <a:ext cx="1583464" cy="375187"/>
            </a:xfrm>
            <a:prstGeom prst="rect">
              <a:avLst/>
            </a:prstGeom>
          </p:spPr>
          <p:txBody>
            <a:bodyPr wrap="square" anchor="ctr" anchorCtr="0">
              <a:noAutofit/>
            </a:bodyPr>
            <a:lstStyle/>
            <a:p>
              <a:pPr algn="ctr"/>
              <a:r>
                <a:rPr lang="en-US" sz="1400" b="1" kern="0" dirty="0">
                  <a:gradFill>
                    <a:gsLst>
                      <a:gs pos="0">
                        <a:schemeClr val="bg1"/>
                      </a:gs>
                      <a:gs pos="50000">
                        <a:schemeClr val="bg1"/>
                      </a:gs>
                    </a:gsLst>
                    <a:lin ang="10800000" scaled="0"/>
                  </a:gradFill>
                  <a:latin typeface="+mj-lt"/>
                </a:rPr>
                <a:t>2 x 1.6Ghz </a:t>
              </a:r>
            </a:p>
          </p:txBody>
        </p:sp>
        <p:sp>
          <p:nvSpPr>
            <p:cNvPr id="19" name="Rectangle 18"/>
            <p:cNvSpPr/>
            <p:nvPr/>
          </p:nvSpPr>
          <p:spPr>
            <a:xfrm>
              <a:off x="5282971" y="5071577"/>
              <a:ext cx="1578123" cy="253916"/>
            </a:xfrm>
            <a:prstGeom prst="rect">
              <a:avLst/>
            </a:prstGeom>
          </p:spPr>
          <p:txBody>
            <a:bodyPr wrap="square">
              <a:spAutoFit/>
            </a:bodyPr>
            <a:lstStyle/>
            <a:p>
              <a:pPr algn="ctr"/>
              <a:r>
                <a:rPr lang="en-US" sz="1050" b="1" kern="0" dirty="0">
                  <a:solidFill>
                    <a:schemeClr val="bg1">
                      <a:alpha val="99000"/>
                    </a:schemeClr>
                  </a:solidFill>
                  <a:latin typeface="+mj-lt"/>
                </a:rPr>
                <a:t>(high IO)</a:t>
              </a:r>
              <a:endParaRPr lang="en-US" sz="2800" b="1" dirty="0">
                <a:solidFill>
                  <a:schemeClr val="bg1">
                    <a:alpha val="99000"/>
                  </a:schemeClr>
                </a:solidFill>
                <a:latin typeface="+mj-lt"/>
              </a:endParaRPr>
            </a:p>
          </p:txBody>
        </p:sp>
        <p:sp>
          <p:nvSpPr>
            <p:cNvPr id="20" name="Rectangle 19"/>
            <p:cNvSpPr/>
            <p:nvPr/>
          </p:nvSpPr>
          <p:spPr>
            <a:xfrm>
              <a:off x="5280300" y="5333201"/>
              <a:ext cx="1583464" cy="375187"/>
            </a:xfrm>
            <a:prstGeom prst="rect">
              <a:avLst/>
            </a:prstGeom>
          </p:spPr>
          <p:txBody>
            <a:bodyPr wrap="square" anchor="ctr" anchorCtr="0">
              <a:noAutofit/>
            </a:bodyPr>
            <a:lstStyle/>
            <a:p>
              <a:pPr algn="ctr"/>
              <a:r>
                <a:rPr lang="en-US" sz="1050" b="1" kern="0" dirty="0">
                  <a:solidFill>
                    <a:schemeClr val="bg1">
                      <a:alpha val="99000"/>
                    </a:schemeClr>
                  </a:solidFill>
                  <a:latin typeface="+mj-lt"/>
                </a:rPr>
                <a:t>3.5 GB memory </a:t>
              </a:r>
            </a:p>
          </p:txBody>
        </p:sp>
        <p:sp>
          <p:nvSpPr>
            <p:cNvPr id="21" name="Rectangle 20"/>
            <p:cNvSpPr/>
            <p:nvPr/>
          </p:nvSpPr>
          <p:spPr>
            <a:xfrm>
              <a:off x="5157631" y="5658009"/>
              <a:ext cx="1828800" cy="375187"/>
            </a:xfrm>
            <a:prstGeom prst="rect">
              <a:avLst/>
            </a:prstGeom>
          </p:spPr>
          <p:txBody>
            <a:bodyPr wrap="square" anchor="ctr" anchorCtr="0">
              <a:noAutofit/>
            </a:bodyPr>
            <a:lstStyle/>
            <a:p>
              <a:pPr algn="ctr"/>
              <a:r>
                <a:rPr lang="en-US" sz="1050" b="1" kern="0" dirty="0">
                  <a:solidFill>
                    <a:schemeClr val="bg1">
                      <a:alpha val="99000"/>
                    </a:schemeClr>
                  </a:solidFill>
                  <a:latin typeface="+mj-lt"/>
                </a:rPr>
                <a:t>500 GB storage</a:t>
              </a:r>
            </a:p>
            <a:p>
              <a:pPr algn="ctr"/>
              <a:r>
                <a:rPr lang="en-US" sz="1050" kern="0" dirty="0">
                  <a:solidFill>
                    <a:schemeClr val="bg1">
                      <a:alpha val="99000"/>
                    </a:schemeClr>
                  </a:solidFill>
                  <a:latin typeface="+mj-lt"/>
                </a:rPr>
                <a:t>(instance storage) </a:t>
              </a:r>
            </a:p>
          </p:txBody>
        </p:sp>
        <p:cxnSp>
          <p:nvCxnSpPr>
            <p:cNvPr id="22" name="Straight Connector 21"/>
            <p:cNvCxnSpPr/>
            <p:nvPr/>
          </p:nvCxnSpPr>
          <p:spPr>
            <a:xfrm>
              <a:off x="5294792" y="4676094"/>
              <a:ext cx="1554480" cy="2382"/>
            </a:xfrm>
            <a:prstGeom prst="line">
              <a:avLst/>
            </a:prstGeom>
            <a:ln w="6350">
              <a:solidFill>
                <a:schemeClr val="bg1"/>
              </a:solidFill>
            </a:ln>
            <a:effectLst>
              <a:outerShdw blurRad="63500" algn="ctr" rotWithShape="0">
                <a:schemeClr val="bg1">
                  <a:alpha val="40000"/>
                </a:schemeClr>
              </a:outerShdw>
            </a:effectLst>
          </p:spPr>
          <p:style>
            <a:lnRef idx="1">
              <a:schemeClr val="accent1"/>
            </a:lnRef>
            <a:fillRef idx="0">
              <a:schemeClr val="accent1"/>
            </a:fillRef>
            <a:effectRef idx="0">
              <a:schemeClr val="accent1"/>
            </a:effectRef>
            <a:fontRef idx="minor">
              <a:schemeClr val="tx1"/>
            </a:fontRef>
          </p:style>
        </p:cxnSp>
      </p:grpSp>
      <p:grpSp>
        <p:nvGrpSpPr>
          <p:cNvPr id="95" name="Group 94"/>
          <p:cNvGrpSpPr/>
          <p:nvPr/>
        </p:nvGrpSpPr>
        <p:grpSpPr>
          <a:xfrm>
            <a:off x="1954886" y="1663442"/>
            <a:ext cx="1371957" cy="1507633"/>
            <a:chOff x="2847764" y="1767349"/>
            <a:chExt cx="1828800" cy="1507633"/>
          </a:xfrm>
        </p:grpSpPr>
        <p:sp>
          <p:nvSpPr>
            <p:cNvPr id="30" name="Rounded Rectangle 29"/>
            <p:cNvSpPr/>
            <p:nvPr/>
          </p:nvSpPr>
          <p:spPr bwMode="auto">
            <a:xfrm>
              <a:off x="2847764" y="1875673"/>
              <a:ext cx="1828800" cy="1399309"/>
            </a:xfrm>
            <a:prstGeom prst="roundRect">
              <a:avLst>
                <a:gd name="adj" fmla="val 0"/>
              </a:avLst>
            </a:prstGeom>
            <a:solidFill>
              <a:schemeClr val="accent4"/>
            </a:solidFill>
            <a:ln w="9525" cap="flat" cmpd="sng" algn="ctr">
              <a:noFill/>
              <a:prstDash val="solid"/>
            </a:ln>
            <a:effectLst/>
          </p:spPr>
          <p:txBody>
            <a:bodyPr lIns="91440" bIns="91440" rtlCol="0" anchor="b" anchorCtr="0"/>
            <a:lstStyle/>
            <a:p>
              <a:pPr defTabSz="1218936"/>
              <a:r>
                <a:rPr lang="en-US" sz="1400" dirty="0">
                  <a:solidFill>
                    <a:schemeClr val="bg1">
                      <a:alpha val="99000"/>
                    </a:schemeClr>
                  </a:solidFill>
                  <a:ea typeface="Segoe UI" pitchFamily="34" charset="0"/>
                  <a:cs typeface="Segoe UI" pitchFamily="34" charset="0"/>
                </a:rPr>
                <a:t> </a:t>
              </a:r>
            </a:p>
          </p:txBody>
        </p:sp>
        <p:sp>
          <p:nvSpPr>
            <p:cNvPr id="31" name="TextBox 30"/>
            <p:cNvSpPr txBox="1"/>
            <p:nvPr/>
          </p:nvSpPr>
          <p:spPr bwMode="invGray">
            <a:xfrm>
              <a:off x="2981824" y="1767349"/>
              <a:ext cx="1560680" cy="480131"/>
            </a:xfrm>
            <a:prstGeom prst="rect">
              <a:avLst/>
            </a:prstGeom>
            <a:ln>
              <a:headEnd type="none" w="med" len="med"/>
              <a:tailEnd type="none" w="med" len="med"/>
            </a:ln>
            <a:effectLst/>
            <a:scene3d>
              <a:camera prst="orthographicFront">
                <a:rot lat="0" lon="0" rev="0"/>
              </a:camera>
              <a:lightRig rig="threePt" dir="tl"/>
            </a:scene3d>
            <a:sp3d prstMaterial="matte"/>
          </p:spPr>
          <p:txBody>
            <a:bodyPr wrap="square" tIns="182880" rtlCol="0">
              <a:spAutoFit/>
            </a:bodyPr>
            <a:lstStyle/>
            <a:p>
              <a:pPr marL="0" lvl="1" algn="ctr" defTabSz="914061" fontAlgn="base">
                <a:lnSpc>
                  <a:spcPct val="90000"/>
                </a:lnSpc>
                <a:spcBef>
                  <a:spcPct val="0"/>
                </a:spcBef>
                <a:spcAft>
                  <a:spcPct val="0"/>
                </a:spcAft>
                <a:buClr>
                  <a:srgbClr val="FFC000"/>
                </a:buClr>
              </a:pPr>
              <a:r>
                <a:rPr lang="en-US" sz="1800" kern="0" spc="-51" dirty="0">
                  <a:solidFill>
                    <a:schemeClr val="bg1">
                      <a:alpha val="99000"/>
                    </a:schemeClr>
                  </a:solidFill>
                  <a:latin typeface="Segoe UI Light" pitchFamily="34" charset="0"/>
                </a:rPr>
                <a:t>Small</a:t>
              </a:r>
            </a:p>
          </p:txBody>
        </p:sp>
        <p:sp>
          <p:nvSpPr>
            <p:cNvPr id="32" name="Rectangle 31"/>
            <p:cNvSpPr/>
            <p:nvPr/>
          </p:nvSpPr>
          <p:spPr>
            <a:xfrm>
              <a:off x="2877869" y="2541519"/>
              <a:ext cx="1768590" cy="241689"/>
            </a:xfrm>
            <a:prstGeom prst="rect">
              <a:avLst/>
            </a:prstGeom>
          </p:spPr>
          <p:txBody>
            <a:bodyPr wrap="square" anchor="ctr" anchorCtr="0">
              <a:noAutofit/>
            </a:bodyPr>
            <a:lstStyle/>
            <a:p>
              <a:pPr algn="ctr"/>
              <a:r>
                <a:rPr lang="en-US" sz="1800" b="1" kern="0" dirty="0">
                  <a:gradFill>
                    <a:gsLst>
                      <a:gs pos="0">
                        <a:schemeClr val="bg1"/>
                      </a:gs>
                      <a:gs pos="50000">
                        <a:schemeClr val="bg1"/>
                      </a:gs>
                    </a:gsLst>
                    <a:lin ang="10800000" scaled="0"/>
                  </a:gradFill>
                  <a:latin typeface="+mj-lt"/>
                </a:rPr>
                <a:t>$0.12 </a:t>
              </a:r>
            </a:p>
          </p:txBody>
        </p:sp>
        <p:sp>
          <p:nvSpPr>
            <p:cNvPr id="33" name="Rectangle 32"/>
            <p:cNvSpPr/>
            <p:nvPr/>
          </p:nvSpPr>
          <p:spPr>
            <a:xfrm>
              <a:off x="2880853" y="2873971"/>
              <a:ext cx="1762623" cy="261610"/>
            </a:xfrm>
            <a:prstGeom prst="rect">
              <a:avLst/>
            </a:prstGeom>
          </p:spPr>
          <p:txBody>
            <a:bodyPr wrap="square">
              <a:spAutoFit/>
            </a:bodyPr>
            <a:lstStyle/>
            <a:p>
              <a:pPr algn="ctr"/>
              <a:r>
                <a:rPr lang="en-US" sz="1100" b="1" kern="0" dirty="0">
                  <a:gradFill>
                    <a:gsLst>
                      <a:gs pos="0">
                        <a:schemeClr val="bg1"/>
                      </a:gs>
                      <a:gs pos="100000">
                        <a:schemeClr val="bg1"/>
                      </a:gs>
                    </a:gsLst>
                    <a:lin ang="16200000" scaled="0"/>
                  </a:gradFill>
                  <a:latin typeface="+mj-lt"/>
                </a:rPr>
                <a:t>Per service hour</a:t>
              </a:r>
            </a:p>
          </p:txBody>
        </p:sp>
        <p:cxnSp>
          <p:nvCxnSpPr>
            <p:cNvPr id="34" name="Straight Connector 33"/>
            <p:cNvCxnSpPr/>
            <p:nvPr/>
          </p:nvCxnSpPr>
          <p:spPr>
            <a:xfrm>
              <a:off x="2984924" y="2422552"/>
              <a:ext cx="1554480" cy="2382"/>
            </a:xfrm>
            <a:prstGeom prst="line">
              <a:avLst/>
            </a:prstGeom>
            <a:ln w="6350">
              <a:solidFill>
                <a:schemeClr val="bg1"/>
              </a:solidFill>
            </a:ln>
            <a:effectLst>
              <a:outerShdw blurRad="63500" algn="ctr" rotWithShape="0">
                <a:schemeClr val="bg1">
                  <a:alpha val="40000"/>
                </a:schemeClr>
              </a:outerShdw>
            </a:effectLst>
          </p:spPr>
          <p:style>
            <a:lnRef idx="1">
              <a:schemeClr val="accent1"/>
            </a:lnRef>
            <a:fillRef idx="0">
              <a:schemeClr val="accent1"/>
            </a:fillRef>
            <a:effectRef idx="0">
              <a:schemeClr val="accent1"/>
            </a:effectRef>
            <a:fontRef idx="minor">
              <a:schemeClr val="tx1"/>
            </a:fontRef>
          </p:style>
        </p:cxnSp>
      </p:grpSp>
      <p:grpSp>
        <p:nvGrpSpPr>
          <p:cNvPr id="92" name="Group 91"/>
          <p:cNvGrpSpPr/>
          <p:nvPr/>
        </p:nvGrpSpPr>
        <p:grpSpPr>
          <a:xfrm>
            <a:off x="3372281" y="1663441"/>
            <a:ext cx="1371957" cy="1506045"/>
            <a:chOff x="5184062" y="1767348"/>
            <a:chExt cx="1828800" cy="1506045"/>
          </a:xfrm>
        </p:grpSpPr>
        <p:sp>
          <p:nvSpPr>
            <p:cNvPr id="35" name="Rounded Rectangle 34"/>
            <p:cNvSpPr/>
            <p:nvPr/>
          </p:nvSpPr>
          <p:spPr bwMode="auto">
            <a:xfrm>
              <a:off x="5184062" y="1874084"/>
              <a:ext cx="1828800" cy="1399309"/>
            </a:xfrm>
            <a:prstGeom prst="roundRect">
              <a:avLst>
                <a:gd name="adj" fmla="val 0"/>
              </a:avLst>
            </a:prstGeom>
            <a:solidFill>
              <a:schemeClr val="accent4"/>
            </a:solidFill>
            <a:ln w="9525" cap="flat" cmpd="sng" algn="ctr">
              <a:noFill/>
              <a:prstDash val="solid"/>
            </a:ln>
            <a:effectLst/>
          </p:spPr>
          <p:txBody>
            <a:bodyPr lIns="91440" bIns="91440" rtlCol="0" anchor="b" anchorCtr="0"/>
            <a:lstStyle/>
            <a:p>
              <a:pPr defTabSz="1218936"/>
              <a:r>
                <a:rPr lang="en-US" sz="1400" dirty="0">
                  <a:solidFill>
                    <a:schemeClr val="bg1">
                      <a:alpha val="99000"/>
                    </a:schemeClr>
                  </a:solidFill>
                  <a:ea typeface="Segoe UI" pitchFamily="34" charset="0"/>
                  <a:cs typeface="Segoe UI" pitchFamily="34" charset="0"/>
                </a:rPr>
                <a:t> </a:t>
              </a:r>
            </a:p>
          </p:txBody>
        </p:sp>
        <p:sp>
          <p:nvSpPr>
            <p:cNvPr id="36" name="TextBox 35"/>
            <p:cNvSpPr txBox="1"/>
            <p:nvPr/>
          </p:nvSpPr>
          <p:spPr bwMode="invGray">
            <a:xfrm>
              <a:off x="5270090" y="1767348"/>
              <a:ext cx="1656743" cy="480131"/>
            </a:xfrm>
            <a:prstGeom prst="rect">
              <a:avLst/>
            </a:prstGeom>
            <a:ln>
              <a:headEnd type="none" w="med" len="med"/>
              <a:tailEnd type="none" w="med" len="med"/>
            </a:ln>
            <a:effectLst/>
            <a:scene3d>
              <a:camera prst="orthographicFront">
                <a:rot lat="0" lon="0" rev="0"/>
              </a:camera>
              <a:lightRig rig="threePt" dir="tl"/>
            </a:scene3d>
            <a:sp3d prstMaterial="matte"/>
          </p:spPr>
          <p:txBody>
            <a:bodyPr wrap="square" tIns="182880" rtlCol="0">
              <a:spAutoFit/>
            </a:bodyPr>
            <a:lstStyle/>
            <a:p>
              <a:pPr marL="0" lvl="1" algn="ctr" defTabSz="914061" fontAlgn="base">
                <a:lnSpc>
                  <a:spcPct val="90000"/>
                </a:lnSpc>
                <a:spcBef>
                  <a:spcPct val="0"/>
                </a:spcBef>
                <a:spcAft>
                  <a:spcPct val="0"/>
                </a:spcAft>
                <a:buClr>
                  <a:srgbClr val="FFC000"/>
                </a:buClr>
              </a:pPr>
              <a:r>
                <a:rPr lang="en-US" sz="1800" kern="0" spc="-51" dirty="0">
                  <a:solidFill>
                    <a:schemeClr val="bg1">
                      <a:alpha val="99000"/>
                    </a:schemeClr>
                  </a:solidFill>
                  <a:latin typeface="Segoe UI Light" pitchFamily="34" charset="0"/>
                </a:rPr>
                <a:t>Medium</a:t>
              </a:r>
            </a:p>
          </p:txBody>
        </p:sp>
        <p:sp>
          <p:nvSpPr>
            <p:cNvPr id="37" name="Rectangle 36"/>
            <p:cNvSpPr/>
            <p:nvPr/>
          </p:nvSpPr>
          <p:spPr>
            <a:xfrm>
              <a:off x="5227823" y="2541518"/>
              <a:ext cx="1741278" cy="241689"/>
            </a:xfrm>
            <a:prstGeom prst="rect">
              <a:avLst/>
            </a:prstGeom>
          </p:spPr>
          <p:txBody>
            <a:bodyPr wrap="square" anchor="ctr" anchorCtr="0">
              <a:noAutofit/>
            </a:bodyPr>
            <a:lstStyle/>
            <a:p>
              <a:pPr algn="ctr"/>
              <a:r>
                <a:rPr lang="en-US" sz="1800" b="1" kern="0" dirty="0">
                  <a:gradFill>
                    <a:gsLst>
                      <a:gs pos="0">
                        <a:schemeClr val="bg1"/>
                      </a:gs>
                      <a:gs pos="50000">
                        <a:schemeClr val="bg1"/>
                      </a:gs>
                    </a:gsLst>
                    <a:lin ang="10800000" scaled="0"/>
                  </a:gradFill>
                  <a:latin typeface="+mj-lt"/>
                </a:rPr>
                <a:t>$0.24 </a:t>
              </a:r>
            </a:p>
          </p:txBody>
        </p:sp>
        <p:sp>
          <p:nvSpPr>
            <p:cNvPr id="38" name="Rectangle 37"/>
            <p:cNvSpPr/>
            <p:nvPr/>
          </p:nvSpPr>
          <p:spPr>
            <a:xfrm>
              <a:off x="5230761" y="2873970"/>
              <a:ext cx="1735402" cy="261610"/>
            </a:xfrm>
            <a:prstGeom prst="rect">
              <a:avLst/>
            </a:prstGeom>
          </p:spPr>
          <p:txBody>
            <a:bodyPr wrap="square">
              <a:spAutoFit/>
            </a:bodyPr>
            <a:lstStyle/>
            <a:p>
              <a:pPr algn="ctr"/>
              <a:r>
                <a:rPr lang="en-US" sz="1100" b="1" kern="0" dirty="0">
                  <a:gradFill>
                    <a:gsLst>
                      <a:gs pos="0">
                        <a:schemeClr val="bg1"/>
                      </a:gs>
                      <a:gs pos="100000">
                        <a:schemeClr val="bg1"/>
                      </a:gs>
                    </a:gsLst>
                    <a:lin ang="16200000" scaled="0"/>
                  </a:gradFill>
                  <a:latin typeface="+mj-lt"/>
                </a:rPr>
                <a:t>Per service hour</a:t>
              </a:r>
            </a:p>
          </p:txBody>
        </p:sp>
        <p:cxnSp>
          <p:nvCxnSpPr>
            <p:cNvPr id="39" name="Straight Connector 38"/>
            <p:cNvCxnSpPr/>
            <p:nvPr/>
          </p:nvCxnSpPr>
          <p:spPr>
            <a:xfrm>
              <a:off x="5321222" y="2422551"/>
              <a:ext cx="1554480" cy="2382"/>
            </a:xfrm>
            <a:prstGeom prst="line">
              <a:avLst/>
            </a:prstGeom>
            <a:ln w="6350">
              <a:solidFill>
                <a:schemeClr val="bg1"/>
              </a:solidFill>
            </a:ln>
            <a:effectLst>
              <a:outerShdw blurRad="63500" algn="ctr" rotWithShape="0">
                <a:schemeClr val="bg1">
                  <a:alpha val="40000"/>
                </a:schemeClr>
              </a:outerShdw>
            </a:effectLst>
          </p:spPr>
          <p:style>
            <a:lnRef idx="1">
              <a:schemeClr val="accent1"/>
            </a:lnRef>
            <a:fillRef idx="0">
              <a:schemeClr val="accent1"/>
            </a:fillRef>
            <a:effectRef idx="0">
              <a:schemeClr val="accent1"/>
            </a:effectRef>
            <a:fontRef idx="minor">
              <a:schemeClr val="tx1"/>
            </a:fontRef>
          </p:style>
        </p:cxnSp>
      </p:grpSp>
      <p:grpSp>
        <p:nvGrpSpPr>
          <p:cNvPr id="94" name="Group 93"/>
          <p:cNvGrpSpPr/>
          <p:nvPr/>
        </p:nvGrpSpPr>
        <p:grpSpPr>
          <a:xfrm>
            <a:off x="6214862" y="1663441"/>
            <a:ext cx="1371957" cy="1500909"/>
            <a:chOff x="9856662" y="1767348"/>
            <a:chExt cx="1828800" cy="1500909"/>
          </a:xfrm>
        </p:grpSpPr>
        <p:sp>
          <p:nvSpPr>
            <p:cNvPr id="40" name="Rounded Rectangle 39"/>
            <p:cNvSpPr/>
            <p:nvPr/>
          </p:nvSpPr>
          <p:spPr bwMode="auto">
            <a:xfrm>
              <a:off x="9856662" y="1868948"/>
              <a:ext cx="1828800" cy="1399309"/>
            </a:xfrm>
            <a:prstGeom prst="roundRect">
              <a:avLst>
                <a:gd name="adj" fmla="val 0"/>
              </a:avLst>
            </a:prstGeom>
            <a:solidFill>
              <a:schemeClr val="accent4"/>
            </a:solidFill>
            <a:ln w="9525" cap="flat" cmpd="sng" algn="ctr">
              <a:noFill/>
              <a:prstDash val="solid"/>
            </a:ln>
            <a:effectLst/>
          </p:spPr>
          <p:txBody>
            <a:bodyPr lIns="91440" bIns="91440" rtlCol="0" anchor="b" anchorCtr="0"/>
            <a:lstStyle/>
            <a:p>
              <a:pPr defTabSz="1218936"/>
              <a:r>
                <a:rPr lang="en-US" sz="1400" dirty="0">
                  <a:solidFill>
                    <a:schemeClr val="bg1">
                      <a:alpha val="99000"/>
                    </a:schemeClr>
                  </a:solidFill>
                  <a:ea typeface="Segoe UI" pitchFamily="34" charset="0"/>
                  <a:cs typeface="Segoe UI" pitchFamily="34" charset="0"/>
                </a:rPr>
                <a:t> </a:t>
              </a:r>
            </a:p>
          </p:txBody>
        </p:sp>
        <p:sp>
          <p:nvSpPr>
            <p:cNvPr id="41" name="TextBox 40"/>
            <p:cNvSpPr txBox="1"/>
            <p:nvPr/>
          </p:nvSpPr>
          <p:spPr bwMode="invGray">
            <a:xfrm>
              <a:off x="9960076" y="1767348"/>
              <a:ext cx="1621970" cy="480131"/>
            </a:xfrm>
            <a:prstGeom prst="rect">
              <a:avLst/>
            </a:prstGeom>
            <a:ln>
              <a:headEnd type="none" w="med" len="med"/>
              <a:tailEnd type="none" w="med" len="med"/>
            </a:ln>
            <a:effectLst/>
            <a:scene3d>
              <a:camera prst="orthographicFront">
                <a:rot lat="0" lon="0" rev="0"/>
              </a:camera>
              <a:lightRig rig="threePt" dir="tl"/>
            </a:scene3d>
            <a:sp3d prstMaterial="matte"/>
          </p:spPr>
          <p:txBody>
            <a:bodyPr wrap="square" tIns="182880" rtlCol="0">
              <a:spAutoFit/>
            </a:bodyPr>
            <a:lstStyle/>
            <a:p>
              <a:pPr marL="0" lvl="1" algn="ctr" defTabSz="914061" fontAlgn="base">
                <a:lnSpc>
                  <a:spcPct val="90000"/>
                </a:lnSpc>
                <a:spcBef>
                  <a:spcPct val="0"/>
                </a:spcBef>
                <a:spcAft>
                  <a:spcPct val="0"/>
                </a:spcAft>
                <a:buClr>
                  <a:srgbClr val="FFC000"/>
                </a:buClr>
              </a:pPr>
              <a:r>
                <a:rPr lang="en-US" sz="1800" kern="0" spc="-51" dirty="0">
                  <a:solidFill>
                    <a:schemeClr val="bg1">
                      <a:alpha val="99000"/>
                    </a:schemeClr>
                  </a:solidFill>
                  <a:latin typeface="Segoe UI Light" pitchFamily="34" charset="0"/>
                </a:rPr>
                <a:t>X-Large</a:t>
              </a:r>
            </a:p>
          </p:txBody>
        </p:sp>
        <p:sp>
          <p:nvSpPr>
            <p:cNvPr id="42" name="Rectangle 41"/>
            <p:cNvSpPr/>
            <p:nvPr/>
          </p:nvSpPr>
          <p:spPr>
            <a:xfrm>
              <a:off x="9888273" y="2541518"/>
              <a:ext cx="1765578" cy="241689"/>
            </a:xfrm>
            <a:prstGeom prst="rect">
              <a:avLst/>
            </a:prstGeom>
          </p:spPr>
          <p:txBody>
            <a:bodyPr wrap="square" anchor="ctr" anchorCtr="0">
              <a:noAutofit/>
            </a:bodyPr>
            <a:lstStyle/>
            <a:p>
              <a:pPr algn="ctr"/>
              <a:r>
                <a:rPr lang="en-US" sz="1800" b="1" kern="0" dirty="0">
                  <a:gradFill>
                    <a:gsLst>
                      <a:gs pos="0">
                        <a:schemeClr val="bg1"/>
                      </a:gs>
                      <a:gs pos="50000">
                        <a:schemeClr val="bg1"/>
                      </a:gs>
                    </a:gsLst>
                    <a:lin ang="10800000" scaled="0"/>
                  </a:gradFill>
                  <a:latin typeface="+mj-lt"/>
                </a:rPr>
                <a:t>$0.96 </a:t>
              </a:r>
            </a:p>
          </p:txBody>
        </p:sp>
        <p:sp>
          <p:nvSpPr>
            <p:cNvPr id="43" name="Rectangle 42"/>
            <p:cNvSpPr/>
            <p:nvPr/>
          </p:nvSpPr>
          <p:spPr>
            <a:xfrm>
              <a:off x="9891252" y="2873970"/>
              <a:ext cx="1759619" cy="261610"/>
            </a:xfrm>
            <a:prstGeom prst="rect">
              <a:avLst/>
            </a:prstGeom>
          </p:spPr>
          <p:txBody>
            <a:bodyPr wrap="square">
              <a:spAutoFit/>
            </a:bodyPr>
            <a:lstStyle/>
            <a:p>
              <a:pPr algn="ctr"/>
              <a:r>
                <a:rPr lang="en-US" sz="1100" b="1" kern="0" dirty="0">
                  <a:gradFill>
                    <a:gsLst>
                      <a:gs pos="0">
                        <a:schemeClr val="bg1"/>
                      </a:gs>
                      <a:gs pos="100000">
                        <a:schemeClr val="bg1"/>
                      </a:gs>
                    </a:gsLst>
                    <a:lin ang="16200000" scaled="0"/>
                  </a:gradFill>
                  <a:latin typeface="+mj-lt"/>
                </a:rPr>
                <a:t>Per service hour</a:t>
              </a:r>
              <a:endParaRPr lang="en-US" sz="1100" b="1" dirty="0">
                <a:gradFill>
                  <a:gsLst>
                    <a:gs pos="0">
                      <a:schemeClr val="bg1"/>
                    </a:gs>
                    <a:gs pos="100000">
                      <a:schemeClr val="bg1"/>
                    </a:gs>
                  </a:gsLst>
                  <a:lin ang="16200000" scaled="0"/>
                </a:gradFill>
                <a:latin typeface="+mj-lt"/>
              </a:endParaRPr>
            </a:p>
          </p:txBody>
        </p:sp>
        <p:cxnSp>
          <p:nvCxnSpPr>
            <p:cNvPr id="44" name="Straight Connector 43"/>
            <p:cNvCxnSpPr/>
            <p:nvPr/>
          </p:nvCxnSpPr>
          <p:spPr>
            <a:xfrm>
              <a:off x="9993822" y="2422551"/>
              <a:ext cx="1554480" cy="2382"/>
            </a:xfrm>
            <a:prstGeom prst="line">
              <a:avLst/>
            </a:prstGeom>
            <a:ln w="6350">
              <a:solidFill>
                <a:schemeClr val="bg1"/>
              </a:solidFill>
            </a:ln>
            <a:effectLst>
              <a:outerShdw blurRad="63500" algn="ctr" rotWithShape="0">
                <a:schemeClr val="bg1">
                  <a:alpha val="40000"/>
                </a:schemeClr>
              </a:outerShdw>
            </a:effectLst>
          </p:spPr>
          <p:style>
            <a:lnRef idx="1">
              <a:schemeClr val="accent1"/>
            </a:lnRef>
            <a:fillRef idx="0">
              <a:schemeClr val="accent1"/>
            </a:fillRef>
            <a:effectRef idx="0">
              <a:schemeClr val="accent1"/>
            </a:effectRef>
            <a:fontRef idx="minor">
              <a:schemeClr val="tx1"/>
            </a:fontRef>
          </p:style>
        </p:cxnSp>
      </p:grpSp>
      <p:grpSp>
        <p:nvGrpSpPr>
          <p:cNvPr id="93" name="Group 92"/>
          <p:cNvGrpSpPr/>
          <p:nvPr/>
        </p:nvGrpSpPr>
        <p:grpSpPr>
          <a:xfrm>
            <a:off x="4797469" y="1663442"/>
            <a:ext cx="1371957" cy="1502503"/>
            <a:chOff x="7520361" y="1767349"/>
            <a:chExt cx="1828800" cy="1502503"/>
          </a:xfrm>
        </p:grpSpPr>
        <p:sp>
          <p:nvSpPr>
            <p:cNvPr id="45" name="Rounded Rectangle 44"/>
            <p:cNvSpPr/>
            <p:nvPr/>
          </p:nvSpPr>
          <p:spPr bwMode="auto">
            <a:xfrm>
              <a:off x="7520361" y="1870542"/>
              <a:ext cx="1828800" cy="1399310"/>
            </a:xfrm>
            <a:prstGeom prst="roundRect">
              <a:avLst>
                <a:gd name="adj" fmla="val 0"/>
              </a:avLst>
            </a:prstGeom>
            <a:solidFill>
              <a:schemeClr val="accent4"/>
            </a:solidFill>
            <a:ln w="9525" cap="flat" cmpd="sng" algn="ctr">
              <a:noFill/>
              <a:prstDash val="solid"/>
            </a:ln>
            <a:effectLst/>
          </p:spPr>
          <p:txBody>
            <a:bodyPr lIns="91440" bIns="91440" rtlCol="0" anchor="b" anchorCtr="0"/>
            <a:lstStyle/>
            <a:p>
              <a:pPr defTabSz="1218936"/>
              <a:r>
                <a:rPr lang="en-US" sz="1400" dirty="0">
                  <a:solidFill>
                    <a:schemeClr val="bg1">
                      <a:alpha val="99000"/>
                    </a:schemeClr>
                  </a:solidFill>
                  <a:ea typeface="Segoe UI" pitchFamily="34" charset="0"/>
                  <a:cs typeface="Segoe UI" pitchFamily="34" charset="0"/>
                </a:rPr>
                <a:t> </a:t>
              </a:r>
            </a:p>
          </p:txBody>
        </p:sp>
        <p:sp>
          <p:nvSpPr>
            <p:cNvPr id="46" name="TextBox 45"/>
            <p:cNvSpPr txBox="1"/>
            <p:nvPr/>
          </p:nvSpPr>
          <p:spPr bwMode="invGray">
            <a:xfrm>
              <a:off x="7600335" y="1767349"/>
              <a:ext cx="1668852" cy="480131"/>
            </a:xfrm>
            <a:prstGeom prst="rect">
              <a:avLst/>
            </a:prstGeom>
            <a:ln>
              <a:headEnd type="none" w="med" len="med"/>
              <a:tailEnd type="none" w="med" len="med"/>
            </a:ln>
            <a:effectLst/>
            <a:scene3d>
              <a:camera prst="orthographicFront">
                <a:rot lat="0" lon="0" rev="0"/>
              </a:camera>
              <a:lightRig rig="threePt" dir="tl"/>
            </a:scene3d>
            <a:sp3d prstMaterial="matte"/>
          </p:spPr>
          <p:txBody>
            <a:bodyPr wrap="square" tIns="182880" rtlCol="0">
              <a:spAutoFit/>
            </a:bodyPr>
            <a:lstStyle/>
            <a:p>
              <a:pPr marL="0" lvl="1" algn="ctr" defTabSz="914061" fontAlgn="base">
                <a:lnSpc>
                  <a:spcPct val="90000"/>
                </a:lnSpc>
                <a:spcBef>
                  <a:spcPct val="0"/>
                </a:spcBef>
                <a:spcAft>
                  <a:spcPct val="0"/>
                </a:spcAft>
                <a:buClr>
                  <a:srgbClr val="FFC000"/>
                </a:buClr>
              </a:pPr>
              <a:r>
                <a:rPr lang="en-US" sz="1800" kern="0" spc="-51" dirty="0">
                  <a:solidFill>
                    <a:schemeClr val="bg1">
                      <a:alpha val="99000"/>
                    </a:schemeClr>
                  </a:solidFill>
                  <a:latin typeface="Segoe UI Light" pitchFamily="34" charset="0"/>
                </a:rPr>
                <a:t>Large </a:t>
              </a:r>
            </a:p>
          </p:txBody>
        </p:sp>
        <p:sp>
          <p:nvSpPr>
            <p:cNvPr id="47" name="Rectangle 46"/>
            <p:cNvSpPr/>
            <p:nvPr/>
          </p:nvSpPr>
          <p:spPr>
            <a:xfrm>
              <a:off x="7545541" y="2541520"/>
              <a:ext cx="1778440" cy="241689"/>
            </a:xfrm>
            <a:prstGeom prst="rect">
              <a:avLst/>
            </a:prstGeom>
          </p:spPr>
          <p:txBody>
            <a:bodyPr wrap="square" anchor="ctr" anchorCtr="0">
              <a:noAutofit/>
            </a:bodyPr>
            <a:lstStyle/>
            <a:p>
              <a:pPr algn="ctr"/>
              <a:r>
                <a:rPr lang="en-US" sz="1800" b="1" kern="0" dirty="0">
                  <a:gradFill>
                    <a:gsLst>
                      <a:gs pos="0">
                        <a:schemeClr val="bg1"/>
                      </a:gs>
                      <a:gs pos="50000">
                        <a:schemeClr val="bg1"/>
                      </a:gs>
                    </a:gsLst>
                    <a:lin ang="10800000" scaled="0"/>
                  </a:gradFill>
                  <a:latin typeface="+mj-lt"/>
                </a:rPr>
                <a:t>$0.48 </a:t>
              </a:r>
            </a:p>
          </p:txBody>
        </p:sp>
        <p:sp>
          <p:nvSpPr>
            <p:cNvPr id="48" name="Rectangle 47"/>
            <p:cNvSpPr/>
            <p:nvPr/>
          </p:nvSpPr>
          <p:spPr>
            <a:xfrm>
              <a:off x="7548542" y="2873972"/>
              <a:ext cx="1772440" cy="261610"/>
            </a:xfrm>
            <a:prstGeom prst="rect">
              <a:avLst/>
            </a:prstGeom>
          </p:spPr>
          <p:txBody>
            <a:bodyPr wrap="square">
              <a:spAutoFit/>
            </a:bodyPr>
            <a:lstStyle/>
            <a:p>
              <a:pPr algn="ctr"/>
              <a:r>
                <a:rPr lang="en-US" sz="1100" b="1" kern="0" dirty="0">
                  <a:gradFill>
                    <a:gsLst>
                      <a:gs pos="0">
                        <a:schemeClr val="bg1"/>
                      </a:gs>
                      <a:gs pos="100000">
                        <a:schemeClr val="bg1"/>
                      </a:gs>
                    </a:gsLst>
                    <a:lin ang="16200000" scaled="0"/>
                  </a:gradFill>
                  <a:latin typeface="+mj-lt"/>
                </a:rPr>
                <a:t>Per service hour</a:t>
              </a:r>
            </a:p>
          </p:txBody>
        </p:sp>
        <p:cxnSp>
          <p:nvCxnSpPr>
            <p:cNvPr id="49" name="Straight Connector 48"/>
            <p:cNvCxnSpPr/>
            <p:nvPr/>
          </p:nvCxnSpPr>
          <p:spPr>
            <a:xfrm>
              <a:off x="7657521" y="2422552"/>
              <a:ext cx="1554480" cy="2382"/>
            </a:xfrm>
            <a:prstGeom prst="line">
              <a:avLst/>
            </a:prstGeom>
            <a:ln w="6350">
              <a:solidFill>
                <a:schemeClr val="bg1"/>
              </a:solidFill>
            </a:ln>
            <a:effectLst>
              <a:outerShdw blurRad="63500" algn="ctr" rotWithShape="0">
                <a:schemeClr val="bg1">
                  <a:alpha val="40000"/>
                </a:schemeClr>
              </a:outerShdw>
            </a:effectLst>
          </p:spPr>
          <p:style>
            <a:lnRef idx="1">
              <a:schemeClr val="accent1"/>
            </a:lnRef>
            <a:fillRef idx="0">
              <a:schemeClr val="accent1"/>
            </a:fillRef>
            <a:effectRef idx="0">
              <a:schemeClr val="accent1"/>
            </a:effectRef>
            <a:fontRef idx="minor">
              <a:schemeClr val="tx1"/>
            </a:fontRef>
          </p:style>
        </p:cxnSp>
      </p:grpSp>
      <p:grpSp>
        <p:nvGrpSpPr>
          <p:cNvPr id="88" name="Group 87"/>
          <p:cNvGrpSpPr/>
          <p:nvPr/>
        </p:nvGrpSpPr>
        <p:grpSpPr>
          <a:xfrm>
            <a:off x="4797469" y="3915157"/>
            <a:ext cx="1371957" cy="2139694"/>
            <a:chOff x="7433126" y="4083572"/>
            <a:chExt cx="1828800" cy="2139694"/>
          </a:xfrm>
        </p:grpSpPr>
        <p:sp>
          <p:nvSpPr>
            <p:cNvPr id="23" name="Rounded Rectangle 22"/>
            <p:cNvSpPr/>
            <p:nvPr/>
          </p:nvSpPr>
          <p:spPr bwMode="auto">
            <a:xfrm>
              <a:off x="7433126" y="4150626"/>
              <a:ext cx="1828800" cy="2072640"/>
            </a:xfrm>
            <a:prstGeom prst="roundRect">
              <a:avLst>
                <a:gd name="adj" fmla="val 0"/>
              </a:avLst>
            </a:prstGeom>
            <a:solidFill>
              <a:schemeClr val="accent2"/>
            </a:solidFill>
            <a:ln w="9525" cap="flat" cmpd="sng" algn="ctr">
              <a:noFill/>
              <a:prstDash val="solid"/>
            </a:ln>
            <a:effectLst/>
          </p:spPr>
          <p:txBody>
            <a:bodyPr lIns="91440" bIns="91440" rtlCol="0" anchor="b" anchorCtr="0"/>
            <a:lstStyle/>
            <a:p>
              <a:pPr defTabSz="1218936"/>
              <a:r>
                <a:rPr lang="en-US" altLang="zh-CN" sz="1400" dirty="0">
                  <a:solidFill>
                    <a:schemeClr val="bg1">
                      <a:alpha val="99000"/>
                    </a:schemeClr>
                  </a:solidFill>
                  <a:ea typeface="Segoe UI" pitchFamily="34" charset="0"/>
                  <a:cs typeface="Segoe UI" pitchFamily="34" charset="0"/>
                </a:rPr>
                <a:t> </a:t>
              </a:r>
            </a:p>
          </p:txBody>
        </p:sp>
        <p:sp>
          <p:nvSpPr>
            <p:cNvPr id="24" name="TextBox 23"/>
            <p:cNvSpPr txBox="1"/>
            <p:nvPr/>
          </p:nvSpPr>
          <p:spPr bwMode="invGray">
            <a:xfrm>
              <a:off x="7486537" y="4083572"/>
              <a:ext cx="1721976" cy="480131"/>
            </a:xfrm>
            <a:prstGeom prst="rect">
              <a:avLst/>
            </a:prstGeom>
            <a:noFill/>
          </p:spPr>
          <p:txBody>
            <a:bodyPr wrap="square" tIns="182880" rtlCol="0">
              <a:spAutoFit/>
            </a:bodyPr>
            <a:lstStyle/>
            <a:p>
              <a:pPr marL="0" lvl="1" algn="ctr" defTabSz="914061" fontAlgn="base">
                <a:lnSpc>
                  <a:spcPct val="90000"/>
                </a:lnSpc>
                <a:spcBef>
                  <a:spcPct val="0"/>
                </a:spcBef>
                <a:spcAft>
                  <a:spcPct val="0"/>
                </a:spcAft>
                <a:buClr>
                  <a:srgbClr val="FFC000"/>
                </a:buClr>
              </a:pPr>
              <a:r>
                <a:rPr lang="en-US" sz="1800" kern="0" spc="-51" dirty="0">
                  <a:solidFill>
                    <a:schemeClr val="bg1">
                      <a:alpha val="99000"/>
                    </a:schemeClr>
                  </a:solidFill>
                  <a:latin typeface="Segoe UI Light" pitchFamily="34" charset="0"/>
                </a:rPr>
                <a:t>Large </a:t>
              </a:r>
            </a:p>
          </p:txBody>
        </p:sp>
        <p:sp>
          <p:nvSpPr>
            <p:cNvPr id="25" name="Rectangle 24"/>
            <p:cNvSpPr/>
            <p:nvPr/>
          </p:nvSpPr>
          <p:spPr>
            <a:xfrm>
              <a:off x="7537031" y="4756771"/>
              <a:ext cx="1620990" cy="375187"/>
            </a:xfrm>
            <a:prstGeom prst="rect">
              <a:avLst/>
            </a:prstGeom>
          </p:spPr>
          <p:txBody>
            <a:bodyPr wrap="square" anchor="ctr" anchorCtr="0">
              <a:noAutofit/>
            </a:bodyPr>
            <a:lstStyle/>
            <a:p>
              <a:pPr algn="ctr"/>
              <a:r>
                <a:rPr lang="en-US" sz="1400" b="1" kern="0" dirty="0">
                  <a:gradFill>
                    <a:gsLst>
                      <a:gs pos="0">
                        <a:schemeClr val="bg1"/>
                      </a:gs>
                      <a:gs pos="50000">
                        <a:schemeClr val="bg1"/>
                      </a:gs>
                    </a:gsLst>
                    <a:lin ang="10800000" scaled="0"/>
                  </a:gradFill>
                  <a:latin typeface="+mj-lt"/>
                </a:rPr>
                <a:t>4 x 1.6Ghz </a:t>
              </a:r>
            </a:p>
          </p:txBody>
        </p:sp>
        <p:sp>
          <p:nvSpPr>
            <p:cNvPr id="26" name="Rectangle 25"/>
            <p:cNvSpPr/>
            <p:nvPr/>
          </p:nvSpPr>
          <p:spPr>
            <a:xfrm>
              <a:off x="7605858" y="5070173"/>
              <a:ext cx="1483337" cy="253916"/>
            </a:xfrm>
            <a:prstGeom prst="rect">
              <a:avLst/>
            </a:prstGeom>
          </p:spPr>
          <p:txBody>
            <a:bodyPr wrap="square">
              <a:spAutoFit/>
            </a:bodyPr>
            <a:lstStyle/>
            <a:p>
              <a:pPr algn="ctr"/>
              <a:r>
                <a:rPr lang="en-US" sz="1050" b="1" kern="0" dirty="0">
                  <a:solidFill>
                    <a:schemeClr val="bg1">
                      <a:alpha val="99000"/>
                    </a:schemeClr>
                  </a:solidFill>
                  <a:latin typeface="+mj-lt"/>
                </a:rPr>
                <a:t>(high IO) </a:t>
              </a:r>
              <a:endParaRPr lang="en-US" sz="2800" b="1" dirty="0">
                <a:solidFill>
                  <a:schemeClr val="bg1">
                    <a:alpha val="99000"/>
                  </a:schemeClr>
                </a:solidFill>
                <a:latin typeface="+mj-lt"/>
              </a:endParaRPr>
            </a:p>
          </p:txBody>
        </p:sp>
        <p:sp>
          <p:nvSpPr>
            <p:cNvPr id="27" name="Rectangle 26"/>
            <p:cNvSpPr/>
            <p:nvPr/>
          </p:nvSpPr>
          <p:spPr>
            <a:xfrm>
              <a:off x="7566528" y="5331794"/>
              <a:ext cx="1561996" cy="375187"/>
            </a:xfrm>
            <a:prstGeom prst="rect">
              <a:avLst/>
            </a:prstGeom>
          </p:spPr>
          <p:txBody>
            <a:bodyPr wrap="square" anchor="ctr" anchorCtr="0">
              <a:noAutofit/>
            </a:bodyPr>
            <a:lstStyle/>
            <a:p>
              <a:pPr algn="ctr"/>
              <a:r>
                <a:rPr lang="en-US" sz="1050" b="1" kern="0" dirty="0">
                  <a:solidFill>
                    <a:schemeClr val="bg1">
                      <a:alpha val="99000"/>
                    </a:schemeClr>
                  </a:solidFill>
                  <a:latin typeface="+mj-lt"/>
                </a:rPr>
                <a:t>7.0 GB memory</a:t>
              </a:r>
            </a:p>
          </p:txBody>
        </p:sp>
        <p:sp>
          <p:nvSpPr>
            <p:cNvPr id="28" name="Rectangle 27"/>
            <p:cNvSpPr/>
            <p:nvPr/>
          </p:nvSpPr>
          <p:spPr>
            <a:xfrm>
              <a:off x="7486537" y="5671350"/>
              <a:ext cx="1721974" cy="375187"/>
            </a:xfrm>
            <a:prstGeom prst="rect">
              <a:avLst/>
            </a:prstGeom>
          </p:spPr>
          <p:txBody>
            <a:bodyPr wrap="square" anchor="ctr" anchorCtr="0">
              <a:noAutofit/>
            </a:bodyPr>
            <a:lstStyle/>
            <a:p>
              <a:pPr algn="ctr"/>
              <a:r>
                <a:rPr lang="en-US" sz="1050" b="1" kern="0" dirty="0">
                  <a:solidFill>
                    <a:schemeClr val="bg1">
                      <a:alpha val="99000"/>
                    </a:schemeClr>
                  </a:solidFill>
                  <a:latin typeface="+mj-lt"/>
                </a:rPr>
                <a:t>1000 GB storage</a:t>
              </a:r>
            </a:p>
            <a:p>
              <a:pPr algn="ctr"/>
              <a:r>
                <a:rPr lang="en-US" sz="1050" kern="0" dirty="0">
                  <a:solidFill>
                    <a:schemeClr val="bg1">
                      <a:alpha val="99000"/>
                    </a:schemeClr>
                  </a:solidFill>
                  <a:latin typeface="+mj-lt"/>
                </a:rPr>
                <a:t>(instance storage)</a:t>
              </a:r>
            </a:p>
          </p:txBody>
        </p:sp>
        <p:cxnSp>
          <p:nvCxnSpPr>
            <p:cNvPr id="29" name="Straight Connector 28"/>
            <p:cNvCxnSpPr/>
            <p:nvPr/>
          </p:nvCxnSpPr>
          <p:spPr>
            <a:xfrm>
              <a:off x="7570286" y="4688990"/>
              <a:ext cx="1554480" cy="2382"/>
            </a:xfrm>
            <a:prstGeom prst="line">
              <a:avLst/>
            </a:prstGeom>
            <a:ln w="6350">
              <a:solidFill>
                <a:schemeClr val="bg1"/>
              </a:solidFill>
            </a:ln>
            <a:effectLst>
              <a:outerShdw blurRad="63500" algn="ctr" rotWithShape="0">
                <a:schemeClr val="bg1">
                  <a:alpha val="40000"/>
                </a:schemeClr>
              </a:outerShdw>
            </a:effectLst>
          </p:spPr>
          <p:style>
            <a:lnRef idx="1">
              <a:schemeClr val="accent1"/>
            </a:lnRef>
            <a:fillRef idx="0">
              <a:schemeClr val="accent1"/>
            </a:fillRef>
            <a:effectRef idx="0">
              <a:schemeClr val="accent1"/>
            </a:effectRef>
            <a:fontRef idx="minor">
              <a:schemeClr val="tx1"/>
            </a:fontRef>
          </p:style>
        </p:cxnSp>
      </p:grpSp>
      <p:grpSp>
        <p:nvGrpSpPr>
          <p:cNvPr id="89" name="Group 88"/>
          <p:cNvGrpSpPr/>
          <p:nvPr/>
        </p:nvGrpSpPr>
        <p:grpSpPr>
          <a:xfrm>
            <a:off x="6214862" y="3915157"/>
            <a:ext cx="1371957" cy="2132312"/>
            <a:chOff x="9842520" y="4083572"/>
            <a:chExt cx="1828800" cy="2132312"/>
          </a:xfrm>
        </p:grpSpPr>
        <p:sp>
          <p:nvSpPr>
            <p:cNvPr id="50" name="Rounded Rectangle 49"/>
            <p:cNvSpPr/>
            <p:nvPr/>
          </p:nvSpPr>
          <p:spPr bwMode="auto">
            <a:xfrm>
              <a:off x="9842520" y="4149408"/>
              <a:ext cx="1828800" cy="2066476"/>
            </a:xfrm>
            <a:prstGeom prst="roundRect">
              <a:avLst>
                <a:gd name="adj" fmla="val 0"/>
              </a:avLst>
            </a:prstGeom>
            <a:solidFill>
              <a:schemeClr val="accent2"/>
            </a:solidFill>
            <a:ln w="9525" cap="flat" cmpd="sng" algn="ctr">
              <a:noFill/>
              <a:prstDash val="solid"/>
            </a:ln>
            <a:effectLst/>
          </p:spPr>
          <p:txBody>
            <a:bodyPr lIns="91440" bIns="91440" rtlCol="0" anchor="b" anchorCtr="0"/>
            <a:lstStyle/>
            <a:p>
              <a:pPr defTabSz="1218936"/>
              <a:r>
                <a:rPr lang="en-US" altLang="zh-CN" sz="1400" dirty="0">
                  <a:solidFill>
                    <a:schemeClr val="bg1">
                      <a:alpha val="99000"/>
                    </a:schemeClr>
                  </a:solidFill>
                  <a:ea typeface="Segoe UI" pitchFamily="34" charset="0"/>
                  <a:cs typeface="Segoe UI" pitchFamily="34" charset="0"/>
                </a:rPr>
                <a:t> </a:t>
              </a:r>
            </a:p>
          </p:txBody>
        </p:sp>
        <p:sp>
          <p:nvSpPr>
            <p:cNvPr id="51" name="TextBox 50"/>
            <p:cNvSpPr txBox="1"/>
            <p:nvPr/>
          </p:nvSpPr>
          <p:spPr bwMode="invGray">
            <a:xfrm>
              <a:off x="9994743" y="4083572"/>
              <a:ext cx="1524354" cy="480131"/>
            </a:xfrm>
            <a:prstGeom prst="rect">
              <a:avLst/>
            </a:prstGeom>
            <a:noFill/>
          </p:spPr>
          <p:txBody>
            <a:bodyPr wrap="square" tIns="182880" rtlCol="0">
              <a:spAutoFit/>
            </a:bodyPr>
            <a:lstStyle/>
            <a:p>
              <a:pPr marL="0" lvl="1" algn="ctr" defTabSz="914061" fontAlgn="base">
                <a:lnSpc>
                  <a:spcPct val="90000"/>
                </a:lnSpc>
                <a:spcBef>
                  <a:spcPct val="0"/>
                </a:spcBef>
                <a:spcAft>
                  <a:spcPct val="0"/>
                </a:spcAft>
                <a:buClr>
                  <a:srgbClr val="FFC000"/>
                </a:buClr>
              </a:pPr>
              <a:r>
                <a:rPr lang="en-US" sz="1800" kern="0" spc="-51" dirty="0">
                  <a:solidFill>
                    <a:schemeClr val="bg1">
                      <a:alpha val="99000"/>
                    </a:schemeClr>
                  </a:solidFill>
                  <a:latin typeface="Segoe UI Light" pitchFamily="34" charset="0"/>
                </a:rPr>
                <a:t>X-Large</a:t>
              </a:r>
            </a:p>
          </p:txBody>
        </p:sp>
        <p:sp>
          <p:nvSpPr>
            <p:cNvPr id="52" name="Rectangle 51"/>
            <p:cNvSpPr/>
            <p:nvPr/>
          </p:nvSpPr>
          <p:spPr>
            <a:xfrm>
              <a:off x="9975432" y="4755554"/>
              <a:ext cx="1562976" cy="375187"/>
            </a:xfrm>
            <a:prstGeom prst="rect">
              <a:avLst/>
            </a:prstGeom>
          </p:spPr>
          <p:txBody>
            <a:bodyPr wrap="square" anchor="ctr" anchorCtr="0">
              <a:noAutofit/>
            </a:bodyPr>
            <a:lstStyle/>
            <a:p>
              <a:pPr algn="ctr"/>
              <a:r>
                <a:rPr lang="en-US" sz="1400" b="1" kern="0" dirty="0">
                  <a:gradFill>
                    <a:gsLst>
                      <a:gs pos="0">
                        <a:schemeClr val="bg1"/>
                      </a:gs>
                      <a:gs pos="50000">
                        <a:schemeClr val="bg1"/>
                      </a:gs>
                    </a:gsLst>
                    <a:lin ang="10800000" scaled="0"/>
                  </a:gradFill>
                  <a:latin typeface="+mj-lt"/>
                </a:rPr>
                <a:t>8 x 1.6Ghz</a:t>
              </a:r>
            </a:p>
          </p:txBody>
        </p:sp>
        <p:sp>
          <p:nvSpPr>
            <p:cNvPr id="53" name="Rectangle 52"/>
            <p:cNvSpPr/>
            <p:nvPr/>
          </p:nvSpPr>
          <p:spPr>
            <a:xfrm>
              <a:off x="9945936" y="5068955"/>
              <a:ext cx="1621969" cy="253916"/>
            </a:xfrm>
            <a:prstGeom prst="rect">
              <a:avLst/>
            </a:prstGeom>
          </p:spPr>
          <p:txBody>
            <a:bodyPr wrap="square">
              <a:spAutoFit/>
            </a:bodyPr>
            <a:lstStyle/>
            <a:p>
              <a:pPr algn="ctr"/>
              <a:r>
                <a:rPr lang="en-US" sz="1050" b="1" kern="0" dirty="0">
                  <a:solidFill>
                    <a:schemeClr val="bg1">
                      <a:alpha val="99000"/>
                    </a:schemeClr>
                  </a:solidFill>
                  <a:latin typeface="+mj-lt"/>
                </a:rPr>
                <a:t>(high IO)</a:t>
              </a:r>
              <a:endParaRPr lang="en-US" sz="2800" b="1" dirty="0">
                <a:solidFill>
                  <a:schemeClr val="bg1">
                    <a:alpha val="99000"/>
                  </a:schemeClr>
                </a:solidFill>
                <a:latin typeface="+mj-lt"/>
              </a:endParaRPr>
            </a:p>
          </p:txBody>
        </p:sp>
        <p:sp>
          <p:nvSpPr>
            <p:cNvPr id="54" name="Rectangle 53"/>
            <p:cNvSpPr/>
            <p:nvPr/>
          </p:nvSpPr>
          <p:spPr>
            <a:xfrm>
              <a:off x="9945935" y="5330578"/>
              <a:ext cx="1621970" cy="375187"/>
            </a:xfrm>
            <a:prstGeom prst="rect">
              <a:avLst/>
            </a:prstGeom>
          </p:spPr>
          <p:txBody>
            <a:bodyPr wrap="square" anchor="ctr" anchorCtr="0">
              <a:noAutofit/>
            </a:bodyPr>
            <a:lstStyle/>
            <a:p>
              <a:pPr algn="ctr"/>
              <a:r>
                <a:rPr lang="en-US" sz="1050" b="1" kern="0" dirty="0">
                  <a:solidFill>
                    <a:schemeClr val="bg1">
                      <a:alpha val="99000"/>
                    </a:schemeClr>
                  </a:solidFill>
                  <a:latin typeface="+mj-lt"/>
                </a:rPr>
                <a:t>14 GB memory</a:t>
              </a:r>
            </a:p>
          </p:txBody>
        </p:sp>
        <p:sp>
          <p:nvSpPr>
            <p:cNvPr id="55" name="Rectangle 54"/>
            <p:cNvSpPr/>
            <p:nvPr/>
          </p:nvSpPr>
          <p:spPr>
            <a:xfrm>
              <a:off x="9906606" y="5670134"/>
              <a:ext cx="1700628" cy="375187"/>
            </a:xfrm>
            <a:prstGeom prst="rect">
              <a:avLst/>
            </a:prstGeom>
          </p:spPr>
          <p:txBody>
            <a:bodyPr wrap="square" anchor="ctr" anchorCtr="0">
              <a:noAutofit/>
            </a:bodyPr>
            <a:lstStyle/>
            <a:p>
              <a:pPr algn="ctr"/>
              <a:r>
                <a:rPr lang="en-US" sz="1050" b="1" kern="0" dirty="0">
                  <a:solidFill>
                    <a:schemeClr val="bg1">
                      <a:alpha val="99000"/>
                    </a:schemeClr>
                  </a:solidFill>
                  <a:latin typeface="+mj-lt"/>
                </a:rPr>
                <a:t>2000 GB </a:t>
              </a:r>
            </a:p>
            <a:p>
              <a:pPr algn="ctr"/>
              <a:r>
                <a:rPr lang="en-US" sz="1050" kern="0" dirty="0">
                  <a:solidFill>
                    <a:schemeClr val="bg1">
                      <a:alpha val="99000"/>
                    </a:schemeClr>
                  </a:solidFill>
                  <a:latin typeface="+mj-lt"/>
                </a:rPr>
                <a:t>(instance storage) </a:t>
              </a:r>
            </a:p>
          </p:txBody>
        </p:sp>
        <p:cxnSp>
          <p:nvCxnSpPr>
            <p:cNvPr id="56" name="Straight Connector 55"/>
            <p:cNvCxnSpPr/>
            <p:nvPr/>
          </p:nvCxnSpPr>
          <p:spPr>
            <a:xfrm>
              <a:off x="9979680" y="4700123"/>
              <a:ext cx="1554480" cy="2382"/>
            </a:xfrm>
            <a:prstGeom prst="line">
              <a:avLst/>
            </a:prstGeom>
            <a:ln w="6350">
              <a:solidFill>
                <a:schemeClr val="bg1"/>
              </a:solidFill>
            </a:ln>
            <a:effectLst>
              <a:outerShdw blurRad="63500" algn="ctr" rotWithShape="0">
                <a:schemeClr val="bg1">
                  <a:alpha val="40000"/>
                </a:schemeClr>
              </a:outerShdw>
            </a:effectLst>
          </p:spPr>
          <p:style>
            <a:lnRef idx="1">
              <a:schemeClr val="accent1"/>
            </a:lnRef>
            <a:fillRef idx="0">
              <a:schemeClr val="accent1"/>
            </a:fillRef>
            <a:effectRef idx="0">
              <a:schemeClr val="accent1"/>
            </a:effectRef>
            <a:fontRef idx="minor">
              <a:schemeClr val="tx1"/>
            </a:fontRef>
          </p:style>
        </p:cxnSp>
      </p:grpSp>
      <p:grpSp>
        <p:nvGrpSpPr>
          <p:cNvPr id="91" name="Group 90"/>
          <p:cNvGrpSpPr/>
          <p:nvPr/>
        </p:nvGrpSpPr>
        <p:grpSpPr>
          <a:xfrm>
            <a:off x="537493" y="1663442"/>
            <a:ext cx="1371957" cy="1507633"/>
            <a:chOff x="511464" y="1767349"/>
            <a:chExt cx="1828800" cy="1507633"/>
          </a:xfrm>
        </p:grpSpPr>
        <p:sp>
          <p:nvSpPr>
            <p:cNvPr id="62" name="Rounded Rectangle 61"/>
            <p:cNvSpPr/>
            <p:nvPr/>
          </p:nvSpPr>
          <p:spPr bwMode="auto">
            <a:xfrm>
              <a:off x="511464" y="1875673"/>
              <a:ext cx="1828800" cy="1399309"/>
            </a:xfrm>
            <a:prstGeom prst="roundRect">
              <a:avLst>
                <a:gd name="adj" fmla="val 0"/>
              </a:avLst>
            </a:prstGeom>
            <a:solidFill>
              <a:schemeClr val="accent4"/>
            </a:solidFill>
            <a:ln w="9525" cap="flat" cmpd="sng" algn="ctr">
              <a:noFill/>
              <a:prstDash val="solid"/>
            </a:ln>
            <a:effectLst/>
          </p:spPr>
          <p:txBody>
            <a:bodyPr lIns="91440" bIns="91440" rtlCol="0" anchor="b" anchorCtr="0"/>
            <a:lstStyle/>
            <a:p>
              <a:pPr defTabSz="1218936"/>
              <a:r>
                <a:rPr lang="en-US" sz="1400" dirty="0">
                  <a:solidFill>
                    <a:schemeClr val="bg1">
                      <a:alpha val="99000"/>
                    </a:schemeClr>
                  </a:solidFill>
                  <a:ea typeface="Segoe UI" pitchFamily="34" charset="0"/>
                  <a:cs typeface="Segoe UI" pitchFamily="34" charset="0"/>
                </a:rPr>
                <a:t> </a:t>
              </a:r>
            </a:p>
          </p:txBody>
        </p:sp>
        <p:sp>
          <p:nvSpPr>
            <p:cNvPr id="64" name="Rectangle 63"/>
            <p:cNvSpPr/>
            <p:nvPr/>
          </p:nvSpPr>
          <p:spPr>
            <a:xfrm>
              <a:off x="557883" y="2541519"/>
              <a:ext cx="1735962" cy="241689"/>
            </a:xfrm>
            <a:prstGeom prst="rect">
              <a:avLst/>
            </a:prstGeom>
          </p:spPr>
          <p:txBody>
            <a:bodyPr wrap="square" anchor="ctr" anchorCtr="0">
              <a:noAutofit/>
            </a:bodyPr>
            <a:lstStyle/>
            <a:p>
              <a:pPr algn="ctr"/>
              <a:r>
                <a:rPr lang="en-US" sz="1800" b="1" kern="0" dirty="0">
                  <a:gradFill>
                    <a:gsLst>
                      <a:gs pos="0">
                        <a:schemeClr val="bg1"/>
                      </a:gs>
                      <a:gs pos="50000">
                        <a:schemeClr val="bg1"/>
                      </a:gs>
                    </a:gsLst>
                    <a:lin ang="10800000" scaled="0"/>
                  </a:gradFill>
                  <a:latin typeface="+mj-lt"/>
                </a:rPr>
                <a:t>$0.04 </a:t>
              </a:r>
            </a:p>
          </p:txBody>
        </p:sp>
        <p:sp>
          <p:nvSpPr>
            <p:cNvPr id="65" name="Rectangle 64"/>
            <p:cNvSpPr/>
            <p:nvPr/>
          </p:nvSpPr>
          <p:spPr>
            <a:xfrm>
              <a:off x="560812" y="2873971"/>
              <a:ext cx="1730104" cy="261610"/>
            </a:xfrm>
            <a:prstGeom prst="rect">
              <a:avLst/>
            </a:prstGeom>
          </p:spPr>
          <p:txBody>
            <a:bodyPr wrap="square">
              <a:spAutoFit/>
            </a:bodyPr>
            <a:lstStyle/>
            <a:p>
              <a:pPr algn="ctr"/>
              <a:r>
                <a:rPr lang="en-US" sz="1100" b="1" kern="0" dirty="0">
                  <a:gradFill>
                    <a:gsLst>
                      <a:gs pos="0">
                        <a:schemeClr val="bg1"/>
                      </a:gs>
                      <a:gs pos="100000">
                        <a:schemeClr val="bg1"/>
                      </a:gs>
                    </a:gsLst>
                    <a:lin ang="16200000" scaled="0"/>
                  </a:gradFill>
                  <a:latin typeface="+mj-lt"/>
                </a:rPr>
                <a:t>Per service hour</a:t>
              </a:r>
            </a:p>
          </p:txBody>
        </p:sp>
        <p:cxnSp>
          <p:nvCxnSpPr>
            <p:cNvPr id="66" name="Straight Connector 65"/>
            <p:cNvCxnSpPr/>
            <p:nvPr/>
          </p:nvCxnSpPr>
          <p:spPr>
            <a:xfrm>
              <a:off x="648624" y="2422552"/>
              <a:ext cx="1554480" cy="2382"/>
            </a:xfrm>
            <a:prstGeom prst="line">
              <a:avLst/>
            </a:prstGeom>
            <a:ln w="6350">
              <a:solidFill>
                <a:schemeClr val="bg1"/>
              </a:solidFill>
            </a:ln>
            <a:effectLst>
              <a:outerShdw blurRad="63500" algn="ctr" rotWithShape="0">
                <a:schemeClr val="bg1">
                  <a:alpha val="40000"/>
                </a:schemeClr>
              </a:outerShdw>
            </a:effectLst>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bwMode="invGray">
            <a:xfrm>
              <a:off x="550980" y="1767349"/>
              <a:ext cx="1749769" cy="480131"/>
            </a:xfrm>
            <a:prstGeom prst="rect">
              <a:avLst/>
            </a:prstGeom>
            <a:ln>
              <a:headEnd type="none" w="med" len="med"/>
              <a:tailEnd type="none" w="med" len="med"/>
            </a:ln>
            <a:effectLst/>
            <a:scene3d>
              <a:camera prst="orthographicFront">
                <a:rot lat="0" lon="0" rev="0"/>
              </a:camera>
              <a:lightRig rig="threePt" dir="tl"/>
            </a:scene3d>
            <a:sp3d prstMaterial="matte"/>
          </p:spPr>
          <p:txBody>
            <a:bodyPr wrap="square" tIns="182880" rtlCol="0">
              <a:spAutoFit/>
            </a:bodyPr>
            <a:lstStyle/>
            <a:p>
              <a:pPr marL="0" lvl="1" algn="ctr" defTabSz="914061" fontAlgn="base">
                <a:lnSpc>
                  <a:spcPct val="90000"/>
                </a:lnSpc>
                <a:spcBef>
                  <a:spcPct val="0"/>
                </a:spcBef>
                <a:spcAft>
                  <a:spcPct val="0"/>
                </a:spcAft>
                <a:buClr>
                  <a:srgbClr val="FFC000"/>
                </a:buClr>
              </a:pPr>
              <a:r>
                <a:rPr lang="en-US" sz="1800" kern="0" spc="-51" dirty="0">
                  <a:solidFill>
                    <a:schemeClr val="bg1">
                      <a:alpha val="99000"/>
                    </a:schemeClr>
                  </a:solidFill>
                  <a:latin typeface="Segoe UI Light" pitchFamily="34" charset="0"/>
                </a:rPr>
                <a:t>Extra Small</a:t>
              </a:r>
            </a:p>
          </p:txBody>
        </p:sp>
      </p:grpSp>
      <p:grpSp>
        <p:nvGrpSpPr>
          <p:cNvPr id="85" name="Group 84"/>
          <p:cNvGrpSpPr/>
          <p:nvPr/>
        </p:nvGrpSpPr>
        <p:grpSpPr>
          <a:xfrm>
            <a:off x="537493" y="3894131"/>
            <a:ext cx="1371957" cy="2158704"/>
            <a:chOff x="497805" y="4062546"/>
            <a:chExt cx="1828800" cy="2158704"/>
          </a:xfrm>
        </p:grpSpPr>
        <p:sp>
          <p:nvSpPr>
            <p:cNvPr id="72" name="Rounded Rectangle 71"/>
            <p:cNvSpPr/>
            <p:nvPr/>
          </p:nvSpPr>
          <p:spPr bwMode="auto">
            <a:xfrm>
              <a:off x="497805" y="4151603"/>
              <a:ext cx="1828800" cy="2069647"/>
            </a:xfrm>
            <a:prstGeom prst="roundRect">
              <a:avLst>
                <a:gd name="adj" fmla="val 0"/>
              </a:avLst>
            </a:prstGeom>
            <a:solidFill>
              <a:schemeClr val="accent2"/>
            </a:solidFill>
            <a:ln w="9525" cap="flat" cmpd="sng" algn="ctr">
              <a:noFill/>
              <a:prstDash val="solid"/>
            </a:ln>
            <a:effectLst/>
          </p:spPr>
          <p:txBody>
            <a:bodyPr lIns="91440" bIns="91440" rtlCol="0" anchor="b" anchorCtr="0"/>
            <a:lstStyle/>
            <a:p>
              <a:pPr defTabSz="1218936"/>
              <a:r>
                <a:rPr lang="en-US" altLang="zh-CN" sz="1400" dirty="0">
                  <a:solidFill>
                    <a:schemeClr val="bg1">
                      <a:alpha val="99000"/>
                    </a:schemeClr>
                  </a:solidFill>
                  <a:ea typeface="Segoe UI" pitchFamily="34" charset="0"/>
                  <a:cs typeface="Segoe UI" pitchFamily="34" charset="0"/>
                </a:rPr>
                <a:t> </a:t>
              </a:r>
            </a:p>
          </p:txBody>
        </p:sp>
        <p:sp>
          <p:nvSpPr>
            <p:cNvPr id="73" name="TextBox 72"/>
            <p:cNvSpPr txBox="1"/>
            <p:nvPr/>
          </p:nvSpPr>
          <p:spPr bwMode="invGray">
            <a:xfrm>
              <a:off x="540258" y="4062546"/>
              <a:ext cx="1743894" cy="480131"/>
            </a:xfrm>
            <a:prstGeom prst="rect">
              <a:avLst/>
            </a:prstGeom>
            <a:noFill/>
          </p:spPr>
          <p:txBody>
            <a:bodyPr wrap="square" tIns="182880" rtlCol="0">
              <a:spAutoFit/>
            </a:bodyPr>
            <a:lstStyle/>
            <a:p>
              <a:pPr marL="0" lvl="1" algn="ctr" defTabSz="914061" fontAlgn="base">
                <a:lnSpc>
                  <a:spcPct val="90000"/>
                </a:lnSpc>
                <a:spcBef>
                  <a:spcPct val="0"/>
                </a:spcBef>
                <a:spcAft>
                  <a:spcPct val="0"/>
                </a:spcAft>
                <a:buClr>
                  <a:srgbClr val="FFC000"/>
                </a:buClr>
              </a:pPr>
              <a:r>
                <a:rPr lang="en-US" sz="1800" kern="0" spc="-51" dirty="0">
                  <a:solidFill>
                    <a:schemeClr val="bg1">
                      <a:alpha val="99000"/>
                    </a:schemeClr>
                  </a:solidFill>
                  <a:latin typeface="Segoe UI Light" pitchFamily="34" charset="0"/>
                </a:rPr>
                <a:t>Extra Small</a:t>
              </a:r>
            </a:p>
          </p:txBody>
        </p:sp>
        <p:sp>
          <p:nvSpPr>
            <p:cNvPr id="74" name="Rectangle 73"/>
            <p:cNvSpPr/>
            <p:nvPr/>
          </p:nvSpPr>
          <p:spPr>
            <a:xfrm>
              <a:off x="606146" y="4757748"/>
              <a:ext cx="1612118" cy="375187"/>
            </a:xfrm>
            <a:prstGeom prst="rect">
              <a:avLst/>
            </a:prstGeom>
          </p:spPr>
          <p:txBody>
            <a:bodyPr wrap="square" anchor="ctr" anchorCtr="0">
              <a:noAutofit/>
            </a:bodyPr>
            <a:lstStyle/>
            <a:p>
              <a:pPr algn="ctr"/>
              <a:r>
                <a:rPr lang="en-US" sz="1400" b="1" kern="0" dirty="0">
                  <a:gradFill>
                    <a:gsLst>
                      <a:gs pos="0">
                        <a:schemeClr val="bg1"/>
                      </a:gs>
                      <a:gs pos="50000">
                        <a:schemeClr val="bg1"/>
                      </a:gs>
                    </a:gsLst>
                    <a:lin ang="10800000" scaled="0"/>
                  </a:gradFill>
                  <a:latin typeface="+mj-lt"/>
                </a:rPr>
                <a:t>1 x 1.0Ghz</a:t>
              </a:r>
            </a:p>
          </p:txBody>
        </p:sp>
        <p:sp>
          <p:nvSpPr>
            <p:cNvPr id="75" name="Rectangle 74"/>
            <p:cNvSpPr/>
            <p:nvPr/>
          </p:nvSpPr>
          <p:spPr>
            <a:xfrm>
              <a:off x="625810" y="5071149"/>
              <a:ext cx="1572791" cy="253916"/>
            </a:xfrm>
            <a:prstGeom prst="rect">
              <a:avLst/>
            </a:prstGeom>
          </p:spPr>
          <p:txBody>
            <a:bodyPr wrap="square">
              <a:spAutoFit/>
            </a:bodyPr>
            <a:lstStyle/>
            <a:p>
              <a:pPr algn="ctr"/>
              <a:r>
                <a:rPr lang="en-US" sz="1050" b="1" kern="0" dirty="0">
                  <a:solidFill>
                    <a:schemeClr val="bg1">
                      <a:alpha val="99000"/>
                    </a:schemeClr>
                  </a:solidFill>
                  <a:latin typeface="+mj-lt"/>
                </a:rPr>
                <a:t>(low IO) </a:t>
              </a:r>
              <a:endParaRPr lang="en-US" sz="2800" b="1" dirty="0">
                <a:solidFill>
                  <a:schemeClr val="bg1">
                    <a:alpha val="99000"/>
                  </a:schemeClr>
                </a:solidFill>
                <a:latin typeface="+mj-lt"/>
              </a:endParaRPr>
            </a:p>
          </p:txBody>
        </p:sp>
        <p:sp>
          <p:nvSpPr>
            <p:cNvPr id="76" name="Rectangle 75"/>
            <p:cNvSpPr/>
            <p:nvPr/>
          </p:nvSpPr>
          <p:spPr>
            <a:xfrm>
              <a:off x="556986" y="5583495"/>
              <a:ext cx="1710440" cy="375187"/>
            </a:xfrm>
            <a:prstGeom prst="rect">
              <a:avLst/>
            </a:prstGeom>
          </p:spPr>
          <p:txBody>
            <a:bodyPr wrap="square" anchor="ctr" anchorCtr="0">
              <a:noAutofit/>
            </a:bodyPr>
            <a:lstStyle/>
            <a:p>
              <a:pPr algn="ctr"/>
              <a:r>
                <a:rPr lang="en-US" sz="1050" b="1" kern="0" dirty="0">
                  <a:solidFill>
                    <a:schemeClr val="bg1">
                      <a:alpha val="99000"/>
                    </a:schemeClr>
                  </a:solidFill>
                  <a:latin typeface="+mj-lt"/>
                </a:rPr>
                <a:t>768 MB memory </a:t>
              </a:r>
              <a:endParaRPr lang="en-US" sz="1050" b="1" kern="0" dirty="0" smtClean="0">
                <a:solidFill>
                  <a:schemeClr val="bg1">
                    <a:alpha val="99000"/>
                  </a:schemeClr>
                </a:solidFill>
                <a:latin typeface="+mj-lt"/>
              </a:endParaRPr>
            </a:p>
            <a:p>
              <a:pPr lvl="0" algn="ctr"/>
              <a:r>
                <a:rPr lang="en-US" sz="1050" b="1" kern="0" dirty="0">
                  <a:solidFill>
                    <a:srgbClr val="FFFFFF">
                      <a:alpha val="99000"/>
                    </a:srgbClr>
                  </a:solidFill>
                </a:rPr>
                <a:t>20 GB storage</a:t>
              </a:r>
            </a:p>
            <a:p>
              <a:pPr lvl="0" algn="ctr"/>
              <a:r>
                <a:rPr lang="en-US" sz="1050" kern="0" dirty="0">
                  <a:solidFill>
                    <a:srgbClr val="FFFFFF">
                      <a:alpha val="99000"/>
                    </a:srgbClr>
                  </a:solidFill>
                </a:rPr>
                <a:t>(instance storage) </a:t>
              </a:r>
            </a:p>
            <a:p>
              <a:pPr algn="ctr"/>
              <a:endParaRPr lang="en-US" sz="1050" b="1" kern="0" dirty="0">
                <a:solidFill>
                  <a:schemeClr val="bg1">
                    <a:alpha val="99000"/>
                  </a:schemeClr>
                </a:solidFill>
                <a:latin typeface="+mj-lt"/>
              </a:endParaRPr>
            </a:p>
          </p:txBody>
        </p:sp>
        <p:cxnSp>
          <p:nvCxnSpPr>
            <p:cNvPr id="78" name="Straight Connector 77"/>
            <p:cNvCxnSpPr/>
            <p:nvPr/>
          </p:nvCxnSpPr>
          <p:spPr>
            <a:xfrm>
              <a:off x="634965" y="4674078"/>
              <a:ext cx="1554480" cy="2382"/>
            </a:xfrm>
            <a:prstGeom prst="line">
              <a:avLst/>
            </a:prstGeom>
            <a:ln w="6350">
              <a:solidFill>
                <a:schemeClr val="bg1"/>
              </a:solidFill>
            </a:ln>
            <a:effectLst>
              <a:outerShdw blurRad="63500" algn="ctr" rotWithShape="0">
                <a:schemeClr val="bg1">
                  <a:alpha val="40000"/>
                </a:schemeClr>
              </a:outerShd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25595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559" y="167643"/>
            <a:ext cx="8363938" cy="747897"/>
          </a:xfrm>
        </p:spPr>
        <p:txBody>
          <a:bodyPr/>
          <a:lstStyle/>
          <a:p>
            <a:r>
              <a:rPr lang="en-US" dirty="0" smtClean="0"/>
              <a:t>Why Cloud</a:t>
            </a:r>
            <a:endParaRPr lang="en-US" dirty="0"/>
          </a:p>
        </p:txBody>
      </p:sp>
      <p:sp>
        <p:nvSpPr>
          <p:cNvPr id="3" name="Content Placeholder 2"/>
          <p:cNvSpPr>
            <a:spLocks noGrp="1"/>
          </p:cNvSpPr>
          <p:nvPr>
            <p:ph idx="1"/>
          </p:nvPr>
        </p:nvSpPr>
        <p:spPr>
          <a:xfrm>
            <a:off x="381000" y="1447799"/>
            <a:ext cx="8382000" cy="3151632"/>
          </a:xfrm>
        </p:spPr>
        <p:txBody>
          <a:bodyPr/>
          <a:lstStyle/>
          <a:p>
            <a:r>
              <a:rPr lang="en-US" dirty="0" smtClean="0"/>
              <a:t>Reduce operations cost</a:t>
            </a:r>
          </a:p>
          <a:p>
            <a:r>
              <a:rPr lang="en-US" dirty="0" smtClean="0"/>
              <a:t>Leverage Efficiencies of Scale</a:t>
            </a:r>
          </a:p>
          <a:p>
            <a:r>
              <a:rPr lang="en-US" dirty="0" smtClean="0"/>
              <a:t>Speed to Market</a:t>
            </a:r>
          </a:p>
          <a:p>
            <a:r>
              <a:rPr lang="en-US" dirty="0" smtClean="0"/>
              <a:t>Disposable Computing</a:t>
            </a:r>
          </a:p>
          <a:p>
            <a:r>
              <a:rPr lang="en-US" dirty="0" smtClean="0"/>
              <a:t>Scalability</a:t>
            </a:r>
          </a:p>
          <a:p>
            <a:r>
              <a:rPr lang="en-US" dirty="0" smtClean="0"/>
              <a:t>Global Presence</a:t>
            </a:r>
          </a:p>
        </p:txBody>
      </p:sp>
      <p:pic>
        <p:nvPicPr>
          <p:cNvPr id="4" name="Picture 2" descr="C:\Users\brprince\Documents\_MSFT\ABC\happy cloud icon.pn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70917" y="2733112"/>
            <a:ext cx="4627756" cy="3225208"/>
          </a:xfrm>
          <a:prstGeom prst="rect">
            <a:avLst/>
          </a:prstGeom>
          <a:ln>
            <a:noFill/>
          </a:ln>
          <a:effectLst>
            <a:reflection blurRad="6350" stA="50000" endA="295" endPos="92000" dist="101600" dir="5400000" sy="-100000" algn="bl" rotWithShape="0"/>
            <a:softEdge rad="112500"/>
          </a:effectLst>
          <a:scene3d>
            <a:camera prst="perspectiveContrastingLeftFacing"/>
            <a:lightRig rig="threePt" dir="t"/>
          </a:scene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8786325"/>
      </p:ext>
    </p:extLst>
  </p:cSld>
  <p:clrMapOvr>
    <a:masterClrMapping/>
  </p:clrMapOvr>
  <mc:AlternateContent xmlns:mc="http://schemas.openxmlformats.org/markup-compatibility/2006" xmlns:p14="http://schemas.microsoft.com/office/powerpoint/2010/main">
    <mc:Choice Requires="p14">
      <p:transition spd="med">
        <p14:ferris dir="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Windows Azure </a:t>
            </a:r>
            <a:r>
              <a:rPr lang="en-US" dirty="0" smtClean="0">
                <a:solidFill>
                  <a:srgbClr val="00B0F0"/>
                </a:solidFill>
              </a:rPr>
              <a:t>Scenarios</a:t>
            </a:r>
            <a:endParaRPr lang="en-US" dirty="0">
              <a:solidFill>
                <a:srgbClr val="00B0F0"/>
              </a:solidFill>
            </a:endParaRPr>
          </a:p>
        </p:txBody>
      </p:sp>
      <p:sp>
        <p:nvSpPr>
          <p:cNvPr id="3" name="Content Placeholder 2"/>
          <p:cNvSpPr>
            <a:spLocks noGrp="1"/>
          </p:cNvSpPr>
          <p:nvPr>
            <p:ph type="body" sz="quarter" idx="10"/>
          </p:nvPr>
        </p:nvSpPr>
        <p:spPr>
          <a:xfrm>
            <a:off x="995047" y="1447800"/>
            <a:ext cx="4213869" cy="2639184"/>
          </a:xfrm>
        </p:spPr>
        <p:txBody>
          <a:bodyPr/>
          <a:lstStyle/>
          <a:p>
            <a:pPr>
              <a:lnSpc>
                <a:spcPct val="100000"/>
              </a:lnSpc>
            </a:pPr>
            <a:r>
              <a:rPr lang="en-US" sz="2400" dirty="0" smtClean="0">
                <a:solidFill>
                  <a:srgbClr val="00B0F0">
                    <a:alpha val="99000"/>
                  </a:srgbClr>
                </a:solidFill>
                <a:ea typeface="Segoe UI" pitchFamily="34" charset="0"/>
                <a:cs typeface="Segoe UI" pitchFamily="34" charset="0"/>
              </a:rPr>
              <a:t>Ideal for Applications Needing:</a:t>
            </a:r>
          </a:p>
          <a:p>
            <a:pPr lvl="1">
              <a:lnSpc>
                <a:spcPct val="100000"/>
              </a:lnSpc>
            </a:pPr>
            <a:r>
              <a:rPr lang="en-US" sz="4000" dirty="0" smtClean="0">
                <a:latin typeface="Segoe UI Light" pitchFamily="34" charset="0"/>
              </a:rPr>
              <a:t>Scalability</a:t>
            </a:r>
          </a:p>
          <a:p>
            <a:pPr lvl="1">
              <a:lnSpc>
                <a:spcPct val="100000"/>
              </a:lnSpc>
            </a:pPr>
            <a:r>
              <a:rPr lang="en-US" sz="4000" dirty="0" smtClean="0">
                <a:latin typeface="Segoe UI Light" pitchFamily="34" charset="0"/>
              </a:rPr>
              <a:t>Availability</a:t>
            </a:r>
          </a:p>
          <a:p>
            <a:pPr lvl="1">
              <a:lnSpc>
                <a:spcPct val="100000"/>
              </a:lnSpc>
            </a:pPr>
            <a:r>
              <a:rPr lang="en-US" sz="4000" dirty="0" smtClean="0">
                <a:latin typeface="Segoe UI Light" pitchFamily="34" charset="0"/>
              </a:rPr>
              <a:t>Fault Tolerance</a:t>
            </a:r>
          </a:p>
          <a:p>
            <a:pPr lvl="1">
              <a:lnSpc>
                <a:spcPct val="100000"/>
              </a:lnSpc>
            </a:pPr>
            <a:endParaRPr lang="en-US" dirty="0" smtClean="0"/>
          </a:p>
        </p:txBody>
      </p:sp>
      <p:pic>
        <p:nvPicPr>
          <p:cNvPr id="1026" name="Picture 2" descr="C:\Users\jonahs\Work Documents\Windows Azure Dot Com\03_Designs\Website Dyno Awesome\cut images\IMG_checkitof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952878"/>
            <a:ext cx="2107955" cy="2905125"/>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4877233" y="1447800"/>
            <a:ext cx="4115872" cy="4178067"/>
          </a:xfrm>
          <a:prstGeom prst="rect">
            <a:avLst/>
          </a:prstGeom>
        </p:spPr>
        <p:txBody>
          <a:bodyPr vert="horz" wrap="square" lIns="0" tIns="0" rIns="0" bIns="0" rtlCol="0">
            <a:spAutoFit/>
          </a:bodyPr>
          <a:lstStyle>
            <a:lvl1pPr marL="3175" indent="0" algn="l" defTabSz="914325" rtl="0" eaLnBrk="1" latinLnBrk="0" hangingPunct="1">
              <a:lnSpc>
                <a:spcPct val="90000"/>
              </a:lnSpc>
              <a:spcBef>
                <a:spcPts val="0"/>
              </a:spcBef>
              <a:spcAft>
                <a:spcPts val="900"/>
              </a:spcAft>
              <a:buSzPct val="80000"/>
              <a:buFont typeface="Arial" pitchFamily="34" charset="0"/>
              <a:buNone/>
              <a:defRPr sz="4000" kern="1200" spc="-100" baseline="0">
                <a:gradFill>
                  <a:gsLst>
                    <a:gs pos="0">
                      <a:srgbClr val="595959"/>
                    </a:gs>
                    <a:gs pos="86000">
                      <a:srgbClr val="595959"/>
                    </a:gs>
                  </a:gsLst>
                  <a:lin ang="5400000" scaled="0"/>
                </a:gradFill>
                <a:latin typeface="Segoe UI Light" pitchFamily="34" charset="0"/>
                <a:ea typeface="+mn-ea"/>
                <a:cs typeface="+mn-cs"/>
              </a:defRPr>
            </a:lvl1pPr>
            <a:lvl2pPr marL="3175" indent="0" algn="l" defTabSz="914325" rtl="0" eaLnBrk="1" latinLnBrk="0" hangingPunct="1">
              <a:lnSpc>
                <a:spcPct val="90000"/>
              </a:lnSpc>
              <a:spcBef>
                <a:spcPts val="0"/>
              </a:spcBef>
              <a:buSzPct val="80000"/>
              <a:buFont typeface="Arial" pitchFamily="34" charset="0"/>
              <a:buNone/>
              <a:defRPr sz="2000" kern="1200" spc="-51" baseline="0">
                <a:gradFill>
                  <a:gsLst>
                    <a:gs pos="0">
                      <a:srgbClr val="595959"/>
                    </a:gs>
                    <a:gs pos="86000">
                      <a:srgbClr val="595959"/>
                    </a:gs>
                  </a:gsLst>
                  <a:lin ang="5400000" scaled="0"/>
                </a:gradFill>
                <a:latin typeface="+mn-lt"/>
                <a:ea typeface="+mn-ea"/>
                <a:cs typeface="+mn-cs"/>
              </a:defRPr>
            </a:lvl2pPr>
            <a:lvl3pPr marL="1258784" indent="-403191" algn="l" defTabSz="914325" rtl="0" eaLnBrk="1" latinLnBrk="0" hangingPunct="1">
              <a:lnSpc>
                <a:spcPct val="90000"/>
              </a:lnSpc>
              <a:spcBef>
                <a:spcPct val="20000"/>
              </a:spcBef>
              <a:buSzPct val="80000"/>
              <a:buFontTx/>
              <a:buBlip>
                <a:blip r:embed="rId3"/>
              </a:buBlip>
              <a:defRPr sz="24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3pPr>
            <a:lvl4pPr marL="1604828" indent="-346046" algn="l" defTabSz="914325" rtl="0" eaLnBrk="1" latinLnBrk="0" hangingPunct="1">
              <a:lnSpc>
                <a:spcPct val="90000"/>
              </a:lnSpc>
              <a:spcBef>
                <a:spcPct val="20000"/>
              </a:spcBef>
              <a:buSzPct val="80000"/>
              <a:buFontTx/>
              <a:buBlip>
                <a:blip r:embed="rId3"/>
              </a:buBlip>
              <a:defRPr sz="20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4pPr>
            <a:lvl5pPr marL="1941351" indent="-336522" algn="l" defTabSz="914325" rtl="0" eaLnBrk="1" latinLnBrk="0" hangingPunct="1">
              <a:lnSpc>
                <a:spcPct val="90000"/>
              </a:lnSpc>
              <a:spcBef>
                <a:spcPct val="20000"/>
              </a:spcBef>
              <a:buSzPct val="80000"/>
              <a:buFontTx/>
              <a:buBlip>
                <a:blip r:embed="rId3"/>
              </a:buBlip>
              <a:defRPr sz="20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5pPr>
            <a:lvl6pPr marL="2514395" indent="-228581" algn="l" defTabSz="91432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57" indent="-228581" algn="l" defTabSz="91432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20" indent="-228581" algn="l" defTabSz="91432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83" indent="-228581" algn="l" defTabSz="914325"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0000"/>
              </a:lnSpc>
            </a:pPr>
            <a:r>
              <a:rPr lang="en-US" sz="2400" dirty="0" smtClean="0">
                <a:solidFill>
                  <a:srgbClr val="00B0F0">
                    <a:alpha val="99000"/>
                  </a:srgbClr>
                </a:solidFill>
                <a:ea typeface="Segoe UI" pitchFamily="34" charset="0"/>
                <a:cs typeface="Segoe UI" pitchFamily="34" charset="0"/>
              </a:rPr>
              <a:t>Common </a:t>
            </a:r>
            <a:r>
              <a:rPr lang="en-US" sz="2400" dirty="0">
                <a:solidFill>
                  <a:srgbClr val="00B0F0">
                    <a:alpha val="99000"/>
                  </a:srgbClr>
                </a:solidFill>
                <a:ea typeface="Segoe UI" pitchFamily="34" charset="0"/>
                <a:cs typeface="Segoe UI" pitchFamily="34" charset="0"/>
              </a:rPr>
              <a:t>Application </a:t>
            </a:r>
            <a:r>
              <a:rPr lang="en-US" sz="2400" dirty="0" smtClean="0">
                <a:solidFill>
                  <a:srgbClr val="00B0F0">
                    <a:alpha val="99000"/>
                  </a:srgbClr>
                </a:solidFill>
                <a:ea typeface="Segoe UI" pitchFamily="34" charset="0"/>
                <a:cs typeface="Segoe UI" pitchFamily="34" charset="0"/>
              </a:rPr>
              <a:t>Uses:</a:t>
            </a:r>
            <a:endParaRPr lang="en-US" sz="2400" dirty="0">
              <a:solidFill>
                <a:srgbClr val="00B0F0">
                  <a:alpha val="99000"/>
                </a:srgbClr>
              </a:solidFill>
              <a:ea typeface="Segoe UI" pitchFamily="34" charset="0"/>
              <a:cs typeface="Segoe UI" pitchFamily="34" charset="0"/>
            </a:endParaRPr>
          </a:p>
          <a:p>
            <a:pPr lvl="1">
              <a:lnSpc>
                <a:spcPct val="100000"/>
              </a:lnSpc>
            </a:pPr>
            <a:r>
              <a:rPr lang="en-US" sz="4000" dirty="0">
                <a:latin typeface="Segoe UI Light" pitchFamily="34" charset="0"/>
              </a:rPr>
              <a:t>Web Sites</a:t>
            </a:r>
          </a:p>
          <a:p>
            <a:pPr lvl="1">
              <a:lnSpc>
                <a:spcPct val="100000"/>
              </a:lnSpc>
            </a:pPr>
            <a:r>
              <a:rPr lang="en-US" sz="4000" dirty="0">
                <a:latin typeface="Segoe UI Light" pitchFamily="34" charset="0"/>
              </a:rPr>
              <a:t>Compute Intensive apps</a:t>
            </a:r>
          </a:p>
          <a:p>
            <a:pPr lvl="1">
              <a:lnSpc>
                <a:spcPct val="100000"/>
              </a:lnSpc>
            </a:pPr>
            <a:r>
              <a:rPr lang="en-US" sz="4000" dirty="0">
                <a:latin typeface="Segoe UI Light" pitchFamily="34" charset="0"/>
              </a:rPr>
              <a:t>Device Applications</a:t>
            </a:r>
          </a:p>
          <a:p>
            <a:pPr lvl="1">
              <a:lnSpc>
                <a:spcPct val="100000"/>
              </a:lnSpc>
            </a:pPr>
            <a:r>
              <a:rPr lang="en-US" sz="4000" dirty="0">
                <a:latin typeface="Segoe UI Light" pitchFamily="34" charset="0"/>
              </a:rPr>
              <a:t>Web APIs</a:t>
            </a:r>
          </a:p>
          <a:p>
            <a:pPr lvl="1">
              <a:lnSpc>
                <a:spcPct val="100000"/>
              </a:lnSpc>
            </a:pPr>
            <a:r>
              <a:rPr lang="en-US" sz="4000" dirty="0">
                <a:latin typeface="Segoe UI Light" pitchFamily="34" charset="0"/>
              </a:rPr>
              <a:t>Social Games</a:t>
            </a:r>
          </a:p>
        </p:txBody>
      </p:sp>
    </p:spTree>
    <p:extLst>
      <p:ext uri="{BB962C8B-B14F-4D97-AF65-F5344CB8AC3E}">
        <p14:creationId xmlns:p14="http://schemas.microsoft.com/office/powerpoint/2010/main" val="755455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401535" y="1337580"/>
            <a:ext cx="3231890" cy="3677697"/>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11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p>
            <a:r>
              <a:rPr lang="en-US" dirty="0" smtClean="0"/>
              <a:t>Getting </a:t>
            </a:r>
            <a:r>
              <a:rPr lang="en-US" dirty="0"/>
              <a:t>Started</a:t>
            </a:r>
          </a:p>
        </p:txBody>
      </p:sp>
      <p:sp>
        <p:nvSpPr>
          <p:cNvPr id="25" name="Text Placeholder 12"/>
          <p:cNvSpPr>
            <a:spLocks noGrp="1"/>
          </p:cNvSpPr>
          <p:nvPr>
            <p:ph type="body" idx="1"/>
          </p:nvPr>
        </p:nvSpPr>
        <p:spPr>
          <a:xfrm>
            <a:off x="3942381" y="1492903"/>
            <a:ext cx="5163391" cy="443198"/>
          </a:xfrm>
        </p:spPr>
        <p:txBody>
          <a:bodyPr/>
          <a:lstStyle/>
          <a:p>
            <a:r>
              <a:rPr lang="en-US" b="1" dirty="0">
                <a:solidFill>
                  <a:srgbClr val="00B0F0">
                    <a:alpha val="99000"/>
                  </a:srgbClr>
                </a:solidFill>
              </a:rPr>
              <a:t>MSDN </a:t>
            </a:r>
            <a:r>
              <a:rPr lang="en-US" b="1" dirty="0" smtClean="0">
                <a:solidFill>
                  <a:srgbClr val="00B0F0">
                    <a:alpha val="99000"/>
                  </a:srgbClr>
                </a:solidFill>
              </a:rPr>
              <a:t>Subscription </a:t>
            </a:r>
            <a:r>
              <a:rPr lang="en-US" b="1" dirty="0">
                <a:solidFill>
                  <a:srgbClr val="00B0F0">
                    <a:alpha val="99000"/>
                  </a:srgbClr>
                </a:solidFill>
              </a:rPr>
              <a:t>Benefits</a:t>
            </a:r>
          </a:p>
        </p:txBody>
      </p:sp>
      <p:sp>
        <p:nvSpPr>
          <p:cNvPr id="26" name="Content Placeholder 13"/>
          <p:cNvSpPr>
            <a:spLocks noGrp="1"/>
          </p:cNvSpPr>
          <p:nvPr>
            <p:ph sz="half" idx="2"/>
          </p:nvPr>
        </p:nvSpPr>
        <p:spPr>
          <a:xfrm>
            <a:off x="4301592" y="2585493"/>
            <a:ext cx="4842408" cy="2123658"/>
          </a:xfrm>
        </p:spPr>
        <p:txBody>
          <a:bodyPr/>
          <a:lstStyle/>
          <a:p>
            <a:pPr marL="0" indent="0">
              <a:lnSpc>
                <a:spcPct val="100000"/>
              </a:lnSpc>
              <a:spcAft>
                <a:spcPts val="600"/>
              </a:spcAft>
              <a:buNone/>
            </a:pPr>
            <a:r>
              <a:rPr lang="en-US" sz="2000" dirty="0"/>
              <a:t>Free Windows Azure access for Professional, Premium, and ultimate subscribers </a:t>
            </a:r>
          </a:p>
          <a:p>
            <a:pPr marL="0" indent="0">
              <a:lnSpc>
                <a:spcPct val="100000"/>
              </a:lnSpc>
              <a:spcAft>
                <a:spcPts val="600"/>
              </a:spcAft>
              <a:buNone/>
            </a:pPr>
            <a:r>
              <a:rPr lang="en-US" sz="2000" dirty="0"/>
              <a:t>Designed to accelerate development</a:t>
            </a:r>
          </a:p>
          <a:p>
            <a:pPr marL="0" indent="0">
              <a:lnSpc>
                <a:spcPct val="100000"/>
              </a:lnSpc>
              <a:spcAft>
                <a:spcPts val="600"/>
              </a:spcAft>
              <a:buNone/>
            </a:pPr>
            <a:r>
              <a:rPr lang="en-US" sz="2000" dirty="0"/>
              <a:t>Requires credit card at sign-up any overages beyond free allocation</a:t>
            </a:r>
          </a:p>
        </p:txBody>
      </p:sp>
      <p:grpSp>
        <p:nvGrpSpPr>
          <p:cNvPr id="11" name="Group 10"/>
          <p:cNvGrpSpPr/>
          <p:nvPr/>
        </p:nvGrpSpPr>
        <p:grpSpPr>
          <a:xfrm>
            <a:off x="486962" y="1548305"/>
            <a:ext cx="3054401" cy="2277285"/>
            <a:chOff x="649113" y="1888802"/>
            <a:chExt cx="4071473" cy="2277285"/>
          </a:xfrm>
        </p:grpSpPr>
        <p:sp>
          <p:nvSpPr>
            <p:cNvPr id="19" name="Text Placeholder 11"/>
            <p:cNvSpPr txBox="1">
              <a:spLocks/>
            </p:cNvSpPr>
            <p:nvPr/>
          </p:nvSpPr>
          <p:spPr>
            <a:xfrm>
              <a:off x="649113" y="1888802"/>
              <a:ext cx="4071473" cy="387798"/>
            </a:xfrm>
            <a:prstGeom prst="rect">
              <a:avLst/>
            </a:prstGeom>
          </p:spPr>
          <p:txBody>
            <a:bodyPr vert="horz" wrap="square" lIns="0" tIns="0" rIns="0" bIns="0" rtlCol="0" anchor="b">
              <a:spAutoFit/>
            </a:bodyPr>
            <a:lstStyle>
              <a:lvl1pPr marL="0" indent="0" algn="l" defTabSz="914325" rtl="0" eaLnBrk="1" latinLnBrk="0" hangingPunct="1">
                <a:lnSpc>
                  <a:spcPct val="90000"/>
                </a:lnSpc>
                <a:spcBef>
                  <a:spcPts val="0"/>
                </a:spcBef>
                <a:buSzPct val="80000"/>
                <a:buFont typeface="Arial" pitchFamily="34" charset="0"/>
                <a:buNone/>
                <a:defRPr sz="3200" b="0" kern="1200">
                  <a:gradFill>
                    <a:gsLst>
                      <a:gs pos="0">
                        <a:srgbClr val="595959"/>
                      </a:gs>
                      <a:gs pos="86000">
                        <a:srgbClr val="595959"/>
                      </a:gs>
                    </a:gsLst>
                    <a:lin ang="5400000" scaled="0"/>
                  </a:gradFill>
                  <a:latin typeface="Segoe UI Light" pitchFamily="34" charset="0"/>
                  <a:ea typeface="+mn-ea"/>
                  <a:cs typeface="+mn-cs"/>
                </a:defRPr>
              </a:lvl1pPr>
              <a:lvl2pPr marL="457144" indent="0" algn="l" defTabSz="914325" rtl="0" eaLnBrk="1" latinLnBrk="0" hangingPunct="1">
                <a:lnSpc>
                  <a:spcPct val="90000"/>
                </a:lnSpc>
                <a:spcBef>
                  <a:spcPct val="20000"/>
                </a:spcBef>
                <a:buSzPct val="80000"/>
                <a:buFont typeface="Arial" pitchFamily="34" charset="0"/>
                <a:buNone/>
                <a:defRPr sz="2000" b="1" kern="1200">
                  <a:gradFill>
                    <a:gsLst>
                      <a:gs pos="0">
                        <a:srgbClr val="595959"/>
                      </a:gs>
                      <a:gs pos="86000">
                        <a:srgbClr val="595959"/>
                      </a:gs>
                    </a:gsLst>
                    <a:lin ang="5400000" scaled="0"/>
                  </a:gradFill>
                  <a:latin typeface="+mn-lt"/>
                  <a:ea typeface="+mn-ea"/>
                  <a:cs typeface="+mn-cs"/>
                </a:defRPr>
              </a:lvl2pPr>
              <a:lvl3pPr marL="914287" indent="0" algn="l" defTabSz="914325" rtl="0" eaLnBrk="1" latinLnBrk="0" hangingPunct="1">
                <a:lnSpc>
                  <a:spcPct val="90000"/>
                </a:lnSpc>
                <a:spcBef>
                  <a:spcPct val="20000"/>
                </a:spcBef>
                <a:buSzPct val="80000"/>
                <a:buFont typeface="Arial" pitchFamily="34" charset="0"/>
                <a:buNone/>
                <a:defRPr sz="1900" b="1" kern="1200">
                  <a:gradFill>
                    <a:gsLst>
                      <a:gs pos="0">
                        <a:srgbClr val="595959"/>
                      </a:gs>
                      <a:gs pos="86000">
                        <a:srgbClr val="595959"/>
                      </a:gs>
                    </a:gsLst>
                    <a:lin ang="5400000" scaled="0"/>
                  </a:gradFill>
                  <a:latin typeface="+mn-lt"/>
                  <a:ea typeface="+mn-ea"/>
                  <a:cs typeface="+mn-cs"/>
                </a:defRPr>
              </a:lvl3pPr>
              <a:lvl4pPr marL="1371431" indent="0" algn="l" defTabSz="914325" rtl="0" eaLnBrk="1" latinLnBrk="0" hangingPunct="1">
                <a:lnSpc>
                  <a:spcPct val="90000"/>
                </a:lnSpc>
                <a:spcBef>
                  <a:spcPct val="20000"/>
                </a:spcBef>
                <a:buSzPct val="80000"/>
                <a:buFont typeface="Arial" pitchFamily="34" charset="0"/>
                <a:buNone/>
                <a:defRPr sz="1600" b="1" kern="1200">
                  <a:gradFill>
                    <a:gsLst>
                      <a:gs pos="0">
                        <a:srgbClr val="595959"/>
                      </a:gs>
                      <a:gs pos="86000">
                        <a:srgbClr val="595959"/>
                      </a:gs>
                    </a:gsLst>
                    <a:lin ang="5400000" scaled="0"/>
                  </a:gradFill>
                  <a:latin typeface="+mn-lt"/>
                  <a:ea typeface="+mn-ea"/>
                  <a:cs typeface="+mn-cs"/>
                </a:defRPr>
              </a:lvl4pPr>
              <a:lvl5pPr marL="1828575" indent="0" algn="l" defTabSz="914325" rtl="0" eaLnBrk="1" latinLnBrk="0" hangingPunct="1">
                <a:lnSpc>
                  <a:spcPct val="90000"/>
                </a:lnSpc>
                <a:spcBef>
                  <a:spcPct val="20000"/>
                </a:spcBef>
                <a:buSzPct val="80000"/>
                <a:buFont typeface="Arial" pitchFamily="34" charset="0"/>
                <a:buNone/>
                <a:defRPr sz="1600" b="1" kern="1200">
                  <a:gradFill>
                    <a:gsLst>
                      <a:gs pos="0">
                        <a:srgbClr val="595959"/>
                      </a:gs>
                      <a:gs pos="86000">
                        <a:srgbClr val="595959"/>
                      </a:gs>
                    </a:gsLst>
                    <a:lin ang="5400000" scaled="0"/>
                  </a:gradFill>
                  <a:latin typeface="+mn-lt"/>
                  <a:ea typeface="+mn-ea"/>
                  <a:cs typeface="+mn-cs"/>
                </a:defRPr>
              </a:lvl5pPr>
              <a:lvl6pPr marL="2285717" indent="0" algn="l" defTabSz="914325"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2861" indent="0" algn="l" defTabSz="914325"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005" indent="0" algn="l" defTabSz="914325"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148" indent="0" algn="l" defTabSz="914325"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sz="2800" b="1" dirty="0" smtClean="0">
                  <a:solidFill>
                    <a:schemeClr val="bg1">
                      <a:alpha val="99000"/>
                    </a:schemeClr>
                  </a:solidFill>
                </a:rPr>
                <a:t>3 Month Free Trial</a:t>
              </a:r>
            </a:p>
          </p:txBody>
        </p:sp>
        <p:sp>
          <p:nvSpPr>
            <p:cNvPr id="20" name="TextBox 19"/>
            <p:cNvSpPr txBox="1"/>
            <p:nvPr/>
          </p:nvSpPr>
          <p:spPr>
            <a:xfrm>
              <a:off x="836230" y="3131958"/>
              <a:ext cx="1476259" cy="1034129"/>
            </a:xfrm>
            <a:prstGeom prst="rect">
              <a:avLst/>
            </a:prstGeom>
            <a:noFill/>
          </p:spPr>
          <p:txBody>
            <a:bodyPr wrap="none" lIns="0" tIns="0" rIns="0" bIns="0" rtlCol="0">
              <a:spAutoFit/>
            </a:bodyPr>
            <a:lstStyle/>
            <a:p>
              <a:pPr>
                <a:lnSpc>
                  <a:spcPct val="90000"/>
                </a:lnSpc>
                <a:spcBef>
                  <a:spcPct val="20000"/>
                </a:spcBef>
                <a:buSzPct val="80000"/>
              </a:pPr>
              <a:r>
                <a:rPr lang="en-US" sz="1600" dirty="0">
                  <a:solidFill>
                    <a:schemeClr val="bg1">
                      <a:alpha val="99000"/>
                    </a:schemeClr>
                  </a:solidFill>
                </a:rPr>
                <a:t>Compute</a:t>
              </a:r>
            </a:p>
            <a:p>
              <a:pPr>
                <a:lnSpc>
                  <a:spcPct val="90000"/>
                </a:lnSpc>
                <a:spcBef>
                  <a:spcPct val="20000"/>
                </a:spcBef>
                <a:buSzPct val="80000"/>
              </a:pPr>
              <a:r>
                <a:rPr lang="en-US" sz="1600" dirty="0">
                  <a:solidFill>
                    <a:schemeClr val="bg1">
                      <a:alpha val="99000"/>
                    </a:schemeClr>
                  </a:solidFill>
                </a:rPr>
                <a:t>Storage</a:t>
              </a:r>
            </a:p>
            <a:p>
              <a:pPr>
                <a:lnSpc>
                  <a:spcPct val="90000"/>
                </a:lnSpc>
                <a:spcBef>
                  <a:spcPct val="20000"/>
                </a:spcBef>
                <a:buSzPct val="80000"/>
              </a:pPr>
              <a:r>
                <a:rPr lang="en-US" sz="1600" dirty="0">
                  <a:solidFill>
                    <a:schemeClr val="bg1">
                      <a:alpha val="99000"/>
                    </a:schemeClr>
                  </a:solidFill>
                </a:rPr>
                <a:t>Transactions</a:t>
              </a:r>
            </a:p>
            <a:p>
              <a:pPr>
                <a:lnSpc>
                  <a:spcPct val="90000"/>
                </a:lnSpc>
                <a:spcBef>
                  <a:spcPct val="20000"/>
                </a:spcBef>
                <a:buSzPct val="80000"/>
              </a:pPr>
              <a:r>
                <a:rPr lang="en-US" sz="1600" dirty="0">
                  <a:solidFill>
                    <a:schemeClr val="bg1">
                      <a:alpha val="99000"/>
                    </a:schemeClr>
                  </a:solidFill>
                </a:rPr>
                <a:t>Bandwidth</a:t>
              </a:r>
            </a:p>
          </p:txBody>
        </p:sp>
        <p:sp>
          <p:nvSpPr>
            <p:cNvPr id="21" name="TextBox 20"/>
            <p:cNvSpPr txBox="1"/>
            <p:nvPr/>
          </p:nvSpPr>
          <p:spPr>
            <a:xfrm>
              <a:off x="2557330" y="3131958"/>
              <a:ext cx="1772075" cy="1034129"/>
            </a:xfrm>
            <a:prstGeom prst="rect">
              <a:avLst/>
            </a:prstGeom>
            <a:noFill/>
          </p:spPr>
          <p:txBody>
            <a:bodyPr wrap="none" lIns="0" tIns="0" rIns="0" bIns="0" rtlCol="0">
              <a:spAutoFit/>
            </a:bodyPr>
            <a:lstStyle/>
            <a:p>
              <a:pPr>
                <a:lnSpc>
                  <a:spcPct val="90000"/>
                </a:lnSpc>
                <a:spcBef>
                  <a:spcPct val="20000"/>
                </a:spcBef>
                <a:buSzPct val="80000"/>
              </a:pPr>
              <a:r>
                <a:rPr lang="en-US" sz="1600" dirty="0">
                  <a:solidFill>
                    <a:schemeClr val="bg1">
                      <a:alpha val="99000"/>
                    </a:schemeClr>
                  </a:solidFill>
                </a:rPr>
                <a:t>Databases</a:t>
              </a:r>
            </a:p>
            <a:p>
              <a:pPr>
                <a:lnSpc>
                  <a:spcPct val="90000"/>
                </a:lnSpc>
                <a:spcBef>
                  <a:spcPct val="20000"/>
                </a:spcBef>
                <a:buSzPct val="80000"/>
              </a:pPr>
              <a:r>
                <a:rPr lang="en-US" sz="1600" dirty="0">
                  <a:solidFill>
                    <a:schemeClr val="bg1">
                      <a:alpha val="99000"/>
                    </a:schemeClr>
                  </a:solidFill>
                </a:rPr>
                <a:t>Caching</a:t>
              </a:r>
            </a:p>
            <a:p>
              <a:pPr>
                <a:lnSpc>
                  <a:spcPct val="90000"/>
                </a:lnSpc>
                <a:spcBef>
                  <a:spcPct val="20000"/>
                </a:spcBef>
                <a:buSzPct val="80000"/>
              </a:pPr>
              <a:r>
                <a:rPr lang="en-US" sz="1600" dirty="0">
                  <a:solidFill>
                    <a:schemeClr val="bg1">
                      <a:alpha val="99000"/>
                    </a:schemeClr>
                  </a:solidFill>
                </a:rPr>
                <a:t>Access Control</a:t>
              </a:r>
            </a:p>
            <a:p>
              <a:pPr>
                <a:lnSpc>
                  <a:spcPct val="90000"/>
                </a:lnSpc>
                <a:spcBef>
                  <a:spcPct val="20000"/>
                </a:spcBef>
                <a:buSzPct val="80000"/>
              </a:pPr>
              <a:r>
                <a:rPr lang="en-US" sz="1600" dirty="0">
                  <a:solidFill>
                    <a:schemeClr val="bg1">
                      <a:alpha val="99000"/>
                    </a:schemeClr>
                  </a:solidFill>
                </a:rPr>
                <a:t>Service Bus</a:t>
              </a:r>
            </a:p>
          </p:txBody>
        </p:sp>
        <p:sp>
          <p:nvSpPr>
            <p:cNvPr id="22" name="Rectangle 21"/>
            <p:cNvSpPr/>
            <p:nvPr/>
          </p:nvSpPr>
          <p:spPr>
            <a:xfrm>
              <a:off x="688677" y="2483986"/>
              <a:ext cx="4012788" cy="258532"/>
            </a:xfrm>
            <a:prstGeom prst="rect">
              <a:avLst/>
            </a:prstGeom>
          </p:spPr>
          <p:txBody>
            <a:bodyPr wrap="none">
              <a:spAutoFit/>
            </a:bodyPr>
            <a:lstStyle/>
            <a:p>
              <a:pPr>
                <a:lnSpc>
                  <a:spcPct val="90000"/>
                </a:lnSpc>
                <a:spcBef>
                  <a:spcPct val="20000"/>
                </a:spcBef>
                <a:buSzPct val="80000"/>
              </a:pPr>
              <a:r>
                <a:rPr lang="en-US" sz="1200" b="1" dirty="0">
                  <a:solidFill>
                    <a:schemeClr val="bg1">
                      <a:alpha val="99000"/>
                    </a:schemeClr>
                  </a:solidFill>
                  <a:latin typeface="Segoe UI" pitchFamily="34" charset="0"/>
                  <a:ea typeface="Segoe UI" pitchFamily="34" charset="0"/>
                  <a:cs typeface="Segoe UI" pitchFamily="34" charset="0"/>
                </a:rPr>
                <a:t>INCLUDES </a:t>
              </a:r>
              <a:r>
                <a:rPr lang="en-US" sz="1200" b="1" dirty="0" smtClean="0">
                  <a:solidFill>
                    <a:schemeClr val="bg1">
                      <a:alpha val="99000"/>
                    </a:schemeClr>
                  </a:solidFill>
                  <a:latin typeface="Segoe UI" pitchFamily="34" charset="0"/>
                  <a:ea typeface="Segoe UI" pitchFamily="34" charset="0"/>
                  <a:cs typeface="Segoe UI" pitchFamily="34" charset="0"/>
                </a:rPr>
                <a:t>THESE CORE COMPONENTS</a:t>
              </a:r>
              <a:r>
                <a:rPr lang="en-US" sz="1200" b="1" dirty="0">
                  <a:solidFill>
                    <a:schemeClr val="bg1">
                      <a:alpha val="99000"/>
                    </a:schemeClr>
                  </a:solidFill>
                  <a:latin typeface="Segoe UI" pitchFamily="34" charset="0"/>
                  <a:ea typeface="Segoe UI" pitchFamily="34" charset="0"/>
                  <a:cs typeface="Segoe UI" pitchFamily="34" charset="0"/>
                </a:rPr>
                <a:t>:</a:t>
              </a:r>
            </a:p>
          </p:txBody>
        </p:sp>
      </p:grpSp>
      <p:sp>
        <p:nvSpPr>
          <p:cNvPr id="27" name="Rectangle 26"/>
          <p:cNvSpPr/>
          <p:nvPr/>
        </p:nvSpPr>
        <p:spPr>
          <a:xfrm>
            <a:off x="4301592" y="2145283"/>
            <a:ext cx="1843390" cy="286232"/>
          </a:xfrm>
          <a:prstGeom prst="rect">
            <a:avLst/>
          </a:prstGeom>
        </p:spPr>
        <p:txBody>
          <a:bodyPr wrap="none">
            <a:spAutoFit/>
          </a:bodyPr>
          <a:lstStyle/>
          <a:p>
            <a:pPr>
              <a:lnSpc>
                <a:spcPct val="90000"/>
              </a:lnSpc>
              <a:spcBef>
                <a:spcPct val="20000"/>
              </a:spcBef>
              <a:buSzPct val="80000"/>
            </a:pPr>
            <a:r>
              <a:rPr lang="en-US" sz="1400" b="1" dirty="0" smtClean="0">
                <a:solidFill>
                  <a:schemeClr val="bg1">
                    <a:lumMod val="50000"/>
                    <a:alpha val="99000"/>
                  </a:schemeClr>
                </a:solidFill>
                <a:latin typeface="Segoe UI" pitchFamily="34" charset="0"/>
                <a:ea typeface="Segoe UI" pitchFamily="34" charset="0"/>
                <a:cs typeface="Segoe UI" pitchFamily="34" charset="0"/>
              </a:rPr>
              <a:t>BENEFITS INCLUDE:</a:t>
            </a:r>
            <a:endParaRPr lang="en-US" sz="1400" b="1" dirty="0">
              <a:solidFill>
                <a:schemeClr val="bg1">
                  <a:lumMod val="50000"/>
                  <a:alpha val="99000"/>
                </a:schemeClr>
              </a:solidFill>
              <a:latin typeface="Segoe UI" pitchFamily="34" charset="0"/>
              <a:ea typeface="Segoe UI" pitchFamily="34" charset="0"/>
              <a:cs typeface="Segoe UI" pitchFamily="34" charset="0"/>
            </a:endParaRPr>
          </a:p>
        </p:txBody>
      </p:sp>
      <p:sp>
        <p:nvSpPr>
          <p:cNvPr id="12" name="Text Placeholder 12"/>
          <p:cNvSpPr>
            <a:spLocks noGrp="1"/>
          </p:cNvSpPr>
          <p:nvPr>
            <p:ph type="body" idx="1"/>
          </p:nvPr>
        </p:nvSpPr>
        <p:spPr>
          <a:xfrm>
            <a:off x="981591" y="5297987"/>
            <a:ext cx="7041532" cy="443198"/>
          </a:xfrm>
        </p:spPr>
        <p:txBody>
          <a:bodyPr/>
          <a:lstStyle/>
          <a:p>
            <a:r>
              <a:rPr lang="en-US" b="1" dirty="0" smtClean="0">
                <a:solidFill>
                  <a:srgbClr val="00B0F0">
                    <a:alpha val="99000"/>
                  </a:srgbClr>
                </a:solidFill>
              </a:rPr>
              <a:t>Go to </a:t>
            </a:r>
            <a:r>
              <a:rPr lang="en-US" b="1" dirty="0" smtClean="0">
                <a:solidFill>
                  <a:srgbClr val="00B0F0">
                    <a:alpha val="99000"/>
                  </a:srgbClr>
                </a:solidFill>
                <a:hlinkClick r:id="rId3"/>
              </a:rPr>
              <a:t>http://aka.ms/AzureTrialMB</a:t>
            </a:r>
            <a:r>
              <a:rPr lang="en-US" b="1" dirty="0" smtClean="0">
                <a:solidFill>
                  <a:srgbClr val="00B0F0">
                    <a:alpha val="99000"/>
                  </a:srgbClr>
                </a:solidFill>
              </a:rPr>
              <a:t>  </a:t>
            </a:r>
            <a:endParaRPr lang="en-US" b="1" dirty="0">
              <a:solidFill>
                <a:srgbClr val="00B0F0">
                  <a:alpha val="99000"/>
                </a:srgbClr>
              </a:solidFill>
            </a:endParaRPr>
          </a:p>
        </p:txBody>
      </p:sp>
    </p:spTree>
    <p:extLst>
      <p:ext uri="{BB962C8B-B14F-4D97-AF65-F5344CB8AC3E}">
        <p14:creationId xmlns:p14="http://schemas.microsoft.com/office/powerpoint/2010/main" val="1675712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609398"/>
          </a:xfrm>
        </p:spPr>
        <p:txBody>
          <a:bodyPr/>
          <a:lstStyle/>
          <a:p>
            <a:r>
              <a:rPr lang="en-US" sz="4400" dirty="0" smtClean="0"/>
              <a:t>Windows Azure </a:t>
            </a:r>
            <a:r>
              <a:rPr lang="en-US" sz="4400" dirty="0">
                <a:solidFill>
                  <a:schemeClr val="accent2">
                    <a:alpha val="99000"/>
                  </a:schemeClr>
                </a:solidFill>
              </a:rPr>
              <a:t>MSDN Benefits</a:t>
            </a:r>
          </a:p>
        </p:txBody>
      </p:sp>
      <p:graphicFrame>
        <p:nvGraphicFramePr>
          <p:cNvPr id="5" name="Table 4"/>
          <p:cNvGraphicFramePr>
            <a:graphicFrameLocks noGrp="1"/>
          </p:cNvGraphicFramePr>
          <p:nvPr>
            <p:extLst>
              <p:ext uri="{D42A27DB-BD31-4B8C-83A1-F6EECF244321}">
                <p14:modId xmlns:p14="http://schemas.microsoft.com/office/powerpoint/2010/main" val="3516540784"/>
              </p:ext>
            </p:extLst>
          </p:nvPr>
        </p:nvGraphicFramePr>
        <p:xfrm>
          <a:off x="424696" y="922481"/>
          <a:ext cx="8371085" cy="4876800"/>
        </p:xfrm>
        <a:graphic>
          <a:graphicData uri="http://schemas.openxmlformats.org/drawingml/2006/table">
            <a:tbl>
              <a:tblPr firstRow="1" bandRow="1">
                <a:tableStyleId>{7DF18680-E054-41AD-8BC1-D1AEF772440D}</a:tableStyleId>
              </a:tblPr>
              <a:tblGrid>
                <a:gridCol w="2365971"/>
                <a:gridCol w="2365971"/>
                <a:gridCol w="1798260"/>
                <a:gridCol w="1840883"/>
              </a:tblGrid>
              <a:tr h="344224">
                <a:tc>
                  <a:txBody>
                    <a:bodyPr/>
                    <a:lstStyle/>
                    <a:p>
                      <a:endParaRPr lang="en-NZ" sz="1600" b="1" dirty="0">
                        <a:solidFill>
                          <a:schemeClr val="lt1">
                            <a:alpha val="99000"/>
                          </a:schemeClr>
                        </a:solidFill>
                      </a:endParaRPr>
                    </a:p>
                  </a:txBody>
                  <a:tcPr marL="137196" marR="137196" marT="91440" marB="9144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NZ" sz="1600" b="1" cap="all" baseline="0" dirty="0" smtClean="0">
                          <a:solidFill>
                            <a:schemeClr val="lt1">
                              <a:alpha val="99000"/>
                            </a:schemeClr>
                          </a:solidFill>
                        </a:rPr>
                        <a:t>Ultimate</a:t>
                      </a:r>
                      <a:endParaRPr lang="en-NZ" sz="1600" b="1" cap="all" baseline="0" dirty="0">
                        <a:solidFill>
                          <a:schemeClr val="lt1">
                            <a:alpha val="99000"/>
                          </a:schemeClr>
                        </a:solidFill>
                      </a:endParaRPr>
                    </a:p>
                  </a:txBody>
                  <a:tcPr marL="137196" marR="137196" marT="91440" marB="91440" anchor="ctr">
                    <a:lnL w="12700" cmpd="sng">
                      <a:noFill/>
                    </a:lnL>
                    <a:lnB w="12700" cap="flat" cmpd="sng" algn="ctr">
                      <a:noFill/>
                      <a:prstDash val="solid"/>
                      <a:round/>
                      <a:headEnd type="none" w="med" len="med"/>
                      <a:tailEnd type="none" w="med" len="med"/>
                    </a:lnB>
                    <a:solidFill>
                      <a:srgbClr val="92D050"/>
                    </a:solidFill>
                  </a:tcPr>
                </a:tc>
                <a:tc>
                  <a:txBody>
                    <a:bodyPr/>
                    <a:lstStyle/>
                    <a:p>
                      <a:r>
                        <a:rPr lang="en-NZ" sz="1600" b="1" cap="all" baseline="0" dirty="0" smtClean="0">
                          <a:solidFill>
                            <a:schemeClr val="lt1">
                              <a:alpha val="99000"/>
                            </a:schemeClr>
                          </a:solidFill>
                        </a:rPr>
                        <a:t>Premium</a:t>
                      </a:r>
                      <a:endParaRPr lang="en-NZ" sz="1600" b="1" cap="all" baseline="0" dirty="0">
                        <a:solidFill>
                          <a:schemeClr val="lt1">
                            <a:alpha val="99000"/>
                          </a:schemeClr>
                        </a:solidFill>
                      </a:endParaRPr>
                    </a:p>
                  </a:txBody>
                  <a:tcPr marL="137196" marR="137196" marT="91440" marB="91440" anchor="ctr">
                    <a:lnB w="12700" cap="flat" cmpd="sng" algn="ctr">
                      <a:noFill/>
                      <a:prstDash val="solid"/>
                      <a:round/>
                      <a:headEnd type="none" w="med" len="med"/>
                      <a:tailEnd type="none" w="med" len="med"/>
                    </a:lnB>
                    <a:solidFill>
                      <a:srgbClr val="92D050"/>
                    </a:solidFill>
                  </a:tcPr>
                </a:tc>
                <a:tc>
                  <a:txBody>
                    <a:bodyPr/>
                    <a:lstStyle/>
                    <a:p>
                      <a:r>
                        <a:rPr lang="en-NZ" sz="1600" b="1" cap="all" baseline="0" dirty="0" smtClean="0">
                          <a:solidFill>
                            <a:schemeClr val="lt1">
                              <a:alpha val="99000"/>
                            </a:schemeClr>
                          </a:solidFill>
                        </a:rPr>
                        <a:t>Professional</a:t>
                      </a:r>
                      <a:endParaRPr lang="en-NZ" sz="1600" b="1" cap="all" baseline="0" dirty="0">
                        <a:solidFill>
                          <a:schemeClr val="lt1">
                            <a:alpha val="99000"/>
                          </a:schemeClr>
                        </a:solidFill>
                      </a:endParaRPr>
                    </a:p>
                  </a:txBody>
                  <a:tcPr marL="137196" marR="137196" marT="91440" marB="91440" anchor="ctr">
                    <a:lnB w="12700" cap="flat" cmpd="sng" algn="ctr">
                      <a:noFill/>
                      <a:prstDash val="solid"/>
                      <a:round/>
                      <a:headEnd type="none" w="med" len="med"/>
                      <a:tailEnd type="none" w="med" len="med"/>
                    </a:lnB>
                    <a:solidFill>
                      <a:srgbClr val="92D050"/>
                    </a:solidFill>
                  </a:tcPr>
                </a:tc>
              </a:tr>
              <a:tr h="491748">
                <a:tc>
                  <a:txBody>
                    <a:bodyPr/>
                    <a:lstStyle/>
                    <a:p>
                      <a:pPr algn="r"/>
                      <a:r>
                        <a:rPr lang="en-NZ" sz="2400" dirty="0" smtClean="0">
                          <a:solidFill>
                            <a:schemeClr val="tx1">
                              <a:lumMod val="50000"/>
                              <a:lumOff val="50000"/>
                              <a:alpha val="99000"/>
                            </a:schemeClr>
                          </a:solidFill>
                          <a:latin typeface="Segoe UI Light" pitchFamily="34" charset="0"/>
                        </a:rPr>
                        <a:t>Compute</a:t>
                      </a:r>
                      <a:endParaRPr lang="en-NZ" sz="2400" dirty="0">
                        <a:solidFill>
                          <a:schemeClr val="tx1">
                            <a:lumMod val="50000"/>
                            <a:lumOff val="50000"/>
                            <a:alpha val="99000"/>
                          </a:schemeClr>
                        </a:solidFill>
                        <a:latin typeface="Segoe UI Light" pitchFamily="34" charset="0"/>
                      </a:endParaRPr>
                    </a:p>
                  </a:txBody>
                  <a:tcPr marL="137196" marR="137196" marT="91440" marB="9144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1500 hrs of </a:t>
                      </a:r>
                    </a:p>
                    <a:p>
                      <a:pPr marL="0" algn="l" defTabSz="914325" rtl="0" eaLnBrk="1" latinLnBrk="0" hangingPunct="1"/>
                      <a:r>
                        <a:rPr lang="en-US" sz="1400" kern="1200" dirty="0" smtClean="0">
                          <a:solidFill>
                            <a:schemeClr val="tx2">
                              <a:lumMod val="75000"/>
                              <a:alpha val="99000"/>
                            </a:schemeClr>
                          </a:solidFill>
                          <a:latin typeface="+mn-lt"/>
                          <a:ea typeface="+mn-ea"/>
                          <a:cs typeface="+mn-cs"/>
                        </a:rPr>
                        <a:t>small instances</a:t>
                      </a:r>
                    </a:p>
                  </a:txBody>
                  <a:tcPr marL="137196" marR="137196" marT="91440" marB="91440" anchor="ctr">
                    <a:lnL w="12700" cmpd="sng">
                      <a:noFill/>
                    </a:lnL>
                    <a:lnT w="12700" cap="flat" cmpd="sng" algn="ctr">
                      <a:noFill/>
                      <a:prstDash val="solid"/>
                      <a:round/>
                      <a:headEnd type="none" w="med" len="med"/>
                      <a:tailEnd type="none" w="med" len="med"/>
                    </a:lnT>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1500 hrs of </a:t>
                      </a:r>
                    </a:p>
                    <a:p>
                      <a:pPr marL="0" algn="l" defTabSz="914325" rtl="0" eaLnBrk="1" latinLnBrk="0" hangingPunct="1"/>
                      <a:r>
                        <a:rPr lang="en-US" sz="1400" kern="1200" dirty="0" smtClean="0">
                          <a:solidFill>
                            <a:schemeClr val="tx2">
                              <a:lumMod val="75000"/>
                              <a:alpha val="99000"/>
                            </a:schemeClr>
                          </a:solidFill>
                          <a:latin typeface="+mn-lt"/>
                          <a:ea typeface="+mn-ea"/>
                          <a:cs typeface="+mn-cs"/>
                        </a:rPr>
                        <a:t>x-small instances</a:t>
                      </a:r>
                    </a:p>
                  </a:txBody>
                  <a:tcPr marL="137196" marR="137196" marT="91440" marB="91440" anchor="ctr">
                    <a:lnT w="12700" cap="flat" cmpd="sng" algn="ctr">
                      <a:noFill/>
                      <a:prstDash val="solid"/>
                      <a:round/>
                      <a:headEnd type="none" w="med" len="med"/>
                      <a:tailEnd type="none" w="med" len="med"/>
                    </a:lnT>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750 hrs of </a:t>
                      </a:r>
                    </a:p>
                    <a:p>
                      <a:pPr marL="0" algn="l" defTabSz="914325" rtl="0" eaLnBrk="1" latinLnBrk="0" hangingPunct="1"/>
                      <a:r>
                        <a:rPr lang="en-US" sz="1400" kern="1200" dirty="0" smtClean="0">
                          <a:solidFill>
                            <a:schemeClr val="tx2">
                              <a:lumMod val="75000"/>
                              <a:alpha val="99000"/>
                            </a:schemeClr>
                          </a:solidFill>
                          <a:latin typeface="+mn-lt"/>
                          <a:ea typeface="+mn-ea"/>
                          <a:cs typeface="+mn-cs"/>
                        </a:rPr>
                        <a:t>x-small instances</a:t>
                      </a:r>
                    </a:p>
                  </a:txBody>
                  <a:tcPr marL="137196" marR="137196" marT="91440" marB="91440" anchor="ctr">
                    <a:lnT w="12700" cap="flat" cmpd="sng" algn="ctr">
                      <a:noFill/>
                      <a:prstDash val="solid"/>
                      <a:round/>
                      <a:headEnd type="none" w="med" len="med"/>
                      <a:tailEnd type="none" w="med" len="med"/>
                    </a:lnT>
                    <a:solidFill>
                      <a:schemeClr val="bg1">
                        <a:lumMod val="95000"/>
                      </a:schemeClr>
                    </a:solidFill>
                  </a:tcPr>
                </a:tc>
              </a:tr>
              <a:tr h="449862">
                <a:tc>
                  <a:txBody>
                    <a:bodyPr/>
                    <a:lstStyle/>
                    <a:p>
                      <a:pPr algn="r"/>
                      <a:r>
                        <a:rPr lang="en-NZ" sz="2400" dirty="0" smtClean="0">
                          <a:solidFill>
                            <a:schemeClr val="tx1">
                              <a:lumMod val="50000"/>
                              <a:lumOff val="50000"/>
                              <a:alpha val="99000"/>
                            </a:schemeClr>
                          </a:solidFill>
                          <a:latin typeface="Segoe UI Light" pitchFamily="34" charset="0"/>
                        </a:rPr>
                        <a:t>Storage</a:t>
                      </a:r>
                      <a:endParaRPr lang="en-NZ" sz="2400" dirty="0">
                        <a:solidFill>
                          <a:schemeClr val="tx1">
                            <a:lumMod val="50000"/>
                            <a:lumOff val="50000"/>
                            <a:alpha val="99000"/>
                          </a:schemeClr>
                        </a:solidFill>
                        <a:latin typeface="Segoe UI Light" pitchFamily="34" charset="0"/>
                      </a:endParaRPr>
                    </a:p>
                  </a:txBody>
                  <a:tcPr marL="137196" marR="137196"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30GB</a:t>
                      </a:r>
                    </a:p>
                  </a:txBody>
                  <a:tcPr marL="137196" marR="137196" marT="91440" marB="9144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25GB</a:t>
                      </a:r>
                      <a:endParaRPr lang="en-US" sz="1400" kern="1200" dirty="0">
                        <a:solidFill>
                          <a:schemeClr val="tx2">
                            <a:lumMod val="75000"/>
                            <a:alpha val="99000"/>
                          </a:schemeClr>
                        </a:solidFill>
                        <a:latin typeface="+mn-lt"/>
                        <a:ea typeface="+mn-ea"/>
                        <a:cs typeface="+mn-cs"/>
                      </a:endParaRPr>
                    </a:p>
                  </a:txBody>
                  <a:tcPr marL="137196" marR="137196" marT="91440" marB="9144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20GB</a:t>
                      </a:r>
                      <a:endParaRPr lang="en-US" sz="1400" kern="1200" dirty="0">
                        <a:solidFill>
                          <a:schemeClr val="tx2">
                            <a:lumMod val="75000"/>
                            <a:alpha val="99000"/>
                          </a:schemeClr>
                        </a:solidFill>
                        <a:latin typeface="+mn-lt"/>
                        <a:ea typeface="+mn-ea"/>
                        <a:cs typeface="+mn-cs"/>
                      </a:endParaRPr>
                    </a:p>
                  </a:txBody>
                  <a:tcPr marL="137196" marR="137196" marT="91440" marB="91440" anchor="ctr">
                    <a:solidFill>
                      <a:schemeClr val="bg1">
                        <a:lumMod val="95000"/>
                      </a:schemeClr>
                    </a:solidFill>
                  </a:tcPr>
                </a:tc>
              </a:tr>
              <a:tr h="449862">
                <a:tc>
                  <a:txBody>
                    <a:bodyPr/>
                    <a:lstStyle/>
                    <a:p>
                      <a:pPr algn="r"/>
                      <a:r>
                        <a:rPr lang="en-NZ" sz="2400" dirty="0" smtClean="0">
                          <a:solidFill>
                            <a:schemeClr val="tx1">
                              <a:lumMod val="50000"/>
                              <a:lumOff val="50000"/>
                              <a:alpha val="99000"/>
                            </a:schemeClr>
                          </a:solidFill>
                          <a:latin typeface="Segoe UI Light" pitchFamily="34" charset="0"/>
                        </a:rPr>
                        <a:t>Transactions</a:t>
                      </a:r>
                      <a:endParaRPr lang="en-NZ" sz="2400" dirty="0">
                        <a:solidFill>
                          <a:schemeClr val="tx1">
                            <a:lumMod val="50000"/>
                            <a:lumOff val="50000"/>
                            <a:alpha val="99000"/>
                          </a:schemeClr>
                        </a:solidFill>
                        <a:latin typeface="Segoe UI Light" pitchFamily="34" charset="0"/>
                      </a:endParaRPr>
                    </a:p>
                  </a:txBody>
                  <a:tcPr marL="137196" marR="137196"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2M</a:t>
                      </a:r>
                      <a:endParaRPr lang="en-US" sz="1400" kern="1200" dirty="0">
                        <a:solidFill>
                          <a:schemeClr val="tx2">
                            <a:lumMod val="75000"/>
                            <a:alpha val="99000"/>
                          </a:schemeClr>
                        </a:solidFill>
                        <a:latin typeface="+mn-lt"/>
                        <a:ea typeface="+mn-ea"/>
                        <a:cs typeface="+mn-cs"/>
                      </a:endParaRPr>
                    </a:p>
                  </a:txBody>
                  <a:tcPr marL="137196" marR="137196" marT="91440" marB="9144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1M</a:t>
                      </a:r>
                      <a:endParaRPr lang="en-US" sz="1400" kern="1200" dirty="0">
                        <a:solidFill>
                          <a:schemeClr val="tx2">
                            <a:lumMod val="75000"/>
                            <a:alpha val="99000"/>
                          </a:schemeClr>
                        </a:solidFill>
                        <a:latin typeface="+mn-lt"/>
                        <a:ea typeface="+mn-ea"/>
                        <a:cs typeface="+mn-cs"/>
                      </a:endParaRPr>
                    </a:p>
                  </a:txBody>
                  <a:tcPr marL="137196" marR="137196" marT="91440" marB="9144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250K</a:t>
                      </a:r>
                      <a:endParaRPr lang="en-US" sz="1400" kern="1200" dirty="0">
                        <a:solidFill>
                          <a:schemeClr val="tx2">
                            <a:lumMod val="75000"/>
                            <a:alpha val="99000"/>
                          </a:schemeClr>
                        </a:solidFill>
                        <a:latin typeface="+mn-lt"/>
                        <a:ea typeface="+mn-ea"/>
                        <a:cs typeface="+mn-cs"/>
                      </a:endParaRPr>
                    </a:p>
                  </a:txBody>
                  <a:tcPr marL="137196" marR="137196" marT="91440" marB="91440" anchor="ctr">
                    <a:solidFill>
                      <a:schemeClr val="bg1">
                        <a:lumMod val="95000"/>
                      </a:schemeClr>
                    </a:solidFill>
                  </a:tcPr>
                </a:tc>
              </a:tr>
              <a:tr h="449862">
                <a:tc>
                  <a:txBody>
                    <a:bodyPr/>
                    <a:lstStyle/>
                    <a:p>
                      <a:pPr algn="r"/>
                      <a:r>
                        <a:rPr lang="en-NZ" sz="2400" dirty="0" smtClean="0">
                          <a:solidFill>
                            <a:schemeClr val="tx1">
                              <a:lumMod val="50000"/>
                              <a:lumOff val="50000"/>
                              <a:alpha val="99000"/>
                            </a:schemeClr>
                          </a:solidFill>
                          <a:latin typeface="Segoe UI Light" pitchFamily="34" charset="0"/>
                        </a:rPr>
                        <a:t>Bandwidth</a:t>
                      </a:r>
                      <a:endParaRPr lang="en-NZ" sz="2400" dirty="0">
                        <a:solidFill>
                          <a:schemeClr val="tx1">
                            <a:lumMod val="50000"/>
                            <a:lumOff val="50000"/>
                            <a:alpha val="99000"/>
                          </a:schemeClr>
                        </a:solidFill>
                        <a:latin typeface="Segoe UI Light" pitchFamily="34" charset="0"/>
                      </a:endParaRPr>
                    </a:p>
                  </a:txBody>
                  <a:tcPr marL="137196" marR="137196"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35GB out / free in</a:t>
                      </a:r>
                    </a:p>
                  </a:txBody>
                  <a:tcPr marL="137196" marR="137196" marT="91440" marB="91440" anchor="ctr">
                    <a:lnL w="12700" cmpd="sng">
                      <a:noFill/>
                    </a:lnL>
                    <a:solidFill>
                      <a:schemeClr val="bg1">
                        <a:lumMod val="95000"/>
                      </a:schemeClr>
                    </a:solidFill>
                  </a:tcPr>
                </a:tc>
                <a:tc>
                  <a:txBody>
                    <a:bodyPr/>
                    <a:lstStyle/>
                    <a:p>
                      <a:pPr marL="0" marR="0" indent="0" algn="l" defTabSz="914325" rtl="0" eaLnBrk="1" fontAlgn="auto" latinLnBrk="0" hangingPunct="1">
                        <a:lnSpc>
                          <a:spcPct val="100000"/>
                        </a:lnSpc>
                        <a:spcBef>
                          <a:spcPts val="0"/>
                        </a:spcBef>
                        <a:spcAft>
                          <a:spcPts val="0"/>
                        </a:spcAft>
                        <a:buClrTx/>
                        <a:buSzTx/>
                        <a:buFontTx/>
                        <a:buNone/>
                        <a:tabLst/>
                        <a:defRPr/>
                      </a:pPr>
                      <a:r>
                        <a:rPr lang="en-US" sz="1400" kern="1200" dirty="0" smtClean="0">
                          <a:solidFill>
                            <a:schemeClr val="tx2">
                              <a:lumMod val="75000"/>
                              <a:alpha val="99000"/>
                            </a:schemeClr>
                          </a:solidFill>
                          <a:latin typeface="+mn-lt"/>
                          <a:ea typeface="+mn-ea"/>
                          <a:cs typeface="+mn-cs"/>
                        </a:rPr>
                        <a:t>30GB out / free in</a:t>
                      </a:r>
                    </a:p>
                  </a:txBody>
                  <a:tcPr marL="137196" marR="137196" marT="91440" marB="9144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25GB out / free in</a:t>
                      </a:r>
                    </a:p>
                  </a:txBody>
                  <a:tcPr marL="137196" marR="137196" marT="91440" marB="91440" anchor="ctr">
                    <a:solidFill>
                      <a:schemeClr val="bg1">
                        <a:lumMod val="95000"/>
                      </a:schemeClr>
                    </a:solidFill>
                  </a:tcPr>
                </a:tc>
              </a:tr>
              <a:tr h="449862">
                <a:tc>
                  <a:txBody>
                    <a:bodyPr/>
                    <a:lstStyle/>
                    <a:p>
                      <a:pPr algn="r"/>
                      <a:r>
                        <a:rPr lang="en-NZ" sz="2400" dirty="0" smtClean="0">
                          <a:solidFill>
                            <a:schemeClr val="tx1">
                              <a:lumMod val="50000"/>
                              <a:lumOff val="50000"/>
                              <a:alpha val="99000"/>
                            </a:schemeClr>
                          </a:solidFill>
                          <a:latin typeface="Segoe UI Light" pitchFamily="34" charset="0"/>
                        </a:rPr>
                        <a:t>Databases</a:t>
                      </a:r>
                      <a:endParaRPr lang="en-NZ" sz="2400" dirty="0">
                        <a:solidFill>
                          <a:schemeClr val="tx1">
                            <a:lumMod val="50000"/>
                            <a:lumOff val="50000"/>
                            <a:alpha val="99000"/>
                          </a:schemeClr>
                        </a:solidFill>
                        <a:latin typeface="Segoe UI Light" pitchFamily="34" charset="0"/>
                      </a:endParaRPr>
                    </a:p>
                  </a:txBody>
                  <a:tcPr marL="137196" marR="137196"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5GB Web Edition</a:t>
                      </a:r>
                    </a:p>
                  </a:txBody>
                  <a:tcPr marL="137196" marR="137196" marT="91440" marB="9144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1GB Web Edition</a:t>
                      </a:r>
                    </a:p>
                  </a:txBody>
                  <a:tcPr marL="137196" marR="137196" marT="91440" marB="9144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1GB Web Edition</a:t>
                      </a:r>
                    </a:p>
                  </a:txBody>
                  <a:tcPr marL="137196" marR="137196" marT="91440" marB="91440" anchor="ctr">
                    <a:solidFill>
                      <a:schemeClr val="bg1">
                        <a:lumMod val="95000"/>
                      </a:schemeClr>
                    </a:solidFill>
                  </a:tcPr>
                </a:tc>
              </a:tr>
              <a:tr h="449862">
                <a:tc>
                  <a:txBody>
                    <a:bodyPr/>
                    <a:lstStyle/>
                    <a:p>
                      <a:pPr algn="r"/>
                      <a:r>
                        <a:rPr lang="en-NZ" sz="2400" dirty="0" smtClean="0">
                          <a:solidFill>
                            <a:schemeClr val="tx1">
                              <a:lumMod val="50000"/>
                              <a:lumOff val="50000"/>
                              <a:alpha val="99000"/>
                            </a:schemeClr>
                          </a:solidFill>
                          <a:latin typeface="Segoe UI Light" pitchFamily="34" charset="0"/>
                        </a:rPr>
                        <a:t>Caching</a:t>
                      </a:r>
                      <a:endParaRPr lang="en-NZ" sz="2400" dirty="0">
                        <a:solidFill>
                          <a:schemeClr val="tx1">
                            <a:lumMod val="50000"/>
                            <a:lumOff val="50000"/>
                            <a:alpha val="99000"/>
                          </a:schemeClr>
                        </a:solidFill>
                        <a:latin typeface="Segoe UI Light" pitchFamily="34" charset="0"/>
                      </a:endParaRPr>
                    </a:p>
                  </a:txBody>
                  <a:tcPr marL="137196" marR="137196"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128MB cache</a:t>
                      </a:r>
                    </a:p>
                  </a:txBody>
                  <a:tcPr marL="137196" marR="137196" marT="91440" marB="9144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128MB cache</a:t>
                      </a:r>
                    </a:p>
                  </a:txBody>
                  <a:tcPr marL="137196" marR="137196" marT="91440" marB="9144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128MB cache</a:t>
                      </a:r>
                    </a:p>
                  </a:txBody>
                  <a:tcPr marL="137196" marR="137196" marT="91440" marB="91440" anchor="ctr">
                    <a:solidFill>
                      <a:schemeClr val="bg1">
                        <a:lumMod val="95000"/>
                      </a:schemeClr>
                    </a:solidFill>
                  </a:tcPr>
                </a:tc>
              </a:tr>
              <a:tr h="449862">
                <a:tc>
                  <a:txBody>
                    <a:bodyPr/>
                    <a:lstStyle/>
                    <a:p>
                      <a:pPr algn="r"/>
                      <a:r>
                        <a:rPr lang="en-NZ" sz="2400" dirty="0" smtClean="0">
                          <a:solidFill>
                            <a:schemeClr val="tx1">
                              <a:lumMod val="50000"/>
                              <a:lumOff val="50000"/>
                              <a:alpha val="99000"/>
                            </a:schemeClr>
                          </a:solidFill>
                          <a:latin typeface="Segoe UI Light" pitchFamily="34" charset="0"/>
                        </a:rPr>
                        <a:t>Access Control</a:t>
                      </a:r>
                      <a:endParaRPr lang="en-NZ" sz="2400" dirty="0">
                        <a:solidFill>
                          <a:schemeClr val="tx1">
                            <a:lumMod val="50000"/>
                            <a:lumOff val="50000"/>
                            <a:alpha val="99000"/>
                          </a:schemeClr>
                        </a:solidFill>
                        <a:latin typeface="Segoe UI Light" pitchFamily="34" charset="0"/>
                      </a:endParaRPr>
                    </a:p>
                  </a:txBody>
                  <a:tcPr marL="137196" marR="137196"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500K</a:t>
                      </a:r>
                    </a:p>
                  </a:txBody>
                  <a:tcPr marL="137196" marR="137196" marT="91440" marB="9144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200K</a:t>
                      </a:r>
                    </a:p>
                  </a:txBody>
                  <a:tcPr marL="137196" marR="137196" marT="91440" marB="9144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100K</a:t>
                      </a:r>
                    </a:p>
                  </a:txBody>
                  <a:tcPr marL="137196" marR="137196" marT="91440" marB="91440" anchor="ctr">
                    <a:solidFill>
                      <a:schemeClr val="bg1">
                        <a:lumMod val="95000"/>
                      </a:schemeClr>
                    </a:solidFill>
                  </a:tcPr>
                </a:tc>
              </a:tr>
              <a:tr h="449862">
                <a:tc>
                  <a:txBody>
                    <a:bodyPr/>
                    <a:lstStyle/>
                    <a:p>
                      <a:pPr algn="r"/>
                      <a:r>
                        <a:rPr lang="en-NZ" sz="2400" dirty="0" smtClean="0">
                          <a:solidFill>
                            <a:schemeClr val="tx1">
                              <a:lumMod val="50000"/>
                              <a:lumOff val="50000"/>
                              <a:alpha val="99000"/>
                            </a:schemeClr>
                          </a:solidFill>
                          <a:latin typeface="Segoe UI Light" pitchFamily="34" charset="0"/>
                        </a:rPr>
                        <a:t>Service Bus</a:t>
                      </a:r>
                      <a:endParaRPr lang="en-NZ" sz="2400" dirty="0">
                        <a:solidFill>
                          <a:schemeClr val="tx1">
                            <a:lumMod val="50000"/>
                            <a:lumOff val="50000"/>
                            <a:alpha val="99000"/>
                          </a:schemeClr>
                        </a:solidFill>
                        <a:latin typeface="Segoe UI Light" pitchFamily="34" charset="0"/>
                      </a:endParaRPr>
                    </a:p>
                  </a:txBody>
                  <a:tcPr marL="137196" marR="137196"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NZ" sz="1400" dirty="0" smtClean="0">
                          <a:solidFill>
                            <a:schemeClr val="tx2">
                              <a:lumMod val="75000"/>
                              <a:alpha val="99000"/>
                            </a:schemeClr>
                          </a:solidFill>
                        </a:rPr>
                        <a:t>5</a:t>
                      </a:r>
                      <a:r>
                        <a:rPr lang="en-NZ" sz="1400" baseline="0" dirty="0" smtClean="0">
                          <a:solidFill>
                            <a:schemeClr val="tx2">
                              <a:lumMod val="75000"/>
                              <a:alpha val="99000"/>
                            </a:schemeClr>
                          </a:solidFill>
                        </a:rPr>
                        <a:t> connections</a:t>
                      </a:r>
                      <a:endParaRPr lang="en-NZ" sz="1400" dirty="0">
                        <a:solidFill>
                          <a:schemeClr val="tx2">
                            <a:lumMod val="75000"/>
                            <a:alpha val="99000"/>
                          </a:schemeClr>
                        </a:solidFill>
                      </a:endParaRPr>
                    </a:p>
                  </a:txBody>
                  <a:tcPr marL="137196" marR="137196" marT="91440" marB="91440" anchor="ctr">
                    <a:lnL w="12700" cmpd="sng">
                      <a:noFill/>
                    </a:lnL>
                    <a:solidFill>
                      <a:schemeClr val="bg1">
                        <a:lumMod val="95000"/>
                      </a:schemeClr>
                    </a:solidFill>
                  </a:tcPr>
                </a:tc>
                <a:tc>
                  <a:txBody>
                    <a:bodyPr/>
                    <a:lstStyle/>
                    <a:p>
                      <a:r>
                        <a:rPr lang="en-NZ" sz="1400" dirty="0" smtClean="0">
                          <a:solidFill>
                            <a:schemeClr val="tx2">
                              <a:lumMod val="75000"/>
                              <a:alpha val="99000"/>
                            </a:schemeClr>
                          </a:solidFill>
                        </a:rPr>
                        <a:t>5</a:t>
                      </a:r>
                      <a:r>
                        <a:rPr lang="en-NZ" sz="1400" baseline="0" dirty="0" smtClean="0">
                          <a:solidFill>
                            <a:schemeClr val="tx2">
                              <a:lumMod val="75000"/>
                              <a:alpha val="99000"/>
                            </a:schemeClr>
                          </a:solidFill>
                        </a:rPr>
                        <a:t> connections</a:t>
                      </a:r>
                      <a:endParaRPr lang="en-NZ" sz="1400" dirty="0">
                        <a:solidFill>
                          <a:schemeClr val="tx2">
                            <a:lumMod val="75000"/>
                            <a:alpha val="99000"/>
                          </a:schemeClr>
                        </a:solidFill>
                      </a:endParaRPr>
                    </a:p>
                  </a:txBody>
                  <a:tcPr marL="137196" marR="137196" marT="91440" marB="91440" anchor="ctr">
                    <a:solidFill>
                      <a:schemeClr val="bg1">
                        <a:lumMod val="95000"/>
                      </a:schemeClr>
                    </a:solidFill>
                  </a:tcPr>
                </a:tc>
                <a:tc>
                  <a:txBody>
                    <a:bodyPr/>
                    <a:lstStyle/>
                    <a:p>
                      <a:r>
                        <a:rPr lang="en-NZ" sz="1400" baseline="0" dirty="0" smtClean="0">
                          <a:solidFill>
                            <a:schemeClr val="tx2">
                              <a:lumMod val="75000"/>
                              <a:alpha val="99000"/>
                            </a:schemeClr>
                          </a:solidFill>
                        </a:rPr>
                        <a:t>2 connections</a:t>
                      </a:r>
                      <a:endParaRPr lang="en-NZ" sz="1400" dirty="0">
                        <a:solidFill>
                          <a:schemeClr val="tx2">
                            <a:lumMod val="75000"/>
                            <a:alpha val="99000"/>
                          </a:schemeClr>
                        </a:solidFill>
                      </a:endParaRPr>
                    </a:p>
                  </a:txBody>
                  <a:tcPr marL="137196" marR="137196" marT="91440" marB="91440" anchor="ctr">
                    <a:solidFill>
                      <a:schemeClr val="bg1">
                        <a:lumMod val="95000"/>
                      </a:schemeClr>
                    </a:solidFill>
                  </a:tcPr>
                </a:tc>
              </a:tr>
            </a:tbl>
          </a:graphicData>
        </a:graphic>
      </p:graphicFrame>
      <p:sp>
        <p:nvSpPr>
          <p:cNvPr id="4" name="Text Placeholder 12"/>
          <p:cNvSpPr txBox="1">
            <a:spLocks/>
          </p:cNvSpPr>
          <p:nvPr/>
        </p:nvSpPr>
        <p:spPr>
          <a:xfrm>
            <a:off x="1232314" y="5991161"/>
            <a:ext cx="7041532" cy="443198"/>
          </a:xfrm>
          <a:prstGeom prst="rect">
            <a:avLst/>
          </a:prstGeom>
        </p:spPr>
        <p:txBody>
          <a:bodyPr/>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smtClean="0">
                <a:solidFill>
                  <a:srgbClr val="00B0F0">
                    <a:alpha val="99000"/>
                  </a:srgbClr>
                </a:solidFill>
              </a:rPr>
              <a:t>Go to </a:t>
            </a:r>
            <a:r>
              <a:rPr lang="en-US" dirty="0" smtClean="0">
                <a:solidFill>
                  <a:srgbClr val="00B0F0">
                    <a:alpha val="99000"/>
                  </a:srgbClr>
                </a:solidFill>
                <a:hlinkClick r:id="rId3"/>
              </a:rPr>
              <a:t>http://bit.ly/bqtAzMSDN</a:t>
            </a:r>
            <a:r>
              <a:rPr lang="en-US" dirty="0" smtClean="0">
                <a:solidFill>
                  <a:srgbClr val="00B0F0">
                    <a:alpha val="99000"/>
                  </a:srgbClr>
                </a:solidFill>
              </a:rPr>
              <a:t>  </a:t>
            </a:r>
            <a:endParaRPr lang="en-US" dirty="0">
              <a:solidFill>
                <a:srgbClr val="00B0F0">
                  <a:alpha val="99000"/>
                </a:srgbClr>
              </a:solidFill>
            </a:endParaRPr>
          </a:p>
        </p:txBody>
      </p:sp>
    </p:spTree>
    <p:extLst>
      <p:ext uri="{BB962C8B-B14F-4D97-AF65-F5344CB8AC3E}">
        <p14:creationId xmlns:p14="http://schemas.microsoft.com/office/powerpoint/2010/main" val="318774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B0F0">
            <a:alpha val="99000"/>
          </a:srgbClr>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1417213" y="1447802"/>
            <a:ext cx="4387222" cy="2953376"/>
          </a:xfrm>
        </p:spPr>
        <p:txBody>
          <a:bodyPr/>
          <a:lstStyle/>
          <a:p>
            <a:r>
              <a:rPr lang="en-US" sz="7200" dirty="0" smtClean="0"/>
              <a:t>Get Started</a:t>
            </a:r>
            <a:br>
              <a:rPr lang="en-US" sz="7200" dirty="0" smtClean="0"/>
            </a:br>
            <a:r>
              <a:rPr lang="en-US" sz="4400" dirty="0" smtClean="0"/>
              <a:t>my </a:t>
            </a:r>
            <a:r>
              <a:rPr lang="en-US" sz="4400" dirty="0"/>
              <a:t>s</a:t>
            </a:r>
            <a:r>
              <a:rPr lang="en-US" sz="4400" dirty="0" smtClean="0"/>
              <a:t>ubscriptions</a:t>
            </a:r>
            <a:endParaRPr lang="en-US" sz="7200" dirty="0"/>
          </a:p>
        </p:txBody>
      </p:sp>
      <p:sp>
        <p:nvSpPr>
          <p:cNvPr id="2" name="Subtitle 1"/>
          <p:cNvSpPr>
            <a:spLocks noGrp="1"/>
          </p:cNvSpPr>
          <p:nvPr>
            <p:ph type="subTitle" idx="1"/>
          </p:nvPr>
        </p:nvSpPr>
        <p:spPr/>
        <p:txBody>
          <a:bodyPr/>
          <a:lstStyle/>
          <a:p>
            <a:endParaRPr lang="en-US" dirty="0"/>
          </a:p>
        </p:txBody>
      </p:sp>
      <p:sp>
        <p:nvSpPr>
          <p:cNvPr id="10" name="Text Placeholder 9"/>
          <p:cNvSpPr>
            <a:spLocks noGrp="1"/>
          </p:cNvSpPr>
          <p:nvPr>
            <p:ph type="body" sz="quarter" idx="10"/>
          </p:nvPr>
        </p:nvSpPr>
        <p:spPr/>
        <p:txBody>
          <a:bodyPr/>
          <a:lstStyle/>
          <a:p>
            <a:r>
              <a:rPr lang="en-US" sz="6600" dirty="0" smtClean="0">
                <a:solidFill>
                  <a:schemeClr val="accent2">
                    <a:lumMod val="40000"/>
                    <a:lumOff val="60000"/>
                    <a:alpha val="99000"/>
                  </a:schemeClr>
                </a:solidFill>
              </a:rPr>
              <a:t>demo</a:t>
            </a:r>
            <a:endParaRPr lang="en-US" sz="6600" dirty="0">
              <a:solidFill>
                <a:schemeClr val="accent2">
                  <a:lumMod val="40000"/>
                  <a:lumOff val="60000"/>
                  <a:alpha val="99000"/>
                </a:schemeClr>
              </a:solidFill>
            </a:endParaRPr>
          </a:p>
        </p:txBody>
      </p:sp>
    </p:spTree>
    <p:extLst>
      <p:ext uri="{BB962C8B-B14F-4D97-AF65-F5344CB8AC3E}">
        <p14:creationId xmlns:p14="http://schemas.microsoft.com/office/powerpoint/2010/main" val="3157494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62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5506603"/>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62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493810"/>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698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8824705"/>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996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9693738"/>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698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7943089"/>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6979"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3594780"/>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92"/>
          <a:stretch/>
        </p:blipFill>
        <p:spPr bwMode="auto">
          <a:xfrm>
            <a:off x="0" y="0"/>
            <a:ext cx="9190358" cy="694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3325064"/>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69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9647312"/>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B0F0">
            <a:alpha val="99000"/>
          </a:srgbClr>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1417213" y="1447802"/>
            <a:ext cx="4387222" cy="2953376"/>
          </a:xfrm>
        </p:spPr>
        <p:txBody>
          <a:bodyPr/>
          <a:lstStyle/>
          <a:p>
            <a:r>
              <a:rPr lang="en-US" sz="7200" dirty="0" smtClean="0"/>
              <a:t>Get Started</a:t>
            </a:r>
            <a:br>
              <a:rPr lang="en-US" sz="7200" dirty="0" smtClean="0"/>
            </a:br>
            <a:r>
              <a:rPr lang="en-US" sz="4400" dirty="0" smtClean="0"/>
              <a:t>my </a:t>
            </a:r>
            <a:r>
              <a:rPr lang="en-US" sz="4400" dirty="0"/>
              <a:t>s</a:t>
            </a:r>
            <a:r>
              <a:rPr lang="en-US" sz="4400" dirty="0" smtClean="0"/>
              <a:t>ubscriptions</a:t>
            </a:r>
            <a:endParaRPr lang="en-US" sz="7200" dirty="0"/>
          </a:p>
        </p:txBody>
      </p:sp>
      <p:sp>
        <p:nvSpPr>
          <p:cNvPr id="2" name="Subtitle 1"/>
          <p:cNvSpPr>
            <a:spLocks noGrp="1"/>
          </p:cNvSpPr>
          <p:nvPr>
            <p:ph type="subTitle" idx="1"/>
          </p:nvPr>
        </p:nvSpPr>
        <p:spPr/>
        <p:txBody>
          <a:bodyPr/>
          <a:lstStyle/>
          <a:p>
            <a:endParaRPr lang="en-US" dirty="0"/>
          </a:p>
        </p:txBody>
      </p:sp>
      <p:sp>
        <p:nvSpPr>
          <p:cNvPr id="10" name="Text Placeholder 9"/>
          <p:cNvSpPr>
            <a:spLocks noGrp="1"/>
          </p:cNvSpPr>
          <p:nvPr>
            <p:ph type="body" sz="quarter" idx="10"/>
          </p:nvPr>
        </p:nvSpPr>
        <p:spPr/>
        <p:txBody>
          <a:bodyPr/>
          <a:lstStyle/>
          <a:p>
            <a:r>
              <a:rPr lang="en-US" sz="6600" dirty="0" smtClean="0">
                <a:solidFill>
                  <a:schemeClr val="accent2">
                    <a:lumMod val="40000"/>
                    <a:lumOff val="60000"/>
                    <a:alpha val="99000"/>
                  </a:schemeClr>
                </a:solidFill>
              </a:rPr>
              <a:t>demo</a:t>
            </a:r>
            <a:endParaRPr lang="en-US" sz="6600" dirty="0">
              <a:solidFill>
                <a:schemeClr val="accent2">
                  <a:lumMod val="40000"/>
                  <a:lumOff val="60000"/>
                  <a:alpha val="99000"/>
                </a:schemeClr>
              </a:solidFill>
            </a:endParaRPr>
          </a:p>
        </p:txBody>
      </p:sp>
    </p:spTree>
    <p:extLst>
      <p:ext uri="{BB962C8B-B14F-4D97-AF65-F5344CB8AC3E}">
        <p14:creationId xmlns:p14="http://schemas.microsoft.com/office/powerpoint/2010/main" val="3209312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4877233" y="3183583"/>
            <a:ext cx="3853812" cy="501446"/>
          </a:xfrm>
          <a:prstGeom prst="rect">
            <a:avLst/>
          </a:prstGeom>
          <a:solidFill>
            <a:srgbClr val="FF996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10" name="Rectangle 9"/>
          <p:cNvSpPr/>
          <p:nvPr/>
        </p:nvSpPr>
        <p:spPr bwMode="auto">
          <a:xfrm>
            <a:off x="4877233" y="3794607"/>
            <a:ext cx="3853812" cy="501446"/>
          </a:xfrm>
          <a:prstGeom prst="rect">
            <a:avLst/>
          </a:prstGeom>
          <a:solidFill>
            <a:srgbClr val="6600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11" name="Rectangle 10"/>
          <p:cNvSpPr/>
          <p:nvPr/>
        </p:nvSpPr>
        <p:spPr bwMode="auto">
          <a:xfrm>
            <a:off x="4877233" y="4405630"/>
            <a:ext cx="3853812" cy="501446"/>
          </a:xfrm>
          <a:prstGeom prst="rect">
            <a:avLst/>
          </a:prstGeom>
          <a:solidFill>
            <a:srgbClr val="CC99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8" name="Rectangle 7"/>
          <p:cNvSpPr/>
          <p:nvPr/>
        </p:nvSpPr>
        <p:spPr bwMode="auto">
          <a:xfrm>
            <a:off x="4877233" y="2572559"/>
            <a:ext cx="3853812" cy="501446"/>
          </a:xfrm>
          <a:prstGeom prst="rect">
            <a:avLst/>
          </a:prstGeom>
          <a:solidFill>
            <a:srgbClr val="99CC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4" name="Rectangle 3"/>
          <p:cNvSpPr/>
          <p:nvPr/>
        </p:nvSpPr>
        <p:spPr bwMode="auto">
          <a:xfrm>
            <a:off x="4877233" y="1961535"/>
            <a:ext cx="3853812" cy="501446"/>
          </a:xfrm>
          <a:prstGeom prst="rect">
            <a:avLst/>
          </a:prstGeom>
          <a:solidFill>
            <a:srgbClr val="00CC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p>
            <a:r>
              <a:rPr lang="en-US" dirty="0" smtClean="0"/>
              <a:t>Windows Azure </a:t>
            </a:r>
            <a:r>
              <a:rPr lang="en-US" dirty="0" smtClean="0">
                <a:solidFill>
                  <a:srgbClr val="00B0F0"/>
                </a:solidFill>
              </a:rPr>
              <a:t>Tools</a:t>
            </a:r>
            <a:endParaRPr lang="en-US" dirty="0">
              <a:solidFill>
                <a:srgbClr val="00B0F0"/>
              </a:solidFill>
            </a:endParaRPr>
          </a:p>
        </p:txBody>
      </p:sp>
      <p:sp>
        <p:nvSpPr>
          <p:cNvPr id="3" name="Content Placeholder 2"/>
          <p:cNvSpPr>
            <a:spLocks noGrp="1"/>
          </p:cNvSpPr>
          <p:nvPr>
            <p:ph type="body" sz="quarter" idx="10"/>
          </p:nvPr>
        </p:nvSpPr>
        <p:spPr>
          <a:xfrm>
            <a:off x="758700" y="1462548"/>
            <a:ext cx="4213869" cy="3254737"/>
          </a:xfrm>
        </p:spPr>
        <p:txBody>
          <a:bodyPr/>
          <a:lstStyle/>
          <a:p>
            <a:pPr>
              <a:lnSpc>
                <a:spcPct val="100000"/>
              </a:lnSpc>
            </a:pPr>
            <a:r>
              <a:rPr lang="en-US" sz="2400" dirty="0" smtClean="0">
                <a:solidFill>
                  <a:srgbClr val="00B0F0">
                    <a:alpha val="99000"/>
                  </a:srgbClr>
                </a:solidFill>
                <a:ea typeface="Segoe UI" pitchFamily="34" charset="0"/>
                <a:cs typeface="Segoe UI" pitchFamily="34" charset="0"/>
              </a:rPr>
              <a:t>Pick an environment:</a:t>
            </a:r>
          </a:p>
          <a:p>
            <a:pPr lvl="1">
              <a:lnSpc>
                <a:spcPct val="100000"/>
              </a:lnSpc>
            </a:pPr>
            <a:r>
              <a:rPr lang="en-US" sz="4000" dirty="0" smtClean="0">
                <a:latin typeface="Segoe UI Light" pitchFamily="34" charset="0"/>
              </a:rPr>
              <a:t>Visual Studio 2010</a:t>
            </a:r>
          </a:p>
          <a:p>
            <a:pPr lvl="1">
              <a:lnSpc>
                <a:spcPct val="100000"/>
              </a:lnSpc>
            </a:pPr>
            <a:r>
              <a:rPr lang="en-US" sz="4000" dirty="0" smtClean="0">
                <a:latin typeface="Segoe UI Light" pitchFamily="34" charset="0"/>
              </a:rPr>
              <a:t>PowerShell</a:t>
            </a:r>
          </a:p>
          <a:p>
            <a:pPr lvl="1">
              <a:lnSpc>
                <a:spcPct val="100000"/>
              </a:lnSpc>
            </a:pPr>
            <a:r>
              <a:rPr lang="en-US" sz="4000" dirty="0" smtClean="0">
                <a:latin typeface="Segoe UI Light" pitchFamily="34" charset="0"/>
              </a:rPr>
              <a:t>Eclipse</a:t>
            </a:r>
          </a:p>
          <a:p>
            <a:pPr lvl="1">
              <a:lnSpc>
                <a:spcPct val="100000"/>
              </a:lnSpc>
            </a:pPr>
            <a:r>
              <a:rPr lang="en-US" sz="4000" dirty="0" err="1">
                <a:latin typeface="Segoe UI Light" pitchFamily="34" charset="0"/>
              </a:rPr>
              <a:t>c</a:t>
            </a:r>
            <a:r>
              <a:rPr lang="en-US" sz="4000" dirty="0" err="1" smtClean="0">
                <a:latin typeface="Segoe UI Light" pitchFamily="34" charset="0"/>
              </a:rPr>
              <a:t>md</a:t>
            </a:r>
            <a:r>
              <a:rPr lang="en-US" sz="4000" dirty="0" smtClean="0">
                <a:latin typeface="Segoe UI Light" pitchFamily="34" charset="0"/>
              </a:rPr>
              <a:t> shell</a:t>
            </a:r>
          </a:p>
          <a:p>
            <a:pPr lvl="1">
              <a:lnSpc>
                <a:spcPct val="100000"/>
              </a:lnSpc>
            </a:pPr>
            <a:endParaRPr lang="en-US" dirty="0" smtClean="0"/>
          </a:p>
        </p:txBody>
      </p:sp>
      <p:pic>
        <p:nvPicPr>
          <p:cNvPr id="1026" name="Picture 2" descr="C:\Users\jonahs\Work Documents\Windows Azure Dot Com\03_Designs\Website Dyno Awesome\cut images\IMG_checkitof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71" y="4340297"/>
            <a:ext cx="1819239" cy="2507224"/>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5043947" y="1388806"/>
            <a:ext cx="3949157" cy="3562514"/>
          </a:xfrm>
          <a:prstGeom prst="rect">
            <a:avLst/>
          </a:prstGeom>
        </p:spPr>
        <p:txBody>
          <a:bodyPr vert="horz" wrap="square" lIns="0" tIns="0" rIns="0" bIns="0" rtlCol="0">
            <a:spAutoFit/>
          </a:bodyPr>
          <a:lstStyle>
            <a:lvl1pPr marL="3175" indent="0" algn="l" defTabSz="914325" rtl="0" eaLnBrk="1" latinLnBrk="0" hangingPunct="1">
              <a:lnSpc>
                <a:spcPct val="90000"/>
              </a:lnSpc>
              <a:spcBef>
                <a:spcPts val="0"/>
              </a:spcBef>
              <a:spcAft>
                <a:spcPts val="900"/>
              </a:spcAft>
              <a:buSzPct val="80000"/>
              <a:buFont typeface="Arial" pitchFamily="34" charset="0"/>
              <a:buNone/>
              <a:defRPr sz="4000" kern="1200" spc="-100" baseline="0">
                <a:gradFill>
                  <a:gsLst>
                    <a:gs pos="0">
                      <a:srgbClr val="595959"/>
                    </a:gs>
                    <a:gs pos="86000">
                      <a:srgbClr val="595959"/>
                    </a:gs>
                  </a:gsLst>
                  <a:lin ang="5400000" scaled="0"/>
                </a:gradFill>
                <a:latin typeface="Segoe UI Light" pitchFamily="34" charset="0"/>
                <a:ea typeface="+mn-ea"/>
                <a:cs typeface="+mn-cs"/>
              </a:defRPr>
            </a:lvl1pPr>
            <a:lvl2pPr marL="3175" indent="0" algn="l" defTabSz="914325" rtl="0" eaLnBrk="1" latinLnBrk="0" hangingPunct="1">
              <a:lnSpc>
                <a:spcPct val="90000"/>
              </a:lnSpc>
              <a:spcBef>
                <a:spcPts val="0"/>
              </a:spcBef>
              <a:buSzPct val="80000"/>
              <a:buFont typeface="Arial" pitchFamily="34" charset="0"/>
              <a:buNone/>
              <a:defRPr sz="2000" kern="1200" spc="-51" baseline="0">
                <a:gradFill>
                  <a:gsLst>
                    <a:gs pos="0">
                      <a:srgbClr val="595959"/>
                    </a:gs>
                    <a:gs pos="86000">
                      <a:srgbClr val="595959"/>
                    </a:gs>
                  </a:gsLst>
                  <a:lin ang="5400000" scaled="0"/>
                </a:gradFill>
                <a:latin typeface="+mn-lt"/>
                <a:ea typeface="+mn-ea"/>
                <a:cs typeface="+mn-cs"/>
              </a:defRPr>
            </a:lvl2pPr>
            <a:lvl3pPr marL="1258784" indent="-403191" algn="l" defTabSz="914325" rtl="0" eaLnBrk="1" latinLnBrk="0" hangingPunct="1">
              <a:lnSpc>
                <a:spcPct val="90000"/>
              </a:lnSpc>
              <a:spcBef>
                <a:spcPct val="20000"/>
              </a:spcBef>
              <a:buSzPct val="80000"/>
              <a:buFontTx/>
              <a:buBlip>
                <a:blip r:embed="rId3"/>
              </a:buBlip>
              <a:defRPr sz="24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3pPr>
            <a:lvl4pPr marL="1604828" indent="-346046" algn="l" defTabSz="914325" rtl="0" eaLnBrk="1" latinLnBrk="0" hangingPunct="1">
              <a:lnSpc>
                <a:spcPct val="90000"/>
              </a:lnSpc>
              <a:spcBef>
                <a:spcPct val="20000"/>
              </a:spcBef>
              <a:buSzPct val="80000"/>
              <a:buFontTx/>
              <a:buBlip>
                <a:blip r:embed="rId3"/>
              </a:buBlip>
              <a:defRPr sz="20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4pPr>
            <a:lvl5pPr marL="1941351" indent="-336522" algn="l" defTabSz="914325" rtl="0" eaLnBrk="1" latinLnBrk="0" hangingPunct="1">
              <a:lnSpc>
                <a:spcPct val="90000"/>
              </a:lnSpc>
              <a:spcBef>
                <a:spcPct val="20000"/>
              </a:spcBef>
              <a:buSzPct val="80000"/>
              <a:buFontTx/>
              <a:buBlip>
                <a:blip r:embed="rId3"/>
              </a:buBlip>
              <a:defRPr sz="20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5pPr>
            <a:lvl6pPr marL="2514395" indent="-228581" algn="l" defTabSz="91432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57" indent="-228581" algn="l" defTabSz="91432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20" indent="-228581" algn="l" defTabSz="91432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83" indent="-228581" algn="l" defTabSz="914325"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0000"/>
              </a:lnSpc>
            </a:pPr>
            <a:r>
              <a:rPr lang="en-US" sz="2400" dirty="0" smtClean="0">
                <a:solidFill>
                  <a:srgbClr val="00B0F0">
                    <a:alpha val="99000"/>
                  </a:srgbClr>
                </a:solidFill>
                <a:ea typeface="Segoe UI" pitchFamily="34" charset="0"/>
                <a:cs typeface="Segoe UI" pitchFamily="34" charset="0"/>
              </a:rPr>
              <a:t>Pick a platform:</a:t>
            </a:r>
            <a:endParaRPr lang="en-US" sz="2400" dirty="0">
              <a:solidFill>
                <a:srgbClr val="00B0F0">
                  <a:alpha val="99000"/>
                </a:srgbClr>
              </a:solidFill>
              <a:ea typeface="Segoe UI" pitchFamily="34" charset="0"/>
              <a:cs typeface="Segoe UI" pitchFamily="34" charset="0"/>
            </a:endParaRPr>
          </a:p>
          <a:p>
            <a:pPr lvl="1">
              <a:lnSpc>
                <a:spcPct val="100000"/>
              </a:lnSpc>
            </a:pPr>
            <a:r>
              <a:rPr lang="en-US" sz="4000" dirty="0" err="1" smtClean="0">
                <a:solidFill>
                  <a:schemeClr val="bg1"/>
                </a:solidFill>
                <a:latin typeface="Segoe UI Light" pitchFamily="34" charset="0"/>
              </a:rPr>
              <a:t>.net</a:t>
            </a:r>
            <a:endParaRPr lang="en-US" sz="4000" dirty="0" smtClean="0">
              <a:solidFill>
                <a:schemeClr val="bg1"/>
              </a:solidFill>
              <a:latin typeface="Segoe UI Light" pitchFamily="34" charset="0"/>
            </a:endParaRPr>
          </a:p>
          <a:p>
            <a:pPr lvl="1">
              <a:lnSpc>
                <a:spcPct val="100000"/>
              </a:lnSpc>
            </a:pPr>
            <a:r>
              <a:rPr lang="en-US" sz="4000" dirty="0" smtClean="0">
                <a:solidFill>
                  <a:schemeClr val="bg1"/>
                </a:solidFill>
                <a:latin typeface="Segoe UI Light" pitchFamily="34" charset="0"/>
              </a:rPr>
              <a:t>node.js</a:t>
            </a:r>
          </a:p>
          <a:p>
            <a:pPr lvl="1">
              <a:lnSpc>
                <a:spcPct val="100000"/>
              </a:lnSpc>
            </a:pPr>
            <a:r>
              <a:rPr lang="en-US" sz="4000" dirty="0" smtClean="0">
                <a:solidFill>
                  <a:schemeClr val="bg1"/>
                </a:solidFill>
                <a:latin typeface="Segoe UI Light" pitchFamily="34" charset="0"/>
              </a:rPr>
              <a:t>java</a:t>
            </a:r>
          </a:p>
          <a:p>
            <a:pPr lvl="1">
              <a:lnSpc>
                <a:spcPct val="100000"/>
              </a:lnSpc>
            </a:pPr>
            <a:r>
              <a:rPr lang="en-US" sz="4000" dirty="0" err="1" smtClean="0">
                <a:solidFill>
                  <a:schemeClr val="bg1"/>
                </a:solidFill>
                <a:latin typeface="Segoe UI Light" pitchFamily="34" charset="0"/>
              </a:rPr>
              <a:t>php</a:t>
            </a:r>
            <a:endParaRPr lang="en-US" sz="4000" dirty="0" smtClean="0">
              <a:solidFill>
                <a:schemeClr val="bg1"/>
              </a:solidFill>
              <a:latin typeface="Segoe UI Light" pitchFamily="34" charset="0"/>
            </a:endParaRPr>
          </a:p>
          <a:p>
            <a:pPr lvl="1">
              <a:lnSpc>
                <a:spcPct val="100000"/>
              </a:lnSpc>
            </a:pPr>
            <a:r>
              <a:rPr lang="en-US" sz="4000" dirty="0" smtClean="0">
                <a:solidFill>
                  <a:schemeClr val="bg1"/>
                </a:solidFill>
                <a:latin typeface="Segoe UI Light" pitchFamily="34" charset="0"/>
              </a:rPr>
              <a:t>other</a:t>
            </a:r>
            <a:endParaRPr lang="en-US" sz="4000" dirty="0">
              <a:solidFill>
                <a:schemeClr val="bg1"/>
              </a:solidFill>
              <a:latin typeface="Segoe UI Light" pitchFamily="34" charset="0"/>
            </a:endParaRPr>
          </a:p>
        </p:txBody>
      </p:sp>
      <p:sp>
        <p:nvSpPr>
          <p:cNvPr id="12" name="Text Placeholder 12"/>
          <p:cNvSpPr txBox="1">
            <a:spLocks/>
          </p:cNvSpPr>
          <p:nvPr/>
        </p:nvSpPr>
        <p:spPr>
          <a:xfrm>
            <a:off x="1232314" y="5991161"/>
            <a:ext cx="7041532" cy="443198"/>
          </a:xfrm>
          <a:prstGeom prst="rect">
            <a:avLst/>
          </a:prstGeom>
        </p:spPr>
        <p:txBody>
          <a:bodyPr/>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dirty="0" smtClean="0">
                <a:solidFill>
                  <a:srgbClr val="00B0F0">
                    <a:alpha val="99000"/>
                  </a:srgbClr>
                </a:solidFill>
              </a:rPr>
              <a:t>Go to </a:t>
            </a:r>
            <a:r>
              <a:rPr lang="en-US" dirty="0" smtClean="0">
                <a:solidFill>
                  <a:srgbClr val="00B0F0">
                    <a:alpha val="99000"/>
                  </a:srgbClr>
                </a:solidFill>
                <a:hlinkClick r:id="rId4"/>
              </a:rPr>
              <a:t>http://aka.ms/AzureMB</a:t>
            </a:r>
            <a:r>
              <a:rPr lang="en-US" dirty="0" smtClean="0">
                <a:solidFill>
                  <a:srgbClr val="00B0F0">
                    <a:alpha val="99000"/>
                  </a:srgbClr>
                </a:solidFill>
              </a:rPr>
              <a:t>    </a:t>
            </a:r>
            <a:endParaRPr lang="en-US" dirty="0">
              <a:solidFill>
                <a:srgbClr val="00B0F0">
                  <a:alpha val="99000"/>
                </a:srgbClr>
              </a:solidFill>
            </a:endParaRPr>
          </a:p>
        </p:txBody>
      </p:sp>
    </p:spTree>
    <p:extLst>
      <p:ext uri="{BB962C8B-B14F-4D97-AF65-F5344CB8AC3E}">
        <p14:creationId xmlns:p14="http://schemas.microsoft.com/office/powerpoint/2010/main" val="484723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B0F0">
            <a:alpha val="99000"/>
          </a:srgbClr>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1417213" y="1447802"/>
            <a:ext cx="4387222" cy="2953376"/>
          </a:xfrm>
        </p:spPr>
        <p:txBody>
          <a:bodyPr/>
          <a:lstStyle/>
          <a:p>
            <a:r>
              <a:rPr lang="en-US" sz="7200" dirty="0" smtClean="0"/>
              <a:t>Get Started</a:t>
            </a:r>
            <a:br>
              <a:rPr lang="en-US" sz="7200" dirty="0" smtClean="0"/>
            </a:br>
            <a:r>
              <a:rPr lang="en-US" sz="4400" dirty="0" smtClean="0"/>
              <a:t>Tools</a:t>
            </a:r>
            <a:endParaRPr lang="en-US" sz="7200" dirty="0"/>
          </a:p>
        </p:txBody>
      </p:sp>
      <p:sp>
        <p:nvSpPr>
          <p:cNvPr id="2" name="Subtitle 1"/>
          <p:cNvSpPr>
            <a:spLocks noGrp="1"/>
          </p:cNvSpPr>
          <p:nvPr>
            <p:ph type="subTitle" idx="1"/>
          </p:nvPr>
        </p:nvSpPr>
        <p:spPr/>
        <p:txBody>
          <a:bodyPr/>
          <a:lstStyle/>
          <a:p>
            <a:endParaRPr lang="en-US" dirty="0"/>
          </a:p>
        </p:txBody>
      </p:sp>
      <p:sp>
        <p:nvSpPr>
          <p:cNvPr id="10" name="Text Placeholder 9"/>
          <p:cNvSpPr>
            <a:spLocks noGrp="1"/>
          </p:cNvSpPr>
          <p:nvPr>
            <p:ph type="body" sz="quarter" idx="10"/>
          </p:nvPr>
        </p:nvSpPr>
        <p:spPr/>
        <p:txBody>
          <a:bodyPr/>
          <a:lstStyle/>
          <a:p>
            <a:r>
              <a:rPr lang="en-US" sz="6600" dirty="0" smtClean="0">
                <a:solidFill>
                  <a:schemeClr val="accent2">
                    <a:lumMod val="40000"/>
                    <a:lumOff val="60000"/>
                    <a:alpha val="99000"/>
                  </a:schemeClr>
                </a:solidFill>
              </a:rPr>
              <a:t>demo</a:t>
            </a:r>
            <a:endParaRPr lang="en-US" sz="6600" dirty="0">
              <a:solidFill>
                <a:schemeClr val="accent2">
                  <a:lumMod val="40000"/>
                  <a:lumOff val="60000"/>
                  <a:alpha val="99000"/>
                </a:schemeClr>
              </a:solidFill>
            </a:endParaRPr>
          </a:p>
        </p:txBody>
      </p:sp>
    </p:spTree>
    <p:extLst>
      <p:ext uri="{BB962C8B-B14F-4D97-AF65-F5344CB8AC3E}">
        <p14:creationId xmlns:p14="http://schemas.microsoft.com/office/powerpoint/2010/main" val="1360386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Build/Migrate an </a:t>
            </a:r>
            <a:r>
              <a:rPr lang="en-US" dirty="0" smtClean="0">
                <a:solidFill>
                  <a:srgbClr val="00B0F0"/>
                </a:solidFill>
              </a:rPr>
              <a:t>App</a:t>
            </a:r>
            <a:endParaRPr lang="en-US" dirty="0">
              <a:solidFill>
                <a:srgbClr val="00B0F0"/>
              </a:solidFill>
            </a:endParaRPr>
          </a:p>
        </p:txBody>
      </p:sp>
      <p:sp>
        <p:nvSpPr>
          <p:cNvPr id="3" name="Content Placeholder 2"/>
          <p:cNvSpPr>
            <a:spLocks noGrp="1"/>
          </p:cNvSpPr>
          <p:nvPr>
            <p:ph type="body" sz="quarter" idx="10"/>
          </p:nvPr>
        </p:nvSpPr>
        <p:spPr>
          <a:xfrm>
            <a:off x="539211" y="1446636"/>
            <a:ext cx="4213869" cy="2208297"/>
          </a:xfrm>
        </p:spPr>
        <p:txBody>
          <a:bodyPr/>
          <a:lstStyle/>
          <a:p>
            <a:pPr>
              <a:lnSpc>
                <a:spcPct val="100000"/>
              </a:lnSpc>
            </a:pPr>
            <a:r>
              <a:rPr lang="en-US" sz="2000" dirty="0" smtClean="0">
                <a:solidFill>
                  <a:srgbClr val="00B0F0">
                    <a:alpha val="99000"/>
                  </a:srgbClr>
                </a:solidFill>
                <a:ea typeface="Segoe UI" pitchFamily="34" charset="0"/>
                <a:cs typeface="Segoe UI" pitchFamily="34" charset="0"/>
              </a:rPr>
              <a:t>Green field…</a:t>
            </a:r>
          </a:p>
          <a:p>
            <a:pPr lvl="1">
              <a:lnSpc>
                <a:spcPct val="100000"/>
              </a:lnSpc>
            </a:pPr>
            <a:r>
              <a:rPr lang="en-US" sz="3200" dirty="0" smtClean="0">
                <a:latin typeface="Segoe UI Light" pitchFamily="34" charset="0"/>
              </a:rPr>
              <a:t>Application templates</a:t>
            </a:r>
          </a:p>
          <a:p>
            <a:pPr lvl="1">
              <a:lnSpc>
                <a:spcPct val="100000"/>
              </a:lnSpc>
            </a:pPr>
            <a:r>
              <a:rPr lang="en-US" sz="3200" dirty="0" smtClean="0">
                <a:latin typeface="Segoe UI Light" pitchFamily="34" charset="0"/>
              </a:rPr>
              <a:t>Debug local</a:t>
            </a:r>
          </a:p>
          <a:p>
            <a:pPr lvl="1">
              <a:lnSpc>
                <a:spcPct val="100000"/>
              </a:lnSpc>
            </a:pPr>
            <a:r>
              <a:rPr lang="en-US" sz="3200" dirty="0" smtClean="0">
                <a:latin typeface="Segoe UI Light" pitchFamily="34" charset="0"/>
              </a:rPr>
              <a:t>Publish to cloud</a:t>
            </a:r>
          </a:p>
          <a:p>
            <a:pPr lvl="1">
              <a:lnSpc>
                <a:spcPct val="100000"/>
              </a:lnSpc>
            </a:pPr>
            <a:endParaRPr lang="en-US" sz="1800" dirty="0" smtClean="0"/>
          </a:p>
        </p:txBody>
      </p:sp>
      <p:sp>
        <p:nvSpPr>
          <p:cNvPr id="13" name="Content Placeholder 2"/>
          <p:cNvSpPr txBox="1">
            <a:spLocks/>
          </p:cNvSpPr>
          <p:nvPr/>
        </p:nvSpPr>
        <p:spPr>
          <a:xfrm>
            <a:off x="4365522" y="1446636"/>
            <a:ext cx="4443364" cy="3685624"/>
          </a:xfrm>
          <a:prstGeom prst="rect">
            <a:avLst/>
          </a:prstGeom>
        </p:spPr>
        <p:txBody>
          <a:bodyPr vert="horz" wrap="square" lIns="0" tIns="0" rIns="0" bIns="0" rtlCol="0">
            <a:spAutoFit/>
          </a:bodyPr>
          <a:lstStyle>
            <a:lvl1pPr marL="3175" indent="0" algn="l" defTabSz="914363" rtl="0" eaLnBrk="1" latinLnBrk="0" hangingPunct="1">
              <a:lnSpc>
                <a:spcPct val="90000"/>
              </a:lnSpc>
              <a:spcBef>
                <a:spcPts val="0"/>
              </a:spcBef>
              <a:spcAft>
                <a:spcPts val="900"/>
              </a:spcAft>
              <a:buSzPct val="80000"/>
              <a:buFont typeface="Arial" pitchFamily="34" charset="0"/>
              <a:buNone/>
              <a:defRPr sz="4000" kern="1200" spc="-100" baseline="0">
                <a:gradFill>
                  <a:gsLst>
                    <a:gs pos="0">
                      <a:srgbClr val="595959"/>
                    </a:gs>
                    <a:gs pos="86000">
                      <a:srgbClr val="595959"/>
                    </a:gs>
                  </a:gsLst>
                  <a:lin ang="5400000" scaled="0"/>
                </a:gradFill>
                <a:latin typeface="Segoe UI Light" pitchFamily="34" charset="0"/>
                <a:ea typeface="+mn-ea"/>
                <a:cs typeface="+mn-cs"/>
              </a:defRPr>
            </a:lvl1pPr>
            <a:lvl2pPr marL="3175" indent="0" algn="l" defTabSz="914363" rtl="0" eaLnBrk="1" latinLnBrk="0" hangingPunct="1">
              <a:lnSpc>
                <a:spcPct val="90000"/>
              </a:lnSpc>
              <a:spcBef>
                <a:spcPts val="0"/>
              </a:spcBef>
              <a:buSzPct val="80000"/>
              <a:buFont typeface="Arial" pitchFamily="34" charset="0"/>
              <a:buNone/>
              <a:defRPr sz="2000" kern="1200" spc="-50" baseline="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Tx/>
              <a:buBlip>
                <a:blip r:embed="rId2"/>
              </a:buBlip>
              <a:defRPr sz="24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Tx/>
              <a:buBlip>
                <a:blip r:embed="rId2"/>
              </a:buBlip>
              <a:defRPr sz="20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Tx/>
              <a:buBlip>
                <a:blip r:embed="rId2"/>
              </a:buBlip>
              <a:defRPr sz="20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0000"/>
              </a:lnSpc>
            </a:pPr>
            <a:r>
              <a:rPr lang="en-US" sz="2000" dirty="0" smtClean="0">
                <a:solidFill>
                  <a:srgbClr val="00B0F0">
                    <a:alpha val="99000"/>
                  </a:srgbClr>
                </a:solidFill>
                <a:ea typeface="Segoe UI" pitchFamily="34" charset="0"/>
                <a:cs typeface="Segoe UI" pitchFamily="34" charset="0"/>
              </a:rPr>
              <a:t>Brown field…</a:t>
            </a:r>
          </a:p>
          <a:p>
            <a:pPr lvl="1">
              <a:lnSpc>
                <a:spcPct val="100000"/>
              </a:lnSpc>
            </a:pPr>
            <a:r>
              <a:rPr lang="en-US" sz="3200" dirty="0" smtClean="0">
                <a:latin typeface="Segoe UI Light" pitchFamily="34" charset="0"/>
              </a:rPr>
              <a:t>Add Cloud Deployment Implement </a:t>
            </a:r>
            <a:r>
              <a:rPr lang="en-US" sz="3200" dirty="0" err="1" smtClean="0">
                <a:latin typeface="Segoe UI Light" pitchFamily="34" charset="0"/>
              </a:rPr>
              <a:t>WebRole.cs</a:t>
            </a:r>
            <a:endParaRPr lang="en-US" sz="3200" dirty="0" smtClean="0">
              <a:latin typeface="Segoe UI Light" pitchFamily="34" charset="0"/>
            </a:endParaRPr>
          </a:p>
          <a:p>
            <a:pPr lvl="1">
              <a:lnSpc>
                <a:spcPct val="100000"/>
              </a:lnSpc>
            </a:pPr>
            <a:r>
              <a:rPr lang="en-US" sz="3200" dirty="0" smtClean="0">
                <a:latin typeface="Segoe UI Light" pitchFamily="34" charset="0"/>
              </a:rPr>
              <a:t>Add References</a:t>
            </a:r>
          </a:p>
          <a:p>
            <a:pPr lvl="1">
              <a:lnSpc>
                <a:spcPct val="100000"/>
              </a:lnSpc>
            </a:pPr>
            <a:r>
              <a:rPr lang="en-US" sz="3200" dirty="0" smtClean="0">
                <a:latin typeface="Segoe UI Light" pitchFamily="34" charset="0"/>
              </a:rPr>
              <a:t> - Diagnostics</a:t>
            </a:r>
          </a:p>
          <a:p>
            <a:pPr lvl="1">
              <a:lnSpc>
                <a:spcPct val="100000"/>
              </a:lnSpc>
            </a:pPr>
            <a:r>
              <a:rPr lang="en-US" sz="3200" dirty="0" smtClean="0">
                <a:latin typeface="Segoe UI Light" pitchFamily="34" charset="0"/>
              </a:rPr>
              <a:t> - Service Runtime</a:t>
            </a:r>
          </a:p>
          <a:p>
            <a:pPr lvl="1">
              <a:lnSpc>
                <a:spcPct val="100000"/>
              </a:lnSpc>
            </a:pPr>
            <a:r>
              <a:rPr lang="en-US" sz="3200" dirty="0" smtClean="0">
                <a:latin typeface="Segoe UI Light" pitchFamily="34" charset="0"/>
              </a:rPr>
              <a:t> - </a:t>
            </a:r>
            <a:r>
              <a:rPr lang="en-US" sz="3200" dirty="0" err="1" smtClean="0">
                <a:latin typeface="Segoe UI Light" pitchFamily="34" charset="0"/>
              </a:rPr>
              <a:t>StorageClient</a:t>
            </a:r>
            <a:endParaRPr lang="en-US" sz="3200" dirty="0" smtClean="0">
              <a:latin typeface="Segoe UI Light" pitchFamily="34" charset="0"/>
            </a:endParaRPr>
          </a:p>
          <a:p>
            <a:pPr lvl="1">
              <a:lnSpc>
                <a:spcPct val="100000"/>
              </a:lnSpc>
            </a:pPr>
            <a:endParaRPr lang="en-US" sz="1800" dirty="0" smtClean="0"/>
          </a:p>
        </p:txBody>
      </p:sp>
      <p:sp>
        <p:nvSpPr>
          <p:cNvPr id="4" name="Rectangle 3"/>
          <p:cNvSpPr/>
          <p:nvPr/>
        </p:nvSpPr>
        <p:spPr bwMode="auto">
          <a:xfrm>
            <a:off x="147484" y="6281501"/>
            <a:ext cx="1740310" cy="414266"/>
          </a:xfrm>
          <a:prstGeom prst="rect">
            <a:avLst/>
          </a:prstGeom>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grpSp>
        <p:nvGrpSpPr>
          <p:cNvPr id="14" name="Group 13"/>
          <p:cNvGrpSpPr/>
          <p:nvPr/>
        </p:nvGrpSpPr>
        <p:grpSpPr bwMode="black">
          <a:xfrm>
            <a:off x="349632" y="4689986"/>
            <a:ext cx="1760571" cy="2005781"/>
            <a:chOff x="8587169" y="5108012"/>
            <a:chExt cx="1184275" cy="1214438"/>
          </a:xfrm>
          <a:solidFill>
            <a:schemeClr val="accent2"/>
          </a:solidFill>
        </p:grpSpPr>
        <p:sp>
          <p:nvSpPr>
            <p:cNvPr id="15" name="Freeform 43"/>
            <p:cNvSpPr>
              <a:spLocks noEditPoints="1"/>
            </p:cNvSpPr>
            <p:nvPr/>
          </p:nvSpPr>
          <p:spPr bwMode="black">
            <a:xfrm>
              <a:off x="8587169" y="5108012"/>
              <a:ext cx="1184275" cy="1214438"/>
            </a:xfrm>
            <a:custGeom>
              <a:avLst/>
              <a:gdLst>
                <a:gd name="T0" fmla="*/ 0 w 316"/>
                <a:gd name="T1" fmla="*/ 78 h 324"/>
                <a:gd name="T2" fmla="*/ 0 w 316"/>
                <a:gd name="T3" fmla="*/ 63 h 324"/>
                <a:gd name="T4" fmla="*/ 0 w 316"/>
                <a:gd name="T5" fmla="*/ 47 h 324"/>
                <a:gd name="T6" fmla="*/ 0 w 316"/>
                <a:gd name="T7" fmla="*/ 16 h 324"/>
                <a:gd name="T8" fmla="*/ 0 w 316"/>
                <a:gd name="T9" fmla="*/ 0 h 324"/>
                <a:gd name="T10" fmla="*/ 13 w 316"/>
                <a:gd name="T11" fmla="*/ 78 h 324"/>
                <a:gd name="T12" fmla="*/ 15 w 316"/>
                <a:gd name="T13" fmla="*/ 0 h 324"/>
                <a:gd name="T14" fmla="*/ 26 w 316"/>
                <a:gd name="T15" fmla="*/ 78 h 324"/>
                <a:gd name="T16" fmla="*/ 31 w 316"/>
                <a:gd name="T17" fmla="*/ 0 h 324"/>
                <a:gd name="T18" fmla="*/ 46 w 316"/>
                <a:gd name="T19" fmla="*/ 0 h 324"/>
                <a:gd name="T20" fmla="*/ 52 w 316"/>
                <a:gd name="T21" fmla="*/ 78 h 324"/>
                <a:gd name="T22" fmla="*/ 39 w 316"/>
                <a:gd name="T23" fmla="*/ 78 h 324"/>
                <a:gd name="T24" fmla="*/ 62 w 316"/>
                <a:gd name="T25" fmla="*/ 0 h 324"/>
                <a:gd name="T26" fmla="*/ 65 w 316"/>
                <a:gd name="T27" fmla="*/ 78 h 324"/>
                <a:gd name="T28" fmla="*/ 78 w 316"/>
                <a:gd name="T29" fmla="*/ 0 h 324"/>
                <a:gd name="T30" fmla="*/ 78 w 316"/>
                <a:gd name="T31" fmla="*/ 78 h 324"/>
                <a:gd name="T32" fmla="*/ 78 w 316"/>
                <a:gd name="T33" fmla="*/ 63 h 324"/>
                <a:gd name="T34" fmla="*/ 78 w 316"/>
                <a:gd name="T35" fmla="*/ 47 h 324"/>
                <a:gd name="T36" fmla="*/ 78 w 316"/>
                <a:gd name="T37" fmla="*/ 16 h 324"/>
                <a:gd name="T38" fmla="*/ 0 w 316"/>
                <a:gd name="T39" fmla="*/ 32 h 324"/>
                <a:gd name="T40" fmla="*/ 78 w 316"/>
                <a:gd name="T41" fmla="*/ 32 h 324"/>
                <a:gd name="T42" fmla="*/ 316 w 316"/>
                <a:gd name="T43" fmla="*/ 182 h 324"/>
                <a:gd name="T44" fmla="*/ 114 w 316"/>
                <a:gd name="T45" fmla="*/ 42 h 324"/>
                <a:gd name="T46" fmla="*/ 114 w 316"/>
                <a:gd name="T47" fmla="*/ 49 h 324"/>
                <a:gd name="T48" fmla="*/ 116 w 316"/>
                <a:gd name="T49" fmla="*/ 28 h 324"/>
                <a:gd name="T50" fmla="*/ 119 w 316"/>
                <a:gd name="T51" fmla="*/ 62 h 324"/>
                <a:gd name="T52" fmla="*/ 123 w 316"/>
                <a:gd name="T53" fmla="*/ 16 h 324"/>
                <a:gd name="T54" fmla="*/ 127 w 316"/>
                <a:gd name="T55" fmla="*/ 73 h 324"/>
                <a:gd name="T56" fmla="*/ 133 w 316"/>
                <a:gd name="T57" fmla="*/ 7 h 324"/>
                <a:gd name="T58" fmla="*/ 138 w 316"/>
                <a:gd name="T59" fmla="*/ 81 h 324"/>
                <a:gd name="T60" fmla="*/ 146 w 316"/>
                <a:gd name="T61" fmla="*/ 1 h 324"/>
                <a:gd name="T62" fmla="*/ 158 w 316"/>
                <a:gd name="T63" fmla="*/ 84 h 324"/>
                <a:gd name="T64" fmla="*/ 166 w 316"/>
                <a:gd name="T65" fmla="*/ 2 h 324"/>
                <a:gd name="T66" fmla="*/ 172 w 316"/>
                <a:gd name="T67" fmla="*/ 81 h 324"/>
                <a:gd name="T68" fmla="*/ 179 w 316"/>
                <a:gd name="T69" fmla="*/ 7 h 324"/>
                <a:gd name="T70" fmla="*/ 183 w 316"/>
                <a:gd name="T71" fmla="*/ 74 h 324"/>
                <a:gd name="T72" fmla="*/ 189 w 316"/>
                <a:gd name="T73" fmla="*/ 17 h 324"/>
                <a:gd name="T74" fmla="*/ 192 w 316"/>
                <a:gd name="T75" fmla="*/ 63 h 324"/>
                <a:gd name="T76" fmla="*/ 196 w 316"/>
                <a:gd name="T77" fmla="*/ 29 h 324"/>
                <a:gd name="T78" fmla="*/ 197 w 316"/>
                <a:gd name="T79" fmla="*/ 50 h 324"/>
                <a:gd name="T80" fmla="*/ 198 w 316"/>
                <a:gd name="T81" fmla="*/ 42 h 324"/>
                <a:gd name="T82" fmla="*/ 316 w 316"/>
                <a:gd name="T83" fmla="*/ 249 h 324"/>
                <a:gd name="T84" fmla="*/ 146 w 316"/>
                <a:gd name="T85" fmla="*/ 249 h 324"/>
                <a:gd name="T86" fmla="*/ 0 w 316"/>
                <a:gd name="T87" fmla="*/ 189 h 324"/>
                <a:gd name="T88" fmla="*/ 0 w 316"/>
                <a:gd name="T89" fmla="*/ 198 h 324"/>
                <a:gd name="T90" fmla="*/ 0 w 316"/>
                <a:gd name="T91" fmla="*/ 177 h 324"/>
                <a:gd name="T92" fmla="*/ 0 w 316"/>
                <a:gd name="T93" fmla="*/ 165 h 324"/>
                <a:gd name="T94" fmla="*/ 0 w 316"/>
                <a:gd name="T95" fmla="*/ 153 h 324"/>
                <a:gd name="T96" fmla="*/ 0 w 316"/>
                <a:gd name="T97" fmla="*/ 141 h 324"/>
                <a:gd name="T98" fmla="*/ 0 w 316"/>
                <a:gd name="T99" fmla="*/ 129 h 324"/>
                <a:gd name="T100" fmla="*/ 6 w 316"/>
                <a:gd name="T101" fmla="*/ 120 h 324"/>
                <a:gd name="T102" fmla="*/ 16 w 316"/>
                <a:gd name="T103" fmla="*/ 189 h 324"/>
                <a:gd name="T104" fmla="*/ 16 w 316"/>
                <a:gd name="T105" fmla="*/ 124 h 324"/>
                <a:gd name="T106" fmla="*/ 27 w 316"/>
                <a:gd name="T107" fmla="*/ 183 h 324"/>
                <a:gd name="T108" fmla="*/ 27 w 316"/>
                <a:gd name="T109" fmla="*/ 130 h 324"/>
                <a:gd name="T110" fmla="*/ 37 w 316"/>
                <a:gd name="T111" fmla="*/ 177 h 324"/>
                <a:gd name="T112" fmla="*/ 37 w 316"/>
                <a:gd name="T113" fmla="*/ 136 h 324"/>
                <a:gd name="T114" fmla="*/ 47 w 316"/>
                <a:gd name="T115" fmla="*/ 171 h 324"/>
                <a:gd name="T116" fmla="*/ 48 w 316"/>
                <a:gd name="T117" fmla="*/ 142 h 324"/>
                <a:gd name="T118" fmla="*/ 58 w 316"/>
                <a:gd name="T119" fmla="*/ 165 h 324"/>
                <a:gd name="T120" fmla="*/ 58 w 316"/>
                <a:gd name="T121" fmla="*/ 148 h 324"/>
                <a:gd name="T122" fmla="*/ 60 w 316"/>
                <a:gd name="T123" fmla="*/ 15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6" h="324">
                  <a:moveTo>
                    <a:pt x="0" y="78"/>
                  </a:moveTo>
                  <a:cubicBezTo>
                    <a:pt x="6" y="78"/>
                    <a:pt x="6" y="78"/>
                    <a:pt x="6" y="78"/>
                  </a:cubicBezTo>
                  <a:cubicBezTo>
                    <a:pt x="6" y="84"/>
                    <a:pt x="6" y="84"/>
                    <a:pt x="6" y="84"/>
                  </a:cubicBezTo>
                  <a:cubicBezTo>
                    <a:pt x="0" y="84"/>
                    <a:pt x="0" y="84"/>
                    <a:pt x="0" y="84"/>
                  </a:cubicBezTo>
                  <a:lnTo>
                    <a:pt x="0" y="78"/>
                  </a:lnTo>
                  <a:close/>
                  <a:moveTo>
                    <a:pt x="0" y="63"/>
                  </a:moveTo>
                  <a:cubicBezTo>
                    <a:pt x="6" y="63"/>
                    <a:pt x="6" y="63"/>
                    <a:pt x="6" y="63"/>
                  </a:cubicBezTo>
                  <a:cubicBezTo>
                    <a:pt x="6" y="69"/>
                    <a:pt x="6" y="69"/>
                    <a:pt x="6" y="69"/>
                  </a:cubicBezTo>
                  <a:cubicBezTo>
                    <a:pt x="0" y="69"/>
                    <a:pt x="0" y="69"/>
                    <a:pt x="0" y="69"/>
                  </a:cubicBezTo>
                  <a:lnTo>
                    <a:pt x="0" y="63"/>
                  </a:lnTo>
                  <a:close/>
                  <a:moveTo>
                    <a:pt x="0" y="47"/>
                  </a:moveTo>
                  <a:cubicBezTo>
                    <a:pt x="6" y="47"/>
                    <a:pt x="6" y="47"/>
                    <a:pt x="6" y="47"/>
                  </a:cubicBezTo>
                  <a:cubicBezTo>
                    <a:pt x="6" y="53"/>
                    <a:pt x="6" y="53"/>
                    <a:pt x="6" y="53"/>
                  </a:cubicBezTo>
                  <a:cubicBezTo>
                    <a:pt x="0" y="53"/>
                    <a:pt x="0" y="53"/>
                    <a:pt x="0" y="53"/>
                  </a:cubicBezTo>
                  <a:lnTo>
                    <a:pt x="0" y="47"/>
                  </a:lnTo>
                  <a:close/>
                  <a:moveTo>
                    <a:pt x="0" y="16"/>
                  </a:moveTo>
                  <a:cubicBezTo>
                    <a:pt x="6" y="16"/>
                    <a:pt x="6" y="16"/>
                    <a:pt x="6" y="16"/>
                  </a:cubicBezTo>
                  <a:cubicBezTo>
                    <a:pt x="6" y="22"/>
                    <a:pt x="6" y="22"/>
                    <a:pt x="6" y="22"/>
                  </a:cubicBezTo>
                  <a:cubicBezTo>
                    <a:pt x="0" y="22"/>
                    <a:pt x="0" y="22"/>
                    <a:pt x="0" y="22"/>
                  </a:cubicBezTo>
                  <a:lnTo>
                    <a:pt x="0" y="16"/>
                  </a:lnTo>
                  <a:close/>
                  <a:moveTo>
                    <a:pt x="0" y="0"/>
                  </a:moveTo>
                  <a:cubicBezTo>
                    <a:pt x="6" y="0"/>
                    <a:pt x="6" y="0"/>
                    <a:pt x="6" y="0"/>
                  </a:cubicBezTo>
                  <a:cubicBezTo>
                    <a:pt x="6" y="7"/>
                    <a:pt x="6" y="7"/>
                    <a:pt x="6" y="7"/>
                  </a:cubicBezTo>
                  <a:cubicBezTo>
                    <a:pt x="0" y="7"/>
                    <a:pt x="0" y="7"/>
                    <a:pt x="0" y="7"/>
                  </a:cubicBezTo>
                  <a:lnTo>
                    <a:pt x="0" y="0"/>
                  </a:lnTo>
                  <a:close/>
                  <a:moveTo>
                    <a:pt x="13" y="78"/>
                  </a:moveTo>
                  <a:cubicBezTo>
                    <a:pt x="19" y="78"/>
                    <a:pt x="19" y="78"/>
                    <a:pt x="19" y="78"/>
                  </a:cubicBezTo>
                  <a:cubicBezTo>
                    <a:pt x="19" y="84"/>
                    <a:pt x="19" y="84"/>
                    <a:pt x="19" y="84"/>
                  </a:cubicBezTo>
                  <a:cubicBezTo>
                    <a:pt x="13" y="84"/>
                    <a:pt x="13" y="84"/>
                    <a:pt x="13" y="84"/>
                  </a:cubicBezTo>
                  <a:lnTo>
                    <a:pt x="13" y="78"/>
                  </a:lnTo>
                  <a:close/>
                  <a:moveTo>
                    <a:pt x="15" y="0"/>
                  </a:moveTo>
                  <a:cubicBezTo>
                    <a:pt x="22" y="0"/>
                    <a:pt x="22" y="0"/>
                    <a:pt x="22" y="0"/>
                  </a:cubicBezTo>
                  <a:cubicBezTo>
                    <a:pt x="22" y="7"/>
                    <a:pt x="22" y="7"/>
                    <a:pt x="22" y="7"/>
                  </a:cubicBezTo>
                  <a:cubicBezTo>
                    <a:pt x="15" y="7"/>
                    <a:pt x="15" y="7"/>
                    <a:pt x="15" y="7"/>
                  </a:cubicBezTo>
                  <a:lnTo>
                    <a:pt x="15" y="0"/>
                  </a:lnTo>
                  <a:close/>
                  <a:moveTo>
                    <a:pt x="26" y="78"/>
                  </a:moveTo>
                  <a:cubicBezTo>
                    <a:pt x="32" y="78"/>
                    <a:pt x="32" y="78"/>
                    <a:pt x="32" y="78"/>
                  </a:cubicBezTo>
                  <a:cubicBezTo>
                    <a:pt x="32" y="84"/>
                    <a:pt x="32" y="84"/>
                    <a:pt x="32" y="84"/>
                  </a:cubicBezTo>
                  <a:cubicBezTo>
                    <a:pt x="26" y="84"/>
                    <a:pt x="26" y="84"/>
                    <a:pt x="26" y="84"/>
                  </a:cubicBezTo>
                  <a:lnTo>
                    <a:pt x="26" y="78"/>
                  </a:lnTo>
                  <a:close/>
                  <a:moveTo>
                    <a:pt x="31" y="0"/>
                  </a:moveTo>
                  <a:cubicBezTo>
                    <a:pt x="37" y="0"/>
                    <a:pt x="37" y="0"/>
                    <a:pt x="37" y="0"/>
                  </a:cubicBezTo>
                  <a:cubicBezTo>
                    <a:pt x="37" y="7"/>
                    <a:pt x="37" y="7"/>
                    <a:pt x="37" y="7"/>
                  </a:cubicBezTo>
                  <a:cubicBezTo>
                    <a:pt x="31" y="7"/>
                    <a:pt x="31" y="7"/>
                    <a:pt x="31" y="7"/>
                  </a:cubicBezTo>
                  <a:lnTo>
                    <a:pt x="31" y="0"/>
                  </a:lnTo>
                  <a:close/>
                  <a:moveTo>
                    <a:pt x="46" y="0"/>
                  </a:moveTo>
                  <a:cubicBezTo>
                    <a:pt x="53" y="0"/>
                    <a:pt x="53" y="0"/>
                    <a:pt x="53" y="0"/>
                  </a:cubicBezTo>
                  <a:cubicBezTo>
                    <a:pt x="53" y="7"/>
                    <a:pt x="53" y="7"/>
                    <a:pt x="53" y="7"/>
                  </a:cubicBezTo>
                  <a:cubicBezTo>
                    <a:pt x="46" y="7"/>
                    <a:pt x="46" y="7"/>
                    <a:pt x="46" y="7"/>
                  </a:cubicBezTo>
                  <a:lnTo>
                    <a:pt x="46" y="0"/>
                  </a:lnTo>
                  <a:close/>
                  <a:moveTo>
                    <a:pt x="52" y="78"/>
                  </a:moveTo>
                  <a:cubicBezTo>
                    <a:pt x="58" y="78"/>
                    <a:pt x="58" y="78"/>
                    <a:pt x="58" y="78"/>
                  </a:cubicBezTo>
                  <a:cubicBezTo>
                    <a:pt x="58" y="84"/>
                    <a:pt x="58" y="84"/>
                    <a:pt x="58" y="84"/>
                  </a:cubicBezTo>
                  <a:cubicBezTo>
                    <a:pt x="52" y="84"/>
                    <a:pt x="52" y="84"/>
                    <a:pt x="52" y="84"/>
                  </a:cubicBezTo>
                  <a:lnTo>
                    <a:pt x="52" y="78"/>
                  </a:lnTo>
                  <a:close/>
                  <a:moveTo>
                    <a:pt x="39" y="78"/>
                  </a:moveTo>
                  <a:cubicBezTo>
                    <a:pt x="45" y="78"/>
                    <a:pt x="45" y="78"/>
                    <a:pt x="45" y="78"/>
                  </a:cubicBezTo>
                  <a:cubicBezTo>
                    <a:pt x="45" y="84"/>
                    <a:pt x="45" y="84"/>
                    <a:pt x="45" y="84"/>
                  </a:cubicBezTo>
                  <a:cubicBezTo>
                    <a:pt x="39" y="84"/>
                    <a:pt x="39" y="84"/>
                    <a:pt x="39" y="84"/>
                  </a:cubicBezTo>
                  <a:lnTo>
                    <a:pt x="39" y="78"/>
                  </a:lnTo>
                  <a:close/>
                  <a:moveTo>
                    <a:pt x="62" y="0"/>
                  </a:moveTo>
                  <a:cubicBezTo>
                    <a:pt x="68" y="0"/>
                    <a:pt x="68" y="0"/>
                    <a:pt x="68" y="0"/>
                  </a:cubicBezTo>
                  <a:cubicBezTo>
                    <a:pt x="68" y="7"/>
                    <a:pt x="68" y="7"/>
                    <a:pt x="68" y="7"/>
                  </a:cubicBezTo>
                  <a:cubicBezTo>
                    <a:pt x="62" y="7"/>
                    <a:pt x="62" y="7"/>
                    <a:pt x="62" y="7"/>
                  </a:cubicBezTo>
                  <a:lnTo>
                    <a:pt x="62" y="0"/>
                  </a:lnTo>
                  <a:close/>
                  <a:moveTo>
                    <a:pt x="65" y="78"/>
                  </a:moveTo>
                  <a:cubicBezTo>
                    <a:pt x="71" y="78"/>
                    <a:pt x="71" y="78"/>
                    <a:pt x="71" y="78"/>
                  </a:cubicBezTo>
                  <a:cubicBezTo>
                    <a:pt x="71" y="84"/>
                    <a:pt x="71" y="84"/>
                    <a:pt x="71" y="84"/>
                  </a:cubicBezTo>
                  <a:cubicBezTo>
                    <a:pt x="65" y="84"/>
                    <a:pt x="65" y="84"/>
                    <a:pt x="65" y="84"/>
                  </a:cubicBezTo>
                  <a:lnTo>
                    <a:pt x="65" y="78"/>
                  </a:lnTo>
                  <a:close/>
                  <a:moveTo>
                    <a:pt x="78" y="0"/>
                  </a:moveTo>
                  <a:cubicBezTo>
                    <a:pt x="84" y="0"/>
                    <a:pt x="84" y="0"/>
                    <a:pt x="84" y="0"/>
                  </a:cubicBezTo>
                  <a:cubicBezTo>
                    <a:pt x="84" y="7"/>
                    <a:pt x="84" y="7"/>
                    <a:pt x="84" y="7"/>
                  </a:cubicBezTo>
                  <a:cubicBezTo>
                    <a:pt x="78" y="7"/>
                    <a:pt x="78" y="7"/>
                    <a:pt x="78" y="7"/>
                  </a:cubicBezTo>
                  <a:lnTo>
                    <a:pt x="78" y="0"/>
                  </a:lnTo>
                  <a:close/>
                  <a:moveTo>
                    <a:pt x="78" y="78"/>
                  </a:moveTo>
                  <a:cubicBezTo>
                    <a:pt x="84" y="78"/>
                    <a:pt x="84" y="78"/>
                    <a:pt x="84" y="78"/>
                  </a:cubicBezTo>
                  <a:cubicBezTo>
                    <a:pt x="84" y="84"/>
                    <a:pt x="84" y="84"/>
                    <a:pt x="84" y="84"/>
                  </a:cubicBezTo>
                  <a:cubicBezTo>
                    <a:pt x="78" y="84"/>
                    <a:pt x="78" y="84"/>
                    <a:pt x="78" y="84"/>
                  </a:cubicBezTo>
                  <a:lnTo>
                    <a:pt x="78" y="78"/>
                  </a:lnTo>
                  <a:close/>
                  <a:moveTo>
                    <a:pt x="78" y="63"/>
                  </a:moveTo>
                  <a:cubicBezTo>
                    <a:pt x="84" y="63"/>
                    <a:pt x="84" y="63"/>
                    <a:pt x="84" y="63"/>
                  </a:cubicBezTo>
                  <a:cubicBezTo>
                    <a:pt x="84" y="69"/>
                    <a:pt x="84" y="69"/>
                    <a:pt x="84" y="69"/>
                  </a:cubicBezTo>
                  <a:cubicBezTo>
                    <a:pt x="78" y="69"/>
                    <a:pt x="78" y="69"/>
                    <a:pt x="78" y="69"/>
                  </a:cubicBezTo>
                  <a:lnTo>
                    <a:pt x="78" y="63"/>
                  </a:lnTo>
                  <a:close/>
                  <a:moveTo>
                    <a:pt x="78" y="47"/>
                  </a:moveTo>
                  <a:cubicBezTo>
                    <a:pt x="84" y="47"/>
                    <a:pt x="84" y="47"/>
                    <a:pt x="84" y="47"/>
                  </a:cubicBezTo>
                  <a:cubicBezTo>
                    <a:pt x="84" y="53"/>
                    <a:pt x="84" y="53"/>
                    <a:pt x="84" y="53"/>
                  </a:cubicBezTo>
                  <a:cubicBezTo>
                    <a:pt x="78" y="53"/>
                    <a:pt x="78" y="53"/>
                    <a:pt x="78" y="53"/>
                  </a:cubicBezTo>
                  <a:lnTo>
                    <a:pt x="78" y="47"/>
                  </a:lnTo>
                  <a:close/>
                  <a:moveTo>
                    <a:pt x="78" y="16"/>
                  </a:moveTo>
                  <a:cubicBezTo>
                    <a:pt x="84" y="16"/>
                    <a:pt x="84" y="16"/>
                    <a:pt x="84" y="16"/>
                  </a:cubicBezTo>
                  <a:cubicBezTo>
                    <a:pt x="84" y="22"/>
                    <a:pt x="84" y="22"/>
                    <a:pt x="84" y="22"/>
                  </a:cubicBezTo>
                  <a:cubicBezTo>
                    <a:pt x="78" y="22"/>
                    <a:pt x="78" y="22"/>
                    <a:pt x="78" y="22"/>
                  </a:cubicBezTo>
                  <a:lnTo>
                    <a:pt x="78" y="16"/>
                  </a:lnTo>
                  <a:close/>
                  <a:moveTo>
                    <a:pt x="0" y="32"/>
                  </a:moveTo>
                  <a:cubicBezTo>
                    <a:pt x="6" y="32"/>
                    <a:pt x="6" y="32"/>
                    <a:pt x="6" y="32"/>
                  </a:cubicBezTo>
                  <a:cubicBezTo>
                    <a:pt x="6" y="38"/>
                    <a:pt x="6" y="38"/>
                    <a:pt x="6" y="38"/>
                  </a:cubicBezTo>
                  <a:cubicBezTo>
                    <a:pt x="0" y="38"/>
                    <a:pt x="0" y="38"/>
                    <a:pt x="0" y="38"/>
                  </a:cubicBezTo>
                  <a:lnTo>
                    <a:pt x="0" y="32"/>
                  </a:lnTo>
                  <a:close/>
                  <a:moveTo>
                    <a:pt x="78" y="32"/>
                  </a:moveTo>
                  <a:cubicBezTo>
                    <a:pt x="84" y="32"/>
                    <a:pt x="84" y="32"/>
                    <a:pt x="84" y="32"/>
                  </a:cubicBezTo>
                  <a:cubicBezTo>
                    <a:pt x="84" y="38"/>
                    <a:pt x="84" y="38"/>
                    <a:pt x="84" y="38"/>
                  </a:cubicBezTo>
                  <a:cubicBezTo>
                    <a:pt x="78" y="38"/>
                    <a:pt x="78" y="38"/>
                    <a:pt x="78" y="38"/>
                  </a:cubicBezTo>
                  <a:lnTo>
                    <a:pt x="78" y="32"/>
                  </a:lnTo>
                  <a:close/>
                  <a:moveTo>
                    <a:pt x="316" y="182"/>
                  </a:moveTo>
                  <a:cubicBezTo>
                    <a:pt x="316" y="161"/>
                    <a:pt x="299" y="144"/>
                    <a:pt x="278" y="144"/>
                  </a:cubicBezTo>
                  <a:cubicBezTo>
                    <a:pt x="258" y="144"/>
                    <a:pt x="241" y="161"/>
                    <a:pt x="241" y="182"/>
                  </a:cubicBezTo>
                  <a:cubicBezTo>
                    <a:pt x="241" y="203"/>
                    <a:pt x="258" y="219"/>
                    <a:pt x="278" y="219"/>
                  </a:cubicBezTo>
                  <a:cubicBezTo>
                    <a:pt x="299" y="219"/>
                    <a:pt x="316" y="203"/>
                    <a:pt x="316" y="182"/>
                  </a:cubicBezTo>
                  <a:moveTo>
                    <a:pt x="114" y="42"/>
                  </a:moveTo>
                  <a:cubicBezTo>
                    <a:pt x="114" y="39"/>
                    <a:pt x="114" y="37"/>
                    <a:pt x="114" y="35"/>
                  </a:cubicBezTo>
                  <a:cubicBezTo>
                    <a:pt x="121" y="36"/>
                    <a:pt x="121" y="36"/>
                    <a:pt x="121" y="36"/>
                  </a:cubicBezTo>
                  <a:cubicBezTo>
                    <a:pt x="120" y="38"/>
                    <a:pt x="120" y="40"/>
                    <a:pt x="120" y="42"/>
                  </a:cubicBezTo>
                  <a:lnTo>
                    <a:pt x="114" y="42"/>
                  </a:lnTo>
                  <a:close/>
                  <a:moveTo>
                    <a:pt x="114" y="49"/>
                  </a:moveTo>
                  <a:cubicBezTo>
                    <a:pt x="120" y="48"/>
                    <a:pt x="120" y="48"/>
                    <a:pt x="120" y="48"/>
                  </a:cubicBezTo>
                  <a:cubicBezTo>
                    <a:pt x="121" y="50"/>
                    <a:pt x="121" y="52"/>
                    <a:pt x="122" y="53"/>
                  </a:cubicBezTo>
                  <a:cubicBezTo>
                    <a:pt x="116" y="55"/>
                    <a:pt x="116" y="55"/>
                    <a:pt x="116" y="55"/>
                  </a:cubicBezTo>
                  <a:cubicBezTo>
                    <a:pt x="115" y="53"/>
                    <a:pt x="115" y="51"/>
                    <a:pt x="114" y="49"/>
                  </a:cubicBezTo>
                  <a:moveTo>
                    <a:pt x="116" y="28"/>
                  </a:moveTo>
                  <a:cubicBezTo>
                    <a:pt x="117" y="26"/>
                    <a:pt x="118" y="24"/>
                    <a:pt x="119" y="22"/>
                  </a:cubicBezTo>
                  <a:cubicBezTo>
                    <a:pt x="124" y="25"/>
                    <a:pt x="124" y="25"/>
                    <a:pt x="124" y="25"/>
                  </a:cubicBezTo>
                  <a:cubicBezTo>
                    <a:pt x="124" y="27"/>
                    <a:pt x="123" y="28"/>
                    <a:pt x="122" y="30"/>
                  </a:cubicBezTo>
                  <a:lnTo>
                    <a:pt x="116" y="28"/>
                  </a:lnTo>
                  <a:close/>
                  <a:moveTo>
                    <a:pt x="119" y="62"/>
                  </a:moveTo>
                  <a:cubicBezTo>
                    <a:pt x="124" y="59"/>
                    <a:pt x="124" y="59"/>
                    <a:pt x="124" y="59"/>
                  </a:cubicBezTo>
                  <a:cubicBezTo>
                    <a:pt x="125" y="61"/>
                    <a:pt x="126" y="62"/>
                    <a:pt x="127" y="64"/>
                  </a:cubicBezTo>
                  <a:cubicBezTo>
                    <a:pt x="122" y="68"/>
                    <a:pt x="122" y="68"/>
                    <a:pt x="122" y="68"/>
                  </a:cubicBezTo>
                  <a:cubicBezTo>
                    <a:pt x="121" y="66"/>
                    <a:pt x="120" y="64"/>
                    <a:pt x="119" y="62"/>
                  </a:cubicBezTo>
                  <a:moveTo>
                    <a:pt x="123" y="16"/>
                  </a:moveTo>
                  <a:cubicBezTo>
                    <a:pt x="124" y="14"/>
                    <a:pt x="126" y="13"/>
                    <a:pt x="128" y="11"/>
                  </a:cubicBezTo>
                  <a:cubicBezTo>
                    <a:pt x="132" y="16"/>
                    <a:pt x="132" y="16"/>
                    <a:pt x="132" y="16"/>
                  </a:cubicBezTo>
                  <a:cubicBezTo>
                    <a:pt x="130" y="17"/>
                    <a:pt x="129" y="18"/>
                    <a:pt x="128" y="20"/>
                  </a:cubicBezTo>
                  <a:lnTo>
                    <a:pt x="123" y="16"/>
                  </a:lnTo>
                  <a:close/>
                  <a:moveTo>
                    <a:pt x="127" y="73"/>
                  </a:moveTo>
                  <a:cubicBezTo>
                    <a:pt x="131" y="68"/>
                    <a:pt x="131" y="68"/>
                    <a:pt x="131" y="68"/>
                  </a:cubicBezTo>
                  <a:cubicBezTo>
                    <a:pt x="133" y="70"/>
                    <a:pt x="134" y="71"/>
                    <a:pt x="136" y="72"/>
                  </a:cubicBezTo>
                  <a:cubicBezTo>
                    <a:pt x="132" y="77"/>
                    <a:pt x="132" y="77"/>
                    <a:pt x="132" y="77"/>
                  </a:cubicBezTo>
                  <a:cubicBezTo>
                    <a:pt x="130" y="76"/>
                    <a:pt x="128" y="74"/>
                    <a:pt x="127" y="73"/>
                  </a:cubicBezTo>
                  <a:moveTo>
                    <a:pt x="133" y="7"/>
                  </a:moveTo>
                  <a:cubicBezTo>
                    <a:pt x="135" y="6"/>
                    <a:pt x="137" y="5"/>
                    <a:pt x="139" y="4"/>
                  </a:cubicBezTo>
                  <a:cubicBezTo>
                    <a:pt x="142" y="9"/>
                    <a:pt x="142" y="9"/>
                    <a:pt x="142" y="9"/>
                  </a:cubicBezTo>
                  <a:cubicBezTo>
                    <a:pt x="140" y="10"/>
                    <a:pt x="138" y="11"/>
                    <a:pt x="137" y="12"/>
                  </a:cubicBezTo>
                  <a:lnTo>
                    <a:pt x="133" y="7"/>
                  </a:lnTo>
                  <a:close/>
                  <a:moveTo>
                    <a:pt x="138" y="81"/>
                  </a:moveTo>
                  <a:cubicBezTo>
                    <a:pt x="141" y="75"/>
                    <a:pt x="141" y="75"/>
                    <a:pt x="141" y="75"/>
                  </a:cubicBezTo>
                  <a:cubicBezTo>
                    <a:pt x="143" y="76"/>
                    <a:pt x="144" y="76"/>
                    <a:pt x="146" y="77"/>
                  </a:cubicBezTo>
                  <a:cubicBezTo>
                    <a:pt x="145" y="83"/>
                    <a:pt x="145" y="83"/>
                    <a:pt x="145" y="83"/>
                  </a:cubicBezTo>
                  <a:cubicBezTo>
                    <a:pt x="142" y="82"/>
                    <a:pt x="140" y="82"/>
                    <a:pt x="138" y="81"/>
                  </a:cubicBezTo>
                  <a:moveTo>
                    <a:pt x="146" y="1"/>
                  </a:moveTo>
                  <a:cubicBezTo>
                    <a:pt x="148" y="1"/>
                    <a:pt x="150" y="1"/>
                    <a:pt x="153" y="0"/>
                  </a:cubicBezTo>
                  <a:cubicBezTo>
                    <a:pt x="153" y="7"/>
                    <a:pt x="153" y="7"/>
                    <a:pt x="153" y="7"/>
                  </a:cubicBezTo>
                  <a:cubicBezTo>
                    <a:pt x="151" y="7"/>
                    <a:pt x="149" y="7"/>
                    <a:pt x="147" y="8"/>
                  </a:cubicBezTo>
                  <a:lnTo>
                    <a:pt x="146" y="1"/>
                  </a:lnTo>
                  <a:close/>
                  <a:moveTo>
                    <a:pt x="152" y="84"/>
                  </a:moveTo>
                  <a:cubicBezTo>
                    <a:pt x="152" y="78"/>
                    <a:pt x="152" y="78"/>
                    <a:pt x="152" y="78"/>
                  </a:cubicBezTo>
                  <a:cubicBezTo>
                    <a:pt x="153" y="78"/>
                    <a:pt x="155" y="78"/>
                    <a:pt x="156" y="78"/>
                  </a:cubicBezTo>
                  <a:cubicBezTo>
                    <a:pt x="157" y="78"/>
                    <a:pt x="157" y="78"/>
                    <a:pt x="158" y="78"/>
                  </a:cubicBezTo>
                  <a:cubicBezTo>
                    <a:pt x="158" y="84"/>
                    <a:pt x="158" y="84"/>
                    <a:pt x="158" y="84"/>
                  </a:cubicBezTo>
                  <a:cubicBezTo>
                    <a:pt x="157" y="84"/>
                    <a:pt x="157" y="84"/>
                    <a:pt x="156" y="84"/>
                  </a:cubicBezTo>
                  <a:cubicBezTo>
                    <a:pt x="154" y="84"/>
                    <a:pt x="153" y="84"/>
                    <a:pt x="152" y="84"/>
                  </a:cubicBezTo>
                  <a:moveTo>
                    <a:pt x="159" y="7"/>
                  </a:moveTo>
                  <a:cubicBezTo>
                    <a:pt x="160" y="0"/>
                    <a:pt x="160" y="0"/>
                    <a:pt x="160" y="0"/>
                  </a:cubicBezTo>
                  <a:cubicBezTo>
                    <a:pt x="162" y="1"/>
                    <a:pt x="164" y="1"/>
                    <a:pt x="166" y="2"/>
                  </a:cubicBezTo>
                  <a:cubicBezTo>
                    <a:pt x="165" y="8"/>
                    <a:pt x="165" y="8"/>
                    <a:pt x="165" y="8"/>
                  </a:cubicBezTo>
                  <a:cubicBezTo>
                    <a:pt x="163" y="7"/>
                    <a:pt x="161" y="7"/>
                    <a:pt x="159" y="7"/>
                  </a:cubicBezTo>
                  <a:moveTo>
                    <a:pt x="164" y="77"/>
                  </a:moveTo>
                  <a:cubicBezTo>
                    <a:pt x="166" y="77"/>
                    <a:pt x="168" y="76"/>
                    <a:pt x="169" y="76"/>
                  </a:cubicBezTo>
                  <a:cubicBezTo>
                    <a:pt x="172" y="81"/>
                    <a:pt x="172" y="81"/>
                    <a:pt x="172" y="81"/>
                  </a:cubicBezTo>
                  <a:cubicBezTo>
                    <a:pt x="170" y="82"/>
                    <a:pt x="168" y="83"/>
                    <a:pt x="165" y="83"/>
                  </a:cubicBezTo>
                  <a:lnTo>
                    <a:pt x="164" y="77"/>
                  </a:lnTo>
                  <a:close/>
                  <a:moveTo>
                    <a:pt x="170" y="10"/>
                  </a:moveTo>
                  <a:cubicBezTo>
                    <a:pt x="173" y="4"/>
                    <a:pt x="173" y="4"/>
                    <a:pt x="173" y="4"/>
                  </a:cubicBezTo>
                  <a:cubicBezTo>
                    <a:pt x="175" y="5"/>
                    <a:pt x="177" y="6"/>
                    <a:pt x="179" y="7"/>
                  </a:cubicBezTo>
                  <a:cubicBezTo>
                    <a:pt x="175" y="12"/>
                    <a:pt x="175" y="12"/>
                    <a:pt x="175" y="12"/>
                  </a:cubicBezTo>
                  <a:cubicBezTo>
                    <a:pt x="174" y="11"/>
                    <a:pt x="172" y="10"/>
                    <a:pt x="170" y="10"/>
                  </a:cubicBezTo>
                  <a:moveTo>
                    <a:pt x="175" y="73"/>
                  </a:moveTo>
                  <a:cubicBezTo>
                    <a:pt x="176" y="72"/>
                    <a:pt x="178" y="71"/>
                    <a:pt x="179" y="69"/>
                  </a:cubicBezTo>
                  <a:cubicBezTo>
                    <a:pt x="183" y="74"/>
                    <a:pt x="183" y="74"/>
                    <a:pt x="183" y="74"/>
                  </a:cubicBezTo>
                  <a:cubicBezTo>
                    <a:pt x="182" y="75"/>
                    <a:pt x="180" y="77"/>
                    <a:pt x="178" y="78"/>
                  </a:cubicBezTo>
                  <a:lnTo>
                    <a:pt x="175" y="73"/>
                  </a:lnTo>
                  <a:close/>
                  <a:moveTo>
                    <a:pt x="180" y="16"/>
                  </a:moveTo>
                  <a:cubicBezTo>
                    <a:pt x="184" y="12"/>
                    <a:pt x="184" y="12"/>
                    <a:pt x="184" y="12"/>
                  </a:cubicBezTo>
                  <a:cubicBezTo>
                    <a:pt x="186" y="13"/>
                    <a:pt x="188" y="15"/>
                    <a:pt x="189" y="17"/>
                  </a:cubicBezTo>
                  <a:cubicBezTo>
                    <a:pt x="184" y="20"/>
                    <a:pt x="184" y="20"/>
                    <a:pt x="184" y="20"/>
                  </a:cubicBezTo>
                  <a:cubicBezTo>
                    <a:pt x="183" y="19"/>
                    <a:pt x="182" y="17"/>
                    <a:pt x="180" y="16"/>
                  </a:cubicBezTo>
                  <a:moveTo>
                    <a:pt x="184" y="65"/>
                  </a:moveTo>
                  <a:cubicBezTo>
                    <a:pt x="185" y="63"/>
                    <a:pt x="186" y="62"/>
                    <a:pt x="187" y="60"/>
                  </a:cubicBezTo>
                  <a:cubicBezTo>
                    <a:pt x="192" y="63"/>
                    <a:pt x="192" y="63"/>
                    <a:pt x="192" y="63"/>
                  </a:cubicBezTo>
                  <a:cubicBezTo>
                    <a:pt x="191" y="65"/>
                    <a:pt x="190" y="67"/>
                    <a:pt x="188" y="69"/>
                  </a:cubicBezTo>
                  <a:lnTo>
                    <a:pt x="184" y="65"/>
                  </a:lnTo>
                  <a:close/>
                  <a:moveTo>
                    <a:pt x="187" y="26"/>
                  </a:moveTo>
                  <a:cubicBezTo>
                    <a:pt x="193" y="23"/>
                    <a:pt x="193" y="23"/>
                    <a:pt x="193" y="23"/>
                  </a:cubicBezTo>
                  <a:cubicBezTo>
                    <a:pt x="194" y="25"/>
                    <a:pt x="195" y="27"/>
                    <a:pt x="196" y="29"/>
                  </a:cubicBezTo>
                  <a:cubicBezTo>
                    <a:pt x="190" y="31"/>
                    <a:pt x="190" y="31"/>
                    <a:pt x="190" y="31"/>
                  </a:cubicBezTo>
                  <a:cubicBezTo>
                    <a:pt x="189" y="29"/>
                    <a:pt x="188" y="27"/>
                    <a:pt x="187" y="26"/>
                  </a:cubicBezTo>
                  <a:moveTo>
                    <a:pt x="189" y="55"/>
                  </a:moveTo>
                  <a:cubicBezTo>
                    <a:pt x="190" y="53"/>
                    <a:pt x="191" y="51"/>
                    <a:pt x="191" y="49"/>
                  </a:cubicBezTo>
                  <a:cubicBezTo>
                    <a:pt x="197" y="50"/>
                    <a:pt x="197" y="50"/>
                    <a:pt x="197" y="50"/>
                  </a:cubicBezTo>
                  <a:cubicBezTo>
                    <a:pt x="197" y="53"/>
                    <a:pt x="196" y="55"/>
                    <a:pt x="195" y="57"/>
                  </a:cubicBezTo>
                  <a:lnTo>
                    <a:pt x="189" y="55"/>
                  </a:lnTo>
                  <a:close/>
                  <a:moveTo>
                    <a:pt x="191" y="37"/>
                  </a:moveTo>
                  <a:cubicBezTo>
                    <a:pt x="197" y="36"/>
                    <a:pt x="197" y="36"/>
                    <a:pt x="197" y="36"/>
                  </a:cubicBezTo>
                  <a:cubicBezTo>
                    <a:pt x="198" y="38"/>
                    <a:pt x="198" y="40"/>
                    <a:pt x="198" y="42"/>
                  </a:cubicBezTo>
                  <a:cubicBezTo>
                    <a:pt x="198" y="43"/>
                    <a:pt x="198" y="43"/>
                    <a:pt x="198" y="43"/>
                  </a:cubicBezTo>
                  <a:cubicBezTo>
                    <a:pt x="192" y="43"/>
                    <a:pt x="192" y="43"/>
                    <a:pt x="192" y="43"/>
                  </a:cubicBezTo>
                  <a:cubicBezTo>
                    <a:pt x="192" y="42"/>
                    <a:pt x="192" y="42"/>
                    <a:pt x="192" y="42"/>
                  </a:cubicBezTo>
                  <a:cubicBezTo>
                    <a:pt x="192" y="40"/>
                    <a:pt x="191" y="39"/>
                    <a:pt x="191" y="37"/>
                  </a:cubicBezTo>
                  <a:moveTo>
                    <a:pt x="316" y="249"/>
                  </a:moveTo>
                  <a:cubicBezTo>
                    <a:pt x="241" y="249"/>
                    <a:pt x="241" y="249"/>
                    <a:pt x="241" y="249"/>
                  </a:cubicBezTo>
                  <a:cubicBezTo>
                    <a:pt x="241" y="324"/>
                    <a:pt x="241" y="324"/>
                    <a:pt x="241" y="324"/>
                  </a:cubicBezTo>
                  <a:cubicBezTo>
                    <a:pt x="316" y="324"/>
                    <a:pt x="316" y="324"/>
                    <a:pt x="316" y="324"/>
                  </a:cubicBezTo>
                  <a:lnTo>
                    <a:pt x="316" y="249"/>
                  </a:lnTo>
                  <a:close/>
                  <a:moveTo>
                    <a:pt x="146" y="249"/>
                  </a:moveTo>
                  <a:cubicBezTo>
                    <a:pt x="146" y="324"/>
                    <a:pt x="146" y="324"/>
                    <a:pt x="146" y="324"/>
                  </a:cubicBezTo>
                  <a:cubicBezTo>
                    <a:pt x="211" y="287"/>
                    <a:pt x="211" y="287"/>
                    <a:pt x="211" y="287"/>
                  </a:cubicBezTo>
                  <a:lnTo>
                    <a:pt x="146" y="249"/>
                  </a:lnTo>
                  <a:close/>
                  <a:moveTo>
                    <a:pt x="0" y="198"/>
                  </a:moveTo>
                  <a:cubicBezTo>
                    <a:pt x="0" y="189"/>
                    <a:pt x="0" y="189"/>
                    <a:pt x="0" y="189"/>
                  </a:cubicBezTo>
                  <a:cubicBezTo>
                    <a:pt x="6" y="189"/>
                    <a:pt x="6" y="189"/>
                    <a:pt x="6" y="189"/>
                  </a:cubicBezTo>
                  <a:cubicBezTo>
                    <a:pt x="6" y="193"/>
                    <a:pt x="6" y="193"/>
                    <a:pt x="6" y="193"/>
                  </a:cubicBezTo>
                  <a:cubicBezTo>
                    <a:pt x="5" y="193"/>
                    <a:pt x="5" y="193"/>
                    <a:pt x="5" y="193"/>
                  </a:cubicBezTo>
                  <a:cubicBezTo>
                    <a:pt x="6" y="195"/>
                    <a:pt x="6" y="195"/>
                    <a:pt x="6" y="195"/>
                  </a:cubicBezTo>
                  <a:lnTo>
                    <a:pt x="0" y="198"/>
                  </a:lnTo>
                  <a:close/>
                  <a:moveTo>
                    <a:pt x="0" y="177"/>
                  </a:moveTo>
                  <a:cubicBezTo>
                    <a:pt x="6" y="177"/>
                    <a:pt x="6" y="177"/>
                    <a:pt x="6" y="177"/>
                  </a:cubicBezTo>
                  <a:cubicBezTo>
                    <a:pt x="6" y="183"/>
                    <a:pt x="6" y="183"/>
                    <a:pt x="6" y="183"/>
                  </a:cubicBezTo>
                  <a:cubicBezTo>
                    <a:pt x="0" y="183"/>
                    <a:pt x="0" y="183"/>
                    <a:pt x="0" y="183"/>
                  </a:cubicBezTo>
                  <a:lnTo>
                    <a:pt x="0" y="177"/>
                  </a:lnTo>
                  <a:close/>
                  <a:moveTo>
                    <a:pt x="0" y="165"/>
                  </a:moveTo>
                  <a:cubicBezTo>
                    <a:pt x="6" y="165"/>
                    <a:pt x="6" y="165"/>
                    <a:pt x="6" y="165"/>
                  </a:cubicBezTo>
                  <a:cubicBezTo>
                    <a:pt x="6" y="171"/>
                    <a:pt x="6" y="171"/>
                    <a:pt x="6" y="171"/>
                  </a:cubicBezTo>
                  <a:cubicBezTo>
                    <a:pt x="0" y="171"/>
                    <a:pt x="0" y="171"/>
                    <a:pt x="0" y="171"/>
                  </a:cubicBezTo>
                  <a:lnTo>
                    <a:pt x="0" y="165"/>
                  </a:lnTo>
                  <a:close/>
                  <a:moveTo>
                    <a:pt x="0" y="153"/>
                  </a:moveTo>
                  <a:cubicBezTo>
                    <a:pt x="6" y="153"/>
                    <a:pt x="6" y="153"/>
                    <a:pt x="6" y="153"/>
                  </a:cubicBezTo>
                  <a:cubicBezTo>
                    <a:pt x="6" y="159"/>
                    <a:pt x="6" y="159"/>
                    <a:pt x="6" y="159"/>
                  </a:cubicBezTo>
                  <a:cubicBezTo>
                    <a:pt x="0" y="159"/>
                    <a:pt x="0" y="159"/>
                    <a:pt x="0" y="159"/>
                  </a:cubicBezTo>
                  <a:lnTo>
                    <a:pt x="0" y="153"/>
                  </a:lnTo>
                  <a:close/>
                  <a:moveTo>
                    <a:pt x="0" y="141"/>
                  </a:moveTo>
                  <a:cubicBezTo>
                    <a:pt x="6" y="141"/>
                    <a:pt x="6" y="141"/>
                    <a:pt x="6" y="141"/>
                  </a:cubicBezTo>
                  <a:cubicBezTo>
                    <a:pt x="6" y="147"/>
                    <a:pt x="6" y="147"/>
                    <a:pt x="6" y="147"/>
                  </a:cubicBezTo>
                  <a:cubicBezTo>
                    <a:pt x="0" y="147"/>
                    <a:pt x="0" y="147"/>
                    <a:pt x="0" y="147"/>
                  </a:cubicBezTo>
                  <a:lnTo>
                    <a:pt x="0" y="141"/>
                  </a:lnTo>
                  <a:close/>
                  <a:moveTo>
                    <a:pt x="0" y="129"/>
                  </a:moveTo>
                  <a:cubicBezTo>
                    <a:pt x="6" y="129"/>
                    <a:pt x="6" y="129"/>
                    <a:pt x="6" y="129"/>
                  </a:cubicBezTo>
                  <a:cubicBezTo>
                    <a:pt x="6" y="135"/>
                    <a:pt x="6" y="135"/>
                    <a:pt x="6" y="135"/>
                  </a:cubicBezTo>
                  <a:cubicBezTo>
                    <a:pt x="0" y="135"/>
                    <a:pt x="0" y="135"/>
                    <a:pt x="0" y="135"/>
                  </a:cubicBezTo>
                  <a:lnTo>
                    <a:pt x="0" y="129"/>
                  </a:lnTo>
                  <a:close/>
                  <a:moveTo>
                    <a:pt x="0" y="123"/>
                  </a:moveTo>
                  <a:cubicBezTo>
                    <a:pt x="0" y="114"/>
                    <a:pt x="0" y="114"/>
                    <a:pt x="0" y="114"/>
                  </a:cubicBezTo>
                  <a:cubicBezTo>
                    <a:pt x="6" y="118"/>
                    <a:pt x="6" y="118"/>
                    <a:pt x="6" y="118"/>
                  </a:cubicBezTo>
                  <a:cubicBezTo>
                    <a:pt x="5" y="120"/>
                    <a:pt x="5" y="120"/>
                    <a:pt x="5" y="120"/>
                  </a:cubicBezTo>
                  <a:cubicBezTo>
                    <a:pt x="6" y="120"/>
                    <a:pt x="6" y="120"/>
                    <a:pt x="6" y="120"/>
                  </a:cubicBezTo>
                  <a:cubicBezTo>
                    <a:pt x="6" y="123"/>
                    <a:pt x="6" y="123"/>
                    <a:pt x="6" y="123"/>
                  </a:cubicBezTo>
                  <a:lnTo>
                    <a:pt x="0" y="123"/>
                  </a:lnTo>
                  <a:close/>
                  <a:moveTo>
                    <a:pt x="8" y="187"/>
                  </a:moveTo>
                  <a:cubicBezTo>
                    <a:pt x="13" y="184"/>
                    <a:pt x="13" y="184"/>
                    <a:pt x="13" y="184"/>
                  </a:cubicBezTo>
                  <a:cubicBezTo>
                    <a:pt x="16" y="189"/>
                    <a:pt x="16" y="189"/>
                    <a:pt x="16" y="189"/>
                  </a:cubicBezTo>
                  <a:cubicBezTo>
                    <a:pt x="11" y="192"/>
                    <a:pt x="11" y="192"/>
                    <a:pt x="11" y="192"/>
                  </a:cubicBezTo>
                  <a:lnTo>
                    <a:pt x="8" y="187"/>
                  </a:lnTo>
                  <a:close/>
                  <a:moveTo>
                    <a:pt x="8" y="126"/>
                  </a:moveTo>
                  <a:cubicBezTo>
                    <a:pt x="11" y="121"/>
                    <a:pt x="11" y="121"/>
                    <a:pt x="11" y="121"/>
                  </a:cubicBezTo>
                  <a:cubicBezTo>
                    <a:pt x="16" y="124"/>
                    <a:pt x="16" y="124"/>
                    <a:pt x="16" y="124"/>
                  </a:cubicBezTo>
                  <a:cubicBezTo>
                    <a:pt x="13" y="129"/>
                    <a:pt x="13" y="129"/>
                    <a:pt x="13" y="129"/>
                  </a:cubicBezTo>
                  <a:lnTo>
                    <a:pt x="8" y="126"/>
                  </a:lnTo>
                  <a:close/>
                  <a:moveTo>
                    <a:pt x="19" y="181"/>
                  </a:moveTo>
                  <a:cubicBezTo>
                    <a:pt x="24" y="178"/>
                    <a:pt x="24" y="178"/>
                    <a:pt x="24" y="178"/>
                  </a:cubicBezTo>
                  <a:cubicBezTo>
                    <a:pt x="27" y="183"/>
                    <a:pt x="27" y="183"/>
                    <a:pt x="27" y="183"/>
                  </a:cubicBezTo>
                  <a:cubicBezTo>
                    <a:pt x="21" y="186"/>
                    <a:pt x="21" y="186"/>
                    <a:pt x="21" y="186"/>
                  </a:cubicBezTo>
                  <a:lnTo>
                    <a:pt x="19" y="181"/>
                  </a:lnTo>
                  <a:close/>
                  <a:moveTo>
                    <a:pt x="19" y="132"/>
                  </a:moveTo>
                  <a:cubicBezTo>
                    <a:pt x="22" y="127"/>
                    <a:pt x="22" y="127"/>
                    <a:pt x="22" y="127"/>
                  </a:cubicBezTo>
                  <a:cubicBezTo>
                    <a:pt x="27" y="130"/>
                    <a:pt x="27" y="130"/>
                    <a:pt x="27" y="130"/>
                  </a:cubicBezTo>
                  <a:cubicBezTo>
                    <a:pt x="24" y="135"/>
                    <a:pt x="24" y="135"/>
                    <a:pt x="24" y="135"/>
                  </a:cubicBezTo>
                  <a:lnTo>
                    <a:pt x="19" y="132"/>
                  </a:lnTo>
                  <a:close/>
                  <a:moveTo>
                    <a:pt x="29" y="175"/>
                  </a:moveTo>
                  <a:cubicBezTo>
                    <a:pt x="34" y="172"/>
                    <a:pt x="34" y="172"/>
                    <a:pt x="34" y="172"/>
                  </a:cubicBezTo>
                  <a:cubicBezTo>
                    <a:pt x="37" y="177"/>
                    <a:pt x="37" y="177"/>
                    <a:pt x="37" y="177"/>
                  </a:cubicBezTo>
                  <a:cubicBezTo>
                    <a:pt x="32" y="180"/>
                    <a:pt x="32" y="180"/>
                    <a:pt x="32" y="180"/>
                  </a:cubicBezTo>
                  <a:lnTo>
                    <a:pt x="29" y="175"/>
                  </a:lnTo>
                  <a:close/>
                  <a:moveTo>
                    <a:pt x="29" y="138"/>
                  </a:moveTo>
                  <a:cubicBezTo>
                    <a:pt x="32" y="133"/>
                    <a:pt x="32" y="133"/>
                    <a:pt x="32" y="133"/>
                  </a:cubicBezTo>
                  <a:cubicBezTo>
                    <a:pt x="37" y="136"/>
                    <a:pt x="37" y="136"/>
                    <a:pt x="37" y="136"/>
                  </a:cubicBezTo>
                  <a:cubicBezTo>
                    <a:pt x="34" y="141"/>
                    <a:pt x="34" y="141"/>
                    <a:pt x="34" y="141"/>
                  </a:cubicBezTo>
                  <a:lnTo>
                    <a:pt x="29" y="138"/>
                  </a:lnTo>
                  <a:close/>
                  <a:moveTo>
                    <a:pt x="39" y="169"/>
                  </a:moveTo>
                  <a:cubicBezTo>
                    <a:pt x="44" y="166"/>
                    <a:pt x="44" y="166"/>
                    <a:pt x="44" y="166"/>
                  </a:cubicBezTo>
                  <a:cubicBezTo>
                    <a:pt x="47" y="171"/>
                    <a:pt x="47" y="171"/>
                    <a:pt x="47" y="171"/>
                  </a:cubicBezTo>
                  <a:cubicBezTo>
                    <a:pt x="42" y="174"/>
                    <a:pt x="42" y="174"/>
                    <a:pt x="42" y="174"/>
                  </a:cubicBezTo>
                  <a:lnTo>
                    <a:pt x="39" y="169"/>
                  </a:lnTo>
                  <a:close/>
                  <a:moveTo>
                    <a:pt x="39" y="144"/>
                  </a:moveTo>
                  <a:cubicBezTo>
                    <a:pt x="42" y="139"/>
                    <a:pt x="42" y="139"/>
                    <a:pt x="42" y="139"/>
                  </a:cubicBezTo>
                  <a:cubicBezTo>
                    <a:pt x="48" y="142"/>
                    <a:pt x="48" y="142"/>
                    <a:pt x="48" y="142"/>
                  </a:cubicBezTo>
                  <a:cubicBezTo>
                    <a:pt x="45" y="147"/>
                    <a:pt x="45" y="147"/>
                    <a:pt x="45" y="147"/>
                  </a:cubicBezTo>
                  <a:lnTo>
                    <a:pt x="39" y="144"/>
                  </a:lnTo>
                  <a:close/>
                  <a:moveTo>
                    <a:pt x="50" y="163"/>
                  </a:moveTo>
                  <a:cubicBezTo>
                    <a:pt x="55" y="160"/>
                    <a:pt x="55" y="160"/>
                    <a:pt x="55" y="160"/>
                  </a:cubicBezTo>
                  <a:cubicBezTo>
                    <a:pt x="58" y="165"/>
                    <a:pt x="58" y="165"/>
                    <a:pt x="58" y="165"/>
                  </a:cubicBezTo>
                  <a:cubicBezTo>
                    <a:pt x="53" y="168"/>
                    <a:pt x="53" y="168"/>
                    <a:pt x="53" y="168"/>
                  </a:cubicBezTo>
                  <a:lnTo>
                    <a:pt x="50" y="163"/>
                  </a:lnTo>
                  <a:close/>
                  <a:moveTo>
                    <a:pt x="50" y="150"/>
                  </a:moveTo>
                  <a:cubicBezTo>
                    <a:pt x="53" y="145"/>
                    <a:pt x="53" y="145"/>
                    <a:pt x="53" y="145"/>
                  </a:cubicBezTo>
                  <a:cubicBezTo>
                    <a:pt x="58" y="148"/>
                    <a:pt x="58" y="148"/>
                    <a:pt x="58" y="148"/>
                  </a:cubicBezTo>
                  <a:cubicBezTo>
                    <a:pt x="55" y="153"/>
                    <a:pt x="55" y="153"/>
                    <a:pt x="55" y="153"/>
                  </a:cubicBezTo>
                  <a:lnTo>
                    <a:pt x="50" y="150"/>
                  </a:lnTo>
                  <a:close/>
                  <a:moveTo>
                    <a:pt x="60" y="157"/>
                  </a:moveTo>
                  <a:cubicBezTo>
                    <a:pt x="61" y="156"/>
                    <a:pt x="61" y="156"/>
                    <a:pt x="61" y="156"/>
                  </a:cubicBezTo>
                  <a:cubicBezTo>
                    <a:pt x="60" y="156"/>
                    <a:pt x="60" y="156"/>
                    <a:pt x="60" y="156"/>
                  </a:cubicBezTo>
                  <a:cubicBezTo>
                    <a:pt x="63" y="151"/>
                    <a:pt x="63" y="151"/>
                    <a:pt x="63" y="151"/>
                  </a:cubicBezTo>
                  <a:cubicBezTo>
                    <a:pt x="73" y="156"/>
                    <a:pt x="73" y="156"/>
                    <a:pt x="73" y="156"/>
                  </a:cubicBezTo>
                  <a:cubicBezTo>
                    <a:pt x="63" y="162"/>
                    <a:pt x="63" y="162"/>
                    <a:pt x="63" y="162"/>
                  </a:cubicBezTo>
                  <a:lnTo>
                    <a:pt x="60" y="157"/>
                  </a:lnTo>
                  <a:close/>
                </a:path>
              </a:pathLst>
            </a:custGeom>
            <a:grpFill/>
            <a:ln>
              <a:noFill/>
            </a:ln>
          </p:spPr>
          <p:txBody>
            <a:bodyPr vert="horz" wrap="square" lIns="91440" tIns="45720" rIns="91440" bIns="45720" numCol="1" anchor="t" anchorCtr="0" compatLnSpc="1">
              <a:prstTxWarp prst="textNoShape">
                <a:avLst/>
              </a:prstTxWarp>
            </a:bodyPr>
            <a:lstStyle/>
            <a:p>
              <a:pPr defTabSz="1218936"/>
              <a:endParaRPr lang="en-US" sz="1600">
                <a:solidFill>
                  <a:srgbClr val="292929"/>
                </a:solidFill>
              </a:endParaRPr>
            </a:p>
          </p:txBody>
        </p:sp>
        <p:sp>
          <p:nvSpPr>
            <p:cNvPr id="16" name="Freeform 44"/>
            <p:cNvSpPr>
              <a:spLocks noEditPoints="1"/>
            </p:cNvSpPr>
            <p:nvPr/>
          </p:nvSpPr>
          <p:spPr bwMode="black">
            <a:xfrm>
              <a:off x="8863394" y="5414400"/>
              <a:ext cx="652463" cy="657225"/>
            </a:xfrm>
            <a:custGeom>
              <a:avLst/>
              <a:gdLst>
                <a:gd name="T0" fmla="*/ 116 w 411"/>
                <a:gd name="T1" fmla="*/ 121 h 414"/>
                <a:gd name="T2" fmla="*/ 123 w 411"/>
                <a:gd name="T3" fmla="*/ 208 h 414"/>
                <a:gd name="T4" fmla="*/ 159 w 411"/>
                <a:gd name="T5" fmla="*/ 173 h 414"/>
                <a:gd name="T6" fmla="*/ 293 w 411"/>
                <a:gd name="T7" fmla="*/ 310 h 414"/>
                <a:gd name="T8" fmla="*/ 307 w 411"/>
                <a:gd name="T9" fmla="*/ 296 h 414"/>
                <a:gd name="T10" fmla="*/ 170 w 411"/>
                <a:gd name="T11" fmla="*/ 161 h 414"/>
                <a:gd name="T12" fmla="*/ 204 w 411"/>
                <a:gd name="T13" fmla="*/ 128 h 414"/>
                <a:gd name="T14" fmla="*/ 116 w 411"/>
                <a:gd name="T15" fmla="*/ 121 h 414"/>
                <a:gd name="T16" fmla="*/ 7 w 411"/>
                <a:gd name="T17" fmla="*/ 397 h 414"/>
                <a:gd name="T18" fmla="*/ 41 w 411"/>
                <a:gd name="T19" fmla="*/ 362 h 414"/>
                <a:gd name="T20" fmla="*/ 93 w 411"/>
                <a:gd name="T21" fmla="*/ 414 h 414"/>
                <a:gd name="T22" fmla="*/ 104 w 411"/>
                <a:gd name="T23" fmla="*/ 402 h 414"/>
                <a:gd name="T24" fmla="*/ 52 w 411"/>
                <a:gd name="T25" fmla="*/ 350 h 414"/>
                <a:gd name="T26" fmla="*/ 88 w 411"/>
                <a:gd name="T27" fmla="*/ 317 h 414"/>
                <a:gd name="T28" fmla="*/ 0 w 411"/>
                <a:gd name="T29" fmla="*/ 310 h 414"/>
                <a:gd name="T30" fmla="*/ 7 w 411"/>
                <a:gd name="T31" fmla="*/ 397 h 414"/>
                <a:gd name="T32" fmla="*/ 305 w 411"/>
                <a:gd name="T33" fmla="*/ 0 h 414"/>
                <a:gd name="T34" fmla="*/ 315 w 411"/>
                <a:gd name="T35" fmla="*/ 90 h 414"/>
                <a:gd name="T36" fmla="*/ 348 w 411"/>
                <a:gd name="T37" fmla="*/ 55 h 414"/>
                <a:gd name="T38" fmla="*/ 397 w 411"/>
                <a:gd name="T39" fmla="*/ 104 h 414"/>
                <a:gd name="T40" fmla="*/ 411 w 411"/>
                <a:gd name="T41" fmla="*/ 92 h 414"/>
                <a:gd name="T42" fmla="*/ 359 w 411"/>
                <a:gd name="T43" fmla="*/ 43 h 414"/>
                <a:gd name="T44" fmla="*/ 395 w 411"/>
                <a:gd name="T45" fmla="*/ 7 h 414"/>
                <a:gd name="T46" fmla="*/ 305 w 411"/>
                <a:gd name="T47" fmla="*/ 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11" h="414">
                  <a:moveTo>
                    <a:pt x="116" y="121"/>
                  </a:moveTo>
                  <a:lnTo>
                    <a:pt x="123" y="208"/>
                  </a:lnTo>
                  <a:lnTo>
                    <a:pt x="159" y="173"/>
                  </a:lnTo>
                  <a:lnTo>
                    <a:pt x="293" y="310"/>
                  </a:lnTo>
                  <a:lnTo>
                    <a:pt x="307" y="296"/>
                  </a:lnTo>
                  <a:lnTo>
                    <a:pt x="170" y="161"/>
                  </a:lnTo>
                  <a:lnTo>
                    <a:pt x="204" y="128"/>
                  </a:lnTo>
                  <a:lnTo>
                    <a:pt x="116" y="121"/>
                  </a:lnTo>
                  <a:close/>
                  <a:moveTo>
                    <a:pt x="7" y="397"/>
                  </a:moveTo>
                  <a:lnTo>
                    <a:pt x="41" y="362"/>
                  </a:lnTo>
                  <a:lnTo>
                    <a:pt x="93" y="414"/>
                  </a:lnTo>
                  <a:lnTo>
                    <a:pt x="104" y="402"/>
                  </a:lnTo>
                  <a:lnTo>
                    <a:pt x="52" y="350"/>
                  </a:lnTo>
                  <a:lnTo>
                    <a:pt x="88" y="317"/>
                  </a:lnTo>
                  <a:lnTo>
                    <a:pt x="0" y="310"/>
                  </a:lnTo>
                  <a:lnTo>
                    <a:pt x="7" y="397"/>
                  </a:lnTo>
                  <a:close/>
                  <a:moveTo>
                    <a:pt x="305" y="0"/>
                  </a:moveTo>
                  <a:lnTo>
                    <a:pt x="315" y="90"/>
                  </a:lnTo>
                  <a:lnTo>
                    <a:pt x="348" y="55"/>
                  </a:lnTo>
                  <a:lnTo>
                    <a:pt x="397" y="104"/>
                  </a:lnTo>
                  <a:lnTo>
                    <a:pt x="411" y="92"/>
                  </a:lnTo>
                  <a:lnTo>
                    <a:pt x="359" y="43"/>
                  </a:lnTo>
                  <a:lnTo>
                    <a:pt x="395" y="7"/>
                  </a:lnTo>
                  <a:lnTo>
                    <a:pt x="305" y="0"/>
                  </a:lnTo>
                  <a:close/>
                </a:path>
              </a:pathLst>
            </a:custGeom>
            <a:grpFill/>
            <a:ln>
              <a:noFill/>
            </a:ln>
          </p:spPr>
          <p:txBody>
            <a:bodyPr vert="horz" wrap="square" lIns="91440" tIns="45720" rIns="91440" bIns="45720" numCol="1" anchor="t" anchorCtr="0" compatLnSpc="1">
              <a:prstTxWarp prst="textNoShape">
                <a:avLst/>
              </a:prstTxWarp>
            </a:bodyPr>
            <a:lstStyle/>
            <a:p>
              <a:pPr defTabSz="1218936"/>
              <a:endParaRPr lang="en-US" sz="1600">
                <a:solidFill>
                  <a:srgbClr val="292929"/>
                </a:solidFill>
              </a:endParaRPr>
            </a:p>
          </p:txBody>
        </p:sp>
      </p:grpSp>
    </p:spTree>
    <p:extLst>
      <p:ext uri="{BB962C8B-B14F-4D97-AF65-F5344CB8AC3E}">
        <p14:creationId xmlns:p14="http://schemas.microsoft.com/office/powerpoint/2010/main" val="448550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B0F0">
            <a:alpha val="99000"/>
          </a:srgbClr>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1417213" y="1447802"/>
            <a:ext cx="4387222" cy="2953376"/>
          </a:xfrm>
        </p:spPr>
        <p:txBody>
          <a:bodyPr/>
          <a:lstStyle/>
          <a:p>
            <a:r>
              <a:rPr lang="en-US" sz="7200" dirty="0" smtClean="0"/>
              <a:t>Get Started</a:t>
            </a:r>
            <a:br>
              <a:rPr lang="en-US" sz="7200" dirty="0" smtClean="0"/>
            </a:br>
            <a:r>
              <a:rPr lang="en-US" sz="4400" dirty="0" smtClean="0"/>
              <a:t>build &amp; deploy</a:t>
            </a:r>
            <a:endParaRPr lang="en-US" sz="7200" dirty="0"/>
          </a:p>
        </p:txBody>
      </p:sp>
      <p:sp>
        <p:nvSpPr>
          <p:cNvPr id="2" name="Subtitle 1"/>
          <p:cNvSpPr>
            <a:spLocks noGrp="1"/>
          </p:cNvSpPr>
          <p:nvPr>
            <p:ph type="subTitle" idx="1"/>
          </p:nvPr>
        </p:nvSpPr>
        <p:spPr/>
        <p:txBody>
          <a:bodyPr/>
          <a:lstStyle/>
          <a:p>
            <a:endParaRPr lang="en-US" dirty="0"/>
          </a:p>
        </p:txBody>
      </p:sp>
      <p:sp>
        <p:nvSpPr>
          <p:cNvPr id="10" name="Text Placeholder 9"/>
          <p:cNvSpPr>
            <a:spLocks noGrp="1"/>
          </p:cNvSpPr>
          <p:nvPr>
            <p:ph type="body" sz="quarter" idx="10"/>
          </p:nvPr>
        </p:nvSpPr>
        <p:spPr/>
        <p:txBody>
          <a:bodyPr/>
          <a:lstStyle/>
          <a:p>
            <a:r>
              <a:rPr lang="en-US" sz="6600" dirty="0" smtClean="0">
                <a:solidFill>
                  <a:schemeClr val="accent2">
                    <a:lumMod val="40000"/>
                    <a:lumOff val="60000"/>
                    <a:alpha val="99000"/>
                  </a:schemeClr>
                </a:solidFill>
              </a:rPr>
              <a:t>demo</a:t>
            </a:r>
            <a:endParaRPr lang="en-US" sz="6600" dirty="0">
              <a:solidFill>
                <a:schemeClr val="accent2">
                  <a:lumMod val="40000"/>
                  <a:lumOff val="60000"/>
                  <a:alpha val="99000"/>
                </a:schemeClr>
              </a:solidFill>
            </a:endParaRPr>
          </a:p>
        </p:txBody>
      </p:sp>
    </p:spTree>
    <p:extLst>
      <p:ext uri="{BB962C8B-B14F-4D97-AF65-F5344CB8AC3E}">
        <p14:creationId xmlns:p14="http://schemas.microsoft.com/office/powerpoint/2010/main" val="2933760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of your </a:t>
            </a:r>
            <a:r>
              <a:rPr lang="en-US" dirty="0" smtClean="0">
                <a:solidFill>
                  <a:srgbClr val="00B0F0"/>
                </a:solidFill>
              </a:rPr>
              <a:t>App</a:t>
            </a:r>
            <a:endParaRPr lang="en-US" dirty="0">
              <a:solidFill>
                <a:srgbClr val="00B0F0"/>
              </a:solidFill>
            </a:endParaRPr>
          </a:p>
        </p:txBody>
      </p:sp>
      <p:sp>
        <p:nvSpPr>
          <p:cNvPr id="3" name="Content Placeholder 2"/>
          <p:cNvSpPr>
            <a:spLocks noGrp="1"/>
          </p:cNvSpPr>
          <p:nvPr>
            <p:ph type="body" sz="quarter" idx="10"/>
          </p:nvPr>
        </p:nvSpPr>
        <p:spPr>
          <a:xfrm>
            <a:off x="539211" y="1446636"/>
            <a:ext cx="4213869" cy="3162404"/>
          </a:xfrm>
        </p:spPr>
        <p:txBody>
          <a:bodyPr/>
          <a:lstStyle/>
          <a:p>
            <a:pPr>
              <a:lnSpc>
                <a:spcPct val="100000"/>
              </a:lnSpc>
            </a:pPr>
            <a:r>
              <a:rPr lang="en-US" sz="2000" dirty="0" smtClean="0">
                <a:solidFill>
                  <a:srgbClr val="00B0F0">
                    <a:alpha val="99000"/>
                  </a:srgbClr>
                </a:solidFill>
                <a:ea typeface="Segoe UI" pitchFamily="34" charset="0"/>
                <a:cs typeface="Segoe UI" pitchFamily="34" charset="0"/>
              </a:rPr>
              <a:t>Deployments</a:t>
            </a:r>
          </a:p>
          <a:p>
            <a:pPr lvl="1">
              <a:lnSpc>
                <a:spcPct val="100000"/>
              </a:lnSpc>
            </a:pPr>
            <a:r>
              <a:rPr lang="en-US" sz="3200" dirty="0">
                <a:latin typeface="Segoe UI Light" pitchFamily="34" charset="0"/>
              </a:rPr>
              <a:t>C</a:t>
            </a:r>
            <a:r>
              <a:rPr lang="en-US" sz="3200" dirty="0" smtClean="0">
                <a:latin typeface="Segoe UI Light" pitchFamily="34" charset="0"/>
              </a:rPr>
              <a:t>onfiguration</a:t>
            </a:r>
          </a:p>
          <a:p>
            <a:pPr lvl="1">
              <a:lnSpc>
                <a:spcPct val="100000"/>
              </a:lnSpc>
            </a:pPr>
            <a:r>
              <a:rPr lang="en-US" sz="3200" dirty="0" smtClean="0">
                <a:latin typeface="Segoe UI Light" pitchFamily="34" charset="0"/>
              </a:rPr>
              <a:t>Remote desktop</a:t>
            </a:r>
          </a:p>
          <a:p>
            <a:pPr lvl="1">
              <a:lnSpc>
                <a:spcPct val="100000"/>
              </a:lnSpc>
            </a:pPr>
            <a:r>
              <a:rPr lang="en-US" sz="3200" dirty="0" smtClean="0">
                <a:latin typeface="Segoe UI Light" pitchFamily="34" charset="0"/>
              </a:rPr>
              <a:t>Instance count</a:t>
            </a:r>
          </a:p>
          <a:p>
            <a:pPr lvl="1">
              <a:lnSpc>
                <a:spcPct val="100000"/>
              </a:lnSpc>
            </a:pPr>
            <a:r>
              <a:rPr lang="en-US" sz="3200" dirty="0" smtClean="0">
                <a:latin typeface="Segoe UI Light" pitchFamily="34" charset="0"/>
              </a:rPr>
              <a:t>VIP swap</a:t>
            </a:r>
          </a:p>
          <a:p>
            <a:pPr lvl="1">
              <a:lnSpc>
                <a:spcPct val="100000"/>
              </a:lnSpc>
            </a:pPr>
            <a:r>
              <a:rPr lang="en-US" sz="3200" dirty="0" smtClean="0">
                <a:latin typeface="Segoe UI Light" pitchFamily="34" charset="0"/>
              </a:rPr>
              <a:t>User accounts</a:t>
            </a:r>
          </a:p>
          <a:p>
            <a:pPr lvl="1">
              <a:lnSpc>
                <a:spcPct val="100000"/>
              </a:lnSpc>
            </a:pPr>
            <a:endParaRPr lang="en-US" sz="1800" dirty="0" smtClean="0"/>
          </a:p>
        </p:txBody>
      </p:sp>
      <p:sp>
        <p:nvSpPr>
          <p:cNvPr id="13" name="Content Placeholder 2"/>
          <p:cNvSpPr txBox="1">
            <a:spLocks/>
          </p:cNvSpPr>
          <p:nvPr/>
        </p:nvSpPr>
        <p:spPr>
          <a:xfrm>
            <a:off x="4365522" y="1446636"/>
            <a:ext cx="4443364" cy="3654847"/>
          </a:xfrm>
          <a:prstGeom prst="rect">
            <a:avLst/>
          </a:prstGeom>
        </p:spPr>
        <p:txBody>
          <a:bodyPr vert="horz" wrap="square" lIns="0" tIns="0" rIns="0" bIns="0" rtlCol="0">
            <a:spAutoFit/>
          </a:bodyPr>
          <a:lstStyle>
            <a:lvl1pPr marL="3175" indent="0" algn="l" defTabSz="914363" rtl="0" eaLnBrk="1" latinLnBrk="0" hangingPunct="1">
              <a:lnSpc>
                <a:spcPct val="90000"/>
              </a:lnSpc>
              <a:spcBef>
                <a:spcPts val="0"/>
              </a:spcBef>
              <a:spcAft>
                <a:spcPts val="900"/>
              </a:spcAft>
              <a:buSzPct val="80000"/>
              <a:buFont typeface="Arial" pitchFamily="34" charset="0"/>
              <a:buNone/>
              <a:defRPr sz="4000" kern="1200" spc="-100" baseline="0">
                <a:gradFill>
                  <a:gsLst>
                    <a:gs pos="0">
                      <a:srgbClr val="595959"/>
                    </a:gs>
                    <a:gs pos="86000">
                      <a:srgbClr val="595959"/>
                    </a:gs>
                  </a:gsLst>
                  <a:lin ang="5400000" scaled="0"/>
                </a:gradFill>
                <a:latin typeface="Segoe UI Light" pitchFamily="34" charset="0"/>
                <a:ea typeface="+mn-ea"/>
                <a:cs typeface="+mn-cs"/>
              </a:defRPr>
            </a:lvl1pPr>
            <a:lvl2pPr marL="3175" indent="0" algn="l" defTabSz="914363" rtl="0" eaLnBrk="1" latinLnBrk="0" hangingPunct="1">
              <a:lnSpc>
                <a:spcPct val="90000"/>
              </a:lnSpc>
              <a:spcBef>
                <a:spcPts val="0"/>
              </a:spcBef>
              <a:buSzPct val="80000"/>
              <a:buFont typeface="Arial" pitchFamily="34" charset="0"/>
              <a:buNone/>
              <a:defRPr sz="2000" kern="1200" spc="-50" baseline="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Tx/>
              <a:buBlip>
                <a:blip r:embed="rId2"/>
              </a:buBlip>
              <a:defRPr sz="24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Tx/>
              <a:buBlip>
                <a:blip r:embed="rId2"/>
              </a:buBlip>
              <a:defRPr sz="20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Tx/>
              <a:buBlip>
                <a:blip r:embed="rId2"/>
              </a:buBlip>
              <a:defRPr sz="20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0000"/>
              </a:lnSpc>
            </a:pPr>
            <a:r>
              <a:rPr lang="en-US" sz="2000" dirty="0" smtClean="0">
                <a:solidFill>
                  <a:srgbClr val="00B0F0">
                    <a:alpha val="99000"/>
                  </a:srgbClr>
                </a:solidFill>
                <a:ea typeface="Segoe UI" pitchFamily="34" charset="0"/>
                <a:cs typeface="Segoe UI" pitchFamily="34" charset="0"/>
              </a:rPr>
              <a:t>Services</a:t>
            </a:r>
          </a:p>
          <a:p>
            <a:pPr lvl="1">
              <a:lnSpc>
                <a:spcPct val="100000"/>
              </a:lnSpc>
            </a:pPr>
            <a:r>
              <a:rPr lang="en-US" sz="3200" dirty="0" smtClean="0">
                <a:latin typeface="Segoe UI Light" pitchFamily="34" charset="0"/>
              </a:rPr>
              <a:t>Windows Azure Storage </a:t>
            </a:r>
          </a:p>
          <a:p>
            <a:pPr lvl="1">
              <a:lnSpc>
                <a:spcPct val="100000"/>
              </a:lnSpc>
            </a:pPr>
            <a:r>
              <a:rPr lang="en-US" sz="3200" dirty="0" smtClean="0">
                <a:latin typeface="Segoe UI Light" pitchFamily="34" charset="0"/>
              </a:rPr>
              <a:t>SQL Azure</a:t>
            </a:r>
          </a:p>
          <a:p>
            <a:pPr lvl="1">
              <a:lnSpc>
                <a:spcPct val="100000"/>
              </a:lnSpc>
            </a:pPr>
            <a:r>
              <a:rPr lang="en-US" sz="3200" dirty="0" smtClean="0">
                <a:latin typeface="Segoe UI Light" pitchFamily="34" charset="0"/>
              </a:rPr>
              <a:t>Reporting</a:t>
            </a:r>
          </a:p>
          <a:p>
            <a:pPr lvl="1">
              <a:lnSpc>
                <a:spcPct val="100000"/>
              </a:lnSpc>
            </a:pPr>
            <a:r>
              <a:rPr lang="en-US" sz="3200" dirty="0" smtClean="0">
                <a:latin typeface="Segoe UI Light" pitchFamily="34" charset="0"/>
              </a:rPr>
              <a:t>Services</a:t>
            </a:r>
          </a:p>
          <a:p>
            <a:pPr lvl="1">
              <a:lnSpc>
                <a:spcPct val="100000"/>
              </a:lnSpc>
            </a:pPr>
            <a:r>
              <a:rPr lang="en-US" sz="3200" dirty="0" smtClean="0">
                <a:latin typeface="Segoe UI Light" pitchFamily="34" charset="0"/>
              </a:rPr>
              <a:t>Connect</a:t>
            </a:r>
          </a:p>
          <a:p>
            <a:pPr lvl="1">
              <a:lnSpc>
                <a:spcPct val="100000"/>
              </a:lnSpc>
            </a:pPr>
            <a:r>
              <a:rPr lang="en-US" sz="3200" dirty="0" smtClean="0">
                <a:latin typeface="Segoe UI Light" pitchFamily="34" charset="0"/>
              </a:rPr>
              <a:t>Traffic Manager</a:t>
            </a:r>
          </a:p>
          <a:p>
            <a:pPr lvl="1">
              <a:lnSpc>
                <a:spcPct val="100000"/>
              </a:lnSpc>
            </a:pPr>
            <a:endParaRPr lang="en-US" sz="1800" dirty="0" smtClean="0"/>
          </a:p>
        </p:txBody>
      </p:sp>
      <p:sp>
        <p:nvSpPr>
          <p:cNvPr id="4" name="Rectangle 3"/>
          <p:cNvSpPr/>
          <p:nvPr/>
        </p:nvSpPr>
        <p:spPr bwMode="auto">
          <a:xfrm>
            <a:off x="147484" y="6281501"/>
            <a:ext cx="1740310" cy="414266"/>
          </a:xfrm>
          <a:prstGeom prst="rect">
            <a:avLst/>
          </a:prstGeom>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grpSp>
        <p:nvGrpSpPr>
          <p:cNvPr id="14" name="Group 13"/>
          <p:cNvGrpSpPr/>
          <p:nvPr/>
        </p:nvGrpSpPr>
        <p:grpSpPr bwMode="black">
          <a:xfrm>
            <a:off x="349632" y="4689986"/>
            <a:ext cx="1760571" cy="2005781"/>
            <a:chOff x="8587169" y="5108012"/>
            <a:chExt cx="1184275" cy="1214438"/>
          </a:xfrm>
          <a:solidFill>
            <a:schemeClr val="accent2"/>
          </a:solidFill>
        </p:grpSpPr>
        <p:sp>
          <p:nvSpPr>
            <p:cNvPr id="15" name="Freeform 43"/>
            <p:cNvSpPr>
              <a:spLocks noEditPoints="1"/>
            </p:cNvSpPr>
            <p:nvPr/>
          </p:nvSpPr>
          <p:spPr bwMode="black">
            <a:xfrm>
              <a:off x="8587169" y="5108012"/>
              <a:ext cx="1184275" cy="1214438"/>
            </a:xfrm>
            <a:custGeom>
              <a:avLst/>
              <a:gdLst>
                <a:gd name="T0" fmla="*/ 0 w 316"/>
                <a:gd name="T1" fmla="*/ 78 h 324"/>
                <a:gd name="T2" fmla="*/ 0 w 316"/>
                <a:gd name="T3" fmla="*/ 63 h 324"/>
                <a:gd name="T4" fmla="*/ 0 w 316"/>
                <a:gd name="T5" fmla="*/ 47 h 324"/>
                <a:gd name="T6" fmla="*/ 0 w 316"/>
                <a:gd name="T7" fmla="*/ 16 h 324"/>
                <a:gd name="T8" fmla="*/ 0 w 316"/>
                <a:gd name="T9" fmla="*/ 0 h 324"/>
                <a:gd name="T10" fmla="*/ 13 w 316"/>
                <a:gd name="T11" fmla="*/ 78 h 324"/>
                <a:gd name="T12" fmla="*/ 15 w 316"/>
                <a:gd name="T13" fmla="*/ 0 h 324"/>
                <a:gd name="T14" fmla="*/ 26 w 316"/>
                <a:gd name="T15" fmla="*/ 78 h 324"/>
                <a:gd name="T16" fmla="*/ 31 w 316"/>
                <a:gd name="T17" fmla="*/ 0 h 324"/>
                <a:gd name="T18" fmla="*/ 46 w 316"/>
                <a:gd name="T19" fmla="*/ 0 h 324"/>
                <a:gd name="T20" fmla="*/ 52 w 316"/>
                <a:gd name="T21" fmla="*/ 78 h 324"/>
                <a:gd name="T22" fmla="*/ 39 w 316"/>
                <a:gd name="T23" fmla="*/ 78 h 324"/>
                <a:gd name="T24" fmla="*/ 62 w 316"/>
                <a:gd name="T25" fmla="*/ 0 h 324"/>
                <a:gd name="T26" fmla="*/ 65 w 316"/>
                <a:gd name="T27" fmla="*/ 78 h 324"/>
                <a:gd name="T28" fmla="*/ 78 w 316"/>
                <a:gd name="T29" fmla="*/ 0 h 324"/>
                <a:gd name="T30" fmla="*/ 78 w 316"/>
                <a:gd name="T31" fmla="*/ 78 h 324"/>
                <a:gd name="T32" fmla="*/ 78 w 316"/>
                <a:gd name="T33" fmla="*/ 63 h 324"/>
                <a:gd name="T34" fmla="*/ 78 w 316"/>
                <a:gd name="T35" fmla="*/ 47 h 324"/>
                <a:gd name="T36" fmla="*/ 78 w 316"/>
                <a:gd name="T37" fmla="*/ 16 h 324"/>
                <a:gd name="T38" fmla="*/ 0 w 316"/>
                <a:gd name="T39" fmla="*/ 32 h 324"/>
                <a:gd name="T40" fmla="*/ 78 w 316"/>
                <a:gd name="T41" fmla="*/ 32 h 324"/>
                <a:gd name="T42" fmla="*/ 316 w 316"/>
                <a:gd name="T43" fmla="*/ 182 h 324"/>
                <a:gd name="T44" fmla="*/ 114 w 316"/>
                <a:gd name="T45" fmla="*/ 42 h 324"/>
                <a:gd name="T46" fmla="*/ 114 w 316"/>
                <a:gd name="T47" fmla="*/ 49 h 324"/>
                <a:gd name="T48" fmla="*/ 116 w 316"/>
                <a:gd name="T49" fmla="*/ 28 h 324"/>
                <a:gd name="T50" fmla="*/ 119 w 316"/>
                <a:gd name="T51" fmla="*/ 62 h 324"/>
                <a:gd name="T52" fmla="*/ 123 w 316"/>
                <a:gd name="T53" fmla="*/ 16 h 324"/>
                <a:gd name="T54" fmla="*/ 127 w 316"/>
                <a:gd name="T55" fmla="*/ 73 h 324"/>
                <a:gd name="T56" fmla="*/ 133 w 316"/>
                <a:gd name="T57" fmla="*/ 7 h 324"/>
                <a:gd name="T58" fmla="*/ 138 w 316"/>
                <a:gd name="T59" fmla="*/ 81 h 324"/>
                <a:gd name="T60" fmla="*/ 146 w 316"/>
                <a:gd name="T61" fmla="*/ 1 h 324"/>
                <a:gd name="T62" fmla="*/ 158 w 316"/>
                <a:gd name="T63" fmla="*/ 84 h 324"/>
                <a:gd name="T64" fmla="*/ 166 w 316"/>
                <a:gd name="T65" fmla="*/ 2 h 324"/>
                <a:gd name="T66" fmla="*/ 172 w 316"/>
                <a:gd name="T67" fmla="*/ 81 h 324"/>
                <a:gd name="T68" fmla="*/ 179 w 316"/>
                <a:gd name="T69" fmla="*/ 7 h 324"/>
                <a:gd name="T70" fmla="*/ 183 w 316"/>
                <a:gd name="T71" fmla="*/ 74 h 324"/>
                <a:gd name="T72" fmla="*/ 189 w 316"/>
                <a:gd name="T73" fmla="*/ 17 h 324"/>
                <a:gd name="T74" fmla="*/ 192 w 316"/>
                <a:gd name="T75" fmla="*/ 63 h 324"/>
                <a:gd name="T76" fmla="*/ 196 w 316"/>
                <a:gd name="T77" fmla="*/ 29 h 324"/>
                <a:gd name="T78" fmla="*/ 197 w 316"/>
                <a:gd name="T79" fmla="*/ 50 h 324"/>
                <a:gd name="T80" fmla="*/ 198 w 316"/>
                <a:gd name="T81" fmla="*/ 42 h 324"/>
                <a:gd name="T82" fmla="*/ 316 w 316"/>
                <a:gd name="T83" fmla="*/ 249 h 324"/>
                <a:gd name="T84" fmla="*/ 146 w 316"/>
                <a:gd name="T85" fmla="*/ 249 h 324"/>
                <a:gd name="T86" fmla="*/ 0 w 316"/>
                <a:gd name="T87" fmla="*/ 189 h 324"/>
                <a:gd name="T88" fmla="*/ 0 w 316"/>
                <a:gd name="T89" fmla="*/ 198 h 324"/>
                <a:gd name="T90" fmla="*/ 0 w 316"/>
                <a:gd name="T91" fmla="*/ 177 h 324"/>
                <a:gd name="T92" fmla="*/ 0 w 316"/>
                <a:gd name="T93" fmla="*/ 165 h 324"/>
                <a:gd name="T94" fmla="*/ 0 w 316"/>
                <a:gd name="T95" fmla="*/ 153 h 324"/>
                <a:gd name="T96" fmla="*/ 0 w 316"/>
                <a:gd name="T97" fmla="*/ 141 h 324"/>
                <a:gd name="T98" fmla="*/ 0 w 316"/>
                <a:gd name="T99" fmla="*/ 129 h 324"/>
                <a:gd name="T100" fmla="*/ 6 w 316"/>
                <a:gd name="T101" fmla="*/ 120 h 324"/>
                <a:gd name="T102" fmla="*/ 16 w 316"/>
                <a:gd name="T103" fmla="*/ 189 h 324"/>
                <a:gd name="T104" fmla="*/ 16 w 316"/>
                <a:gd name="T105" fmla="*/ 124 h 324"/>
                <a:gd name="T106" fmla="*/ 27 w 316"/>
                <a:gd name="T107" fmla="*/ 183 h 324"/>
                <a:gd name="T108" fmla="*/ 27 w 316"/>
                <a:gd name="T109" fmla="*/ 130 h 324"/>
                <a:gd name="T110" fmla="*/ 37 w 316"/>
                <a:gd name="T111" fmla="*/ 177 h 324"/>
                <a:gd name="T112" fmla="*/ 37 w 316"/>
                <a:gd name="T113" fmla="*/ 136 h 324"/>
                <a:gd name="T114" fmla="*/ 47 w 316"/>
                <a:gd name="T115" fmla="*/ 171 h 324"/>
                <a:gd name="T116" fmla="*/ 48 w 316"/>
                <a:gd name="T117" fmla="*/ 142 h 324"/>
                <a:gd name="T118" fmla="*/ 58 w 316"/>
                <a:gd name="T119" fmla="*/ 165 h 324"/>
                <a:gd name="T120" fmla="*/ 58 w 316"/>
                <a:gd name="T121" fmla="*/ 148 h 324"/>
                <a:gd name="T122" fmla="*/ 60 w 316"/>
                <a:gd name="T123" fmla="*/ 15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6" h="324">
                  <a:moveTo>
                    <a:pt x="0" y="78"/>
                  </a:moveTo>
                  <a:cubicBezTo>
                    <a:pt x="6" y="78"/>
                    <a:pt x="6" y="78"/>
                    <a:pt x="6" y="78"/>
                  </a:cubicBezTo>
                  <a:cubicBezTo>
                    <a:pt x="6" y="84"/>
                    <a:pt x="6" y="84"/>
                    <a:pt x="6" y="84"/>
                  </a:cubicBezTo>
                  <a:cubicBezTo>
                    <a:pt x="0" y="84"/>
                    <a:pt x="0" y="84"/>
                    <a:pt x="0" y="84"/>
                  </a:cubicBezTo>
                  <a:lnTo>
                    <a:pt x="0" y="78"/>
                  </a:lnTo>
                  <a:close/>
                  <a:moveTo>
                    <a:pt x="0" y="63"/>
                  </a:moveTo>
                  <a:cubicBezTo>
                    <a:pt x="6" y="63"/>
                    <a:pt x="6" y="63"/>
                    <a:pt x="6" y="63"/>
                  </a:cubicBezTo>
                  <a:cubicBezTo>
                    <a:pt x="6" y="69"/>
                    <a:pt x="6" y="69"/>
                    <a:pt x="6" y="69"/>
                  </a:cubicBezTo>
                  <a:cubicBezTo>
                    <a:pt x="0" y="69"/>
                    <a:pt x="0" y="69"/>
                    <a:pt x="0" y="69"/>
                  </a:cubicBezTo>
                  <a:lnTo>
                    <a:pt x="0" y="63"/>
                  </a:lnTo>
                  <a:close/>
                  <a:moveTo>
                    <a:pt x="0" y="47"/>
                  </a:moveTo>
                  <a:cubicBezTo>
                    <a:pt x="6" y="47"/>
                    <a:pt x="6" y="47"/>
                    <a:pt x="6" y="47"/>
                  </a:cubicBezTo>
                  <a:cubicBezTo>
                    <a:pt x="6" y="53"/>
                    <a:pt x="6" y="53"/>
                    <a:pt x="6" y="53"/>
                  </a:cubicBezTo>
                  <a:cubicBezTo>
                    <a:pt x="0" y="53"/>
                    <a:pt x="0" y="53"/>
                    <a:pt x="0" y="53"/>
                  </a:cubicBezTo>
                  <a:lnTo>
                    <a:pt x="0" y="47"/>
                  </a:lnTo>
                  <a:close/>
                  <a:moveTo>
                    <a:pt x="0" y="16"/>
                  </a:moveTo>
                  <a:cubicBezTo>
                    <a:pt x="6" y="16"/>
                    <a:pt x="6" y="16"/>
                    <a:pt x="6" y="16"/>
                  </a:cubicBezTo>
                  <a:cubicBezTo>
                    <a:pt x="6" y="22"/>
                    <a:pt x="6" y="22"/>
                    <a:pt x="6" y="22"/>
                  </a:cubicBezTo>
                  <a:cubicBezTo>
                    <a:pt x="0" y="22"/>
                    <a:pt x="0" y="22"/>
                    <a:pt x="0" y="22"/>
                  </a:cubicBezTo>
                  <a:lnTo>
                    <a:pt x="0" y="16"/>
                  </a:lnTo>
                  <a:close/>
                  <a:moveTo>
                    <a:pt x="0" y="0"/>
                  </a:moveTo>
                  <a:cubicBezTo>
                    <a:pt x="6" y="0"/>
                    <a:pt x="6" y="0"/>
                    <a:pt x="6" y="0"/>
                  </a:cubicBezTo>
                  <a:cubicBezTo>
                    <a:pt x="6" y="7"/>
                    <a:pt x="6" y="7"/>
                    <a:pt x="6" y="7"/>
                  </a:cubicBezTo>
                  <a:cubicBezTo>
                    <a:pt x="0" y="7"/>
                    <a:pt x="0" y="7"/>
                    <a:pt x="0" y="7"/>
                  </a:cubicBezTo>
                  <a:lnTo>
                    <a:pt x="0" y="0"/>
                  </a:lnTo>
                  <a:close/>
                  <a:moveTo>
                    <a:pt x="13" y="78"/>
                  </a:moveTo>
                  <a:cubicBezTo>
                    <a:pt x="19" y="78"/>
                    <a:pt x="19" y="78"/>
                    <a:pt x="19" y="78"/>
                  </a:cubicBezTo>
                  <a:cubicBezTo>
                    <a:pt x="19" y="84"/>
                    <a:pt x="19" y="84"/>
                    <a:pt x="19" y="84"/>
                  </a:cubicBezTo>
                  <a:cubicBezTo>
                    <a:pt x="13" y="84"/>
                    <a:pt x="13" y="84"/>
                    <a:pt x="13" y="84"/>
                  </a:cubicBezTo>
                  <a:lnTo>
                    <a:pt x="13" y="78"/>
                  </a:lnTo>
                  <a:close/>
                  <a:moveTo>
                    <a:pt x="15" y="0"/>
                  </a:moveTo>
                  <a:cubicBezTo>
                    <a:pt x="22" y="0"/>
                    <a:pt x="22" y="0"/>
                    <a:pt x="22" y="0"/>
                  </a:cubicBezTo>
                  <a:cubicBezTo>
                    <a:pt x="22" y="7"/>
                    <a:pt x="22" y="7"/>
                    <a:pt x="22" y="7"/>
                  </a:cubicBezTo>
                  <a:cubicBezTo>
                    <a:pt x="15" y="7"/>
                    <a:pt x="15" y="7"/>
                    <a:pt x="15" y="7"/>
                  </a:cubicBezTo>
                  <a:lnTo>
                    <a:pt x="15" y="0"/>
                  </a:lnTo>
                  <a:close/>
                  <a:moveTo>
                    <a:pt x="26" y="78"/>
                  </a:moveTo>
                  <a:cubicBezTo>
                    <a:pt x="32" y="78"/>
                    <a:pt x="32" y="78"/>
                    <a:pt x="32" y="78"/>
                  </a:cubicBezTo>
                  <a:cubicBezTo>
                    <a:pt x="32" y="84"/>
                    <a:pt x="32" y="84"/>
                    <a:pt x="32" y="84"/>
                  </a:cubicBezTo>
                  <a:cubicBezTo>
                    <a:pt x="26" y="84"/>
                    <a:pt x="26" y="84"/>
                    <a:pt x="26" y="84"/>
                  </a:cubicBezTo>
                  <a:lnTo>
                    <a:pt x="26" y="78"/>
                  </a:lnTo>
                  <a:close/>
                  <a:moveTo>
                    <a:pt x="31" y="0"/>
                  </a:moveTo>
                  <a:cubicBezTo>
                    <a:pt x="37" y="0"/>
                    <a:pt x="37" y="0"/>
                    <a:pt x="37" y="0"/>
                  </a:cubicBezTo>
                  <a:cubicBezTo>
                    <a:pt x="37" y="7"/>
                    <a:pt x="37" y="7"/>
                    <a:pt x="37" y="7"/>
                  </a:cubicBezTo>
                  <a:cubicBezTo>
                    <a:pt x="31" y="7"/>
                    <a:pt x="31" y="7"/>
                    <a:pt x="31" y="7"/>
                  </a:cubicBezTo>
                  <a:lnTo>
                    <a:pt x="31" y="0"/>
                  </a:lnTo>
                  <a:close/>
                  <a:moveTo>
                    <a:pt x="46" y="0"/>
                  </a:moveTo>
                  <a:cubicBezTo>
                    <a:pt x="53" y="0"/>
                    <a:pt x="53" y="0"/>
                    <a:pt x="53" y="0"/>
                  </a:cubicBezTo>
                  <a:cubicBezTo>
                    <a:pt x="53" y="7"/>
                    <a:pt x="53" y="7"/>
                    <a:pt x="53" y="7"/>
                  </a:cubicBezTo>
                  <a:cubicBezTo>
                    <a:pt x="46" y="7"/>
                    <a:pt x="46" y="7"/>
                    <a:pt x="46" y="7"/>
                  </a:cubicBezTo>
                  <a:lnTo>
                    <a:pt x="46" y="0"/>
                  </a:lnTo>
                  <a:close/>
                  <a:moveTo>
                    <a:pt x="52" y="78"/>
                  </a:moveTo>
                  <a:cubicBezTo>
                    <a:pt x="58" y="78"/>
                    <a:pt x="58" y="78"/>
                    <a:pt x="58" y="78"/>
                  </a:cubicBezTo>
                  <a:cubicBezTo>
                    <a:pt x="58" y="84"/>
                    <a:pt x="58" y="84"/>
                    <a:pt x="58" y="84"/>
                  </a:cubicBezTo>
                  <a:cubicBezTo>
                    <a:pt x="52" y="84"/>
                    <a:pt x="52" y="84"/>
                    <a:pt x="52" y="84"/>
                  </a:cubicBezTo>
                  <a:lnTo>
                    <a:pt x="52" y="78"/>
                  </a:lnTo>
                  <a:close/>
                  <a:moveTo>
                    <a:pt x="39" y="78"/>
                  </a:moveTo>
                  <a:cubicBezTo>
                    <a:pt x="45" y="78"/>
                    <a:pt x="45" y="78"/>
                    <a:pt x="45" y="78"/>
                  </a:cubicBezTo>
                  <a:cubicBezTo>
                    <a:pt x="45" y="84"/>
                    <a:pt x="45" y="84"/>
                    <a:pt x="45" y="84"/>
                  </a:cubicBezTo>
                  <a:cubicBezTo>
                    <a:pt x="39" y="84"/>
                    <a:pt x="39" y="84"/>
                    <a:pt x="39" y="84"/>
                  </a:cubicBezTo>
                  <a:lnTo>
                    <a:pt x="39" y="78"/>
                  </a:lnTo>
                  <a:close/>
                  <a:moveTo>
                    <a:pt x="62" y="0"/>
                  </a:moveTo>
                  <a:cubicBezTo>
                    <a:pt x="68" y="0"/>
                    <a:pt x="68" y="0"/>
                    <a:pt x="68" y="0"/>
                  </a:cubicBezTo>
                  <a:cubicBezTo>
                    <a:pt x="68" y="7"/>
                    <a:pt x="68" y="7"/>
                    <a:pt x="68" y="7"/>
                  </a:cubicBezTo>
                  <a:cubicBezTo>
                    <a:pt x="62" y="7"/>
                    <a:pt x="62" y="7"/>
                    <a:pt x="62" y="7"/>
                  </a:cubicBezTo>
                  <a:lnTo>
                    <a:pt x="62" y="0"/>
                  </a:lnTo>
                  <a:close/>
                  <a:moveTo>
                    <a:pt x="65" y="78"/>
                  </a:moveTo>
                  <a:cubicBezTo>
                    <a:pt x="71" y="78"/>
                    <a:pt x="71" y="78"/>
                    <a:pt x="71" y="78"/>
                  </a:cubicBezTo>
                  <a:cubicBezTo>
                    <a:pt x="71" y="84"/>
                    <a:pt x="71" y="84"/>
                    <a:pt x="71" y="84"/>
                  </a:cubicBezTo>
                  <a:cubicBezTo>
                    <a:pt x="65" y="84"/>
                    <a:pt x="65" y="84"/>
                    <a:pt x="65" y="84"/>
                  </a:cubicBezTo>
                  <a:lnTo>
                    <a:pt x="65" y="78"/>
                  </a:lnTo>
                  <a:close/>
                  <a:moveTo>
                    <a:pt x="78" y="0"/>
                  </a:moveTo>
                  <a:cubicBezTo>
                    <a:pt x="84" y="0"/>
                    <a:pt x="84" y="0"/>
                    <a:pt x="84" y="0"/>
                  </a:cubicBezTo>
                  <a:cubicBezTo>
                    <a:pt x="84" y="7"/>
                    <a:pt x="84" y="7"/>
                    <a:pt x="84" y="7"/>
                  </a:cubicBezTo>
                  <a:cubicBezTo>
                    <a:pt x="78" y="7"/>
                    <a:pt x="78" y="7"/>
                    <a:pt x="78" y="7"/>
                  </a:cubicBezTo>
                  <a:lnTo>
                    <a:pt x="78" y="0"/>
                  </a:lnTo>
                  <a:close/>
                  <a:moveTo>
                    <a:pt x="78" y="78"/>
                  </a:moveTo>
                  <a:cubicBezTo>
                    <a:pt x="84" y="78"/>
                    <a:pt x="84" y="78"/>
                    <a:pt x="84" y="78"/>
                  </a:cubicBezTo>
                  <a:cubicBezTo>
                    <a:pt x="84" y="84"/>
                    <a:pt x="84" y="84"/>
                    <a:pt x="84" y="84"/>
                  </a:cubicBezTo>
                  <a:cubicBezTo>
                    <a:pt x="78" y="84"/>
                    <a:pt x="78" y="84"/>
                    <a:pt x="78" y="84"/>
                  </a:cubicBezTo>
                  <a:lnTo>
                    <a:pt x="78" y="78"/>
                  </a:lnTo>
                  <a:close/>
                  <a:moveTo>
                    <a:pt x="78" y="63"/>
                  </a:moveTo>
                  <a:cubicBezTo>
                    <a:pt x="84" y="63"/>
                    <a:pt x="84" y="63"/>
                    <a:pt x="84" y="63"/>
                  </a:cubicBezTo>
                  <a:cubicBezTo>
                    <a:pt x="84" y="69"/>
                    <a:pt x="84" y="69"/>
                    <a:pt x="84" y="69"/>
                  </a:cubicBezTo>
                  <a:cubicBezTo>
                    <a:pt x="78" y="69"/>
                    <a:pt x="78" y="69"/>
                    <a:pt x="78" y="69"/>
                  </a:cubicBezTo>
                  <a:lnTo>
                    <a:pt x="78" y="63"/>
                  </a:lnTo>
                  <a:close/>
                  <a:moveTo>
                    <a:pt x="78" y="47"/>
                  </a:moveTo>
                  <a:cubicBezTo>
                    <a:pt x="84" y="47"/>
                    <a:pt x="84" y="47"/>
                    <a:pt x="84" y="47"/>
                  </a:cubicBezTo>
                  <a:cubicBezTo>
                    <a:pt x="84" y="53"/>
                    <a:pt x="84" y="53"/>
                    <a:pt x="84" y="53"/>
                  </a:cubicBezTo>
                  <a:cubicBezTo>
                    <a:pt x="78" y="53"/>
                    <a:pt x="78" y="53"/>
                    <a:pt x="78" y="53"/>
                  </a:cubicBezTo>
                  <a:lnTo>
                    <a:pt x="78" y="47"/>
                  </a:lnTo>
                  <a:close/>
                  <a:moveTo>
                    <a:pt x="78" y="16"/>
                  </a:moveTo>
                  <a:cubicBezTo>
                    <a:pt x="84" y="16"/>
                    <a:pt x="84" y="16"/>
                    <a:pt x="84" y="16"/>
                  </a:cubicBezTo>
                  <a:cubicBezTo>
                    <a:pt x="84" y="22"/>
                    <a:pt x="84" y="22"/>
                    <a:pt x="84" y="22"/>
                  </a:cubicBezTo>
                  <a:cubicBezTo>
                    <a:pt x="78" y="22"/>
                    <a:pt x="78" y="22"/>
                    <a:pt x="78" y="22"/>
                  </a:cubicBezTo>
                  <a:lnTo>
                    <a:pt x="78" y="16"/>
                  </a:lnTo>
                  <a:close/>
                  <a:moveTo>
                    <a:pt x="0" y="32"/>
                  </a:moveTo>
                  <a:cubicBezTo>
                    <a:pt x="6" y="32"/>
                    <a:pt x="6" y="32"/>
                    <a:pt x="6" y="32"/>
                  </a:cubicBezTo>
                  <a:cubicBezTo>
                    <a:pt x="6" y="38"/>
                    <a:pt x="6" y="38"/>
                    <a:pt x="6" y="38"/>
                  </a:cubicBezTo>
                  <a:cubicBezTo>
                    <a:pt x="0" y="38"/>
                    <a:pt x="0" y="38"/>
                    <a:pt x="0" y="38"/>
                  </a:cubicBezTo>
                  <a:lnTo>
                    <a:pt x="0" y="32"/>
                  </a:lnTo>
                  <a:close/>
                  <a:moveTo>
                    <a:pt x="78" y="32"/>
                  </a:moveTo>
                  <a:cubicBezTo>
                    <a:pt x="84" y="32"/>
                    <a:pt x="84" y="32"/>
                    <a:pt x="84" y="32"/>
                  </a:cubicBezTo>
                  <a:cubicBezTo>
                    <a:pt x="84" y="38"/>
                    <a:pt x="84" y="38"/>
                    <a:pt x="84" y="38"/>
                  </a:cubicBezTo>
                  <a:cubicBezTo>
                    <a:pt x="78" y="38"/>
                    <a:pt x="78" y="38"/>
                    <a:pt x="78" y="38"/>
                  </a:cubicBezTo>
                  <a:lnTo>
                    <a:pt x="78" y="32"/>
                  </a:lnTo>
                  <a:close/>
                  <a:moveTo>
                    <a:pt x="316" y="182"/>
                  </a:moveTo>
                  <a:cubicBezTo>
                    <a:pt x="316" y="161"/>
                    <a:pt x="299" y="144"/>
                    <a:pt x="278" y="144"/>
                  </a:cubicBezTo>
                  <a:cubicBezTo>
                    <a:pt x="258" y="144"/>
                    <a:pt x="241" y="161"/>
                    <a:pt x="241" y="182"/>
                  </a:cubicBezTo>
                  <a:cubicBezTo>
                    <a:pt x="241" y="203"/>
                    <a:pt x="258" y="219"/>
                    <a:pt x="278" y="219"/>
                  </a:cubicBezTo>
                  <a:cubicBezTo>
                    <a:pt x="299" y="219"/>
                    <a:pt x="316" y="203"/>
                    <a:pt x="316" y="182"/>
                  </a:cubicBezTo>
                  <a:moveTo>
                    <a:pt x="114" y="42"/>
                  </a:moveTo>
                  <a:cubicBezTo>
                    <a:pt x="114" y="39"/>
                    <a:pt x="114" y="37"/>
                    <a:pt x="114" y="35"/>
                  </a:cubicBezTo>
                  <a:cubicBezTo>
                    <a:pt x="121" y="36"/>
                    <a:pt x="121" y="36"/>
                    <a:pt x="121" y="36"/>
                  </a:cubicBezTo>
                  <a:cubicBezTo>
                    <a:pt x="120" y="38"/>
                    <a:pt x="120" y="40"/>
                    <a:pt x="120" y="42"/>
                  </a:cubicBezTo>
                  <a:lnTo>
                    <a:pt x="114" y="42"/>
                  </a:lnTo>
                  <a:close/>
                  <a:moveTo>
                    <a:pt x="114" y="49"/>
                  </a:moveTo>
                  <a:cubicBezTo>
                    <a:pt x="120" y="48"/>
                    <a:pt x="120" y="48"/>
                    <a:pt x="120" y="48"/>
                  </a:cubicBezTo>
                  <a:cubicBezTo>
                    <a:pt x="121" y="50"/>
                    <a:pt x="121" y="52"/>
                    <a:pt x="122" y="53"/>
                  </a:cubicBezTo>
                  <a:cubicBezTo>
                    <a:pt x="116" y="55"/>
                    <a:pt x="116" y="55"/>
                    <a:pt x="116" y="55"/>
                  </a:cubicBezTo>
                  <a:cubicBezTo>
                    <a:pt x="115" y="53"/>
                    <a:pt x="115" y="51"/>
                    <a:pt x="114" y="49"/>
                  </a:cubicBezTo>
                  <a:moveTo>
                    <a:pt x="116" y="28"/>
                  </a:moveTo>
                  <a:cubicBezTo>
                    <a:pt x="117" y="26"/>
                    <a:pt x="118" y="24"/>
                    <a:pt x="119" y="22"/>
                  </a:cubicBezTo>
                  <a:cubicBezTo>
                    <a:pt x="124" y="25"/>
                    <a:pt x="124" y="25"/>
                    <a:pt x="124" y="25"/>
                  </a:cubicBezTo>
                  <a:cubicBezTo>
                    <a:pt x="124" y="27"/>
                    <a:pt x="123" y="28"/>
                    <a:pt x="122" y="30"/>
                  </a:cubicBezTo>
                  <a:lnTo>
                    <a:pt x="116" y="28"/>
                  </a:lnTo>
                  <a:close/>
                  <a:moveTo>
                    <a:pt x="119" y="62"/>
                  </a:moveTo>
                  <a:cubicBezTo>
                    <a:pt x="124" y="59"/>
                    <a:pt x="124" y="59"/>
                    <a:pt x="124" y="59"/>
                  </a:cubicBezTo>
                  <a:cubicBezTo>
                    <a:pt x="125" y="61"/>
                    <a:pt x="126" y="62"/>
                    <a:pt x="127" y="64"/>
                  </a:cubicBezTo>
                  <a:cubicBezTo>
                    <a:pt x="122" y="68"/>
                    <a:pt x="122" y="68"/>
                    <a:pt x="122" y="68"/>
                  </a:cubicBezTo>
                  <a:cubicBezTo>
                    <a:pt x="121" y="66"/>
                    <a:pt x="120" y="64"/>
                    <a:pt x="119" y="62"/>
                  </a:cubicBezTo>
                  <a:moveTo>
                    <a:pt x="123" y="16"/>
                  </a:moveTo>
                  <a:cubicBezTo>
                    <a:pt x="124" y="14"/>
                    <a:pt x="126" y="13"/>
                    <a:pt x="128" y="11"/>
                  </a:cubicBezTo>
                  <a:cubicBezTo>
                    <a:pt x="132" y="16"/>
                    <a:pt x="132" y="16"/>
                    <a:pt x="132" y="16"/>
                  </a:cubicBezTo>
                  <a:cubicBezTo>
                    <a:pt x="130" y="17"/>
                    <a:pt x="129" y="18"/>
                    <a:pt x="128" y="20"/>
                  </a:cubicBezTo>
                  <a:lnTo>
                    <a:pt x="123" y="16"/>
                  </a:lnTo>
                  <a:close/>
                  <a:moveTo>
                    <a:pt x="127" y="73"/>
                  </a:moveTo>
                  <a:cubicBezTo>
                    <a:pt x="131" y="68"/>
                    <a:pt x="131" y="68"/>
                    <a:pt x="131" y="68"/>
                  </a:cubicBezTo>
                  <a:cubicBezTo>
                    <a:pt x="133" y="70"/>
                    <a:pt x="134" y="71"/>
                    <a:pt x="136" y="72"/>
                  </a:cubicBezTo>
                  <a:cubicBezTo>
                    <a:pt x="132" y="77"/>
                    <a:pt x="132" y="77"/>
                    <a:pt x="132" y="77"/>
                  </a:cubicBezTo>
                  <a:cubicBezTo>
                    <a:pt x="130" y="76"/>
                    <a:pt x="128" y="74"/>
                    <a:pt x="127" y="73"/>
                  </a:cubicBezTo>
                  <a:moveTo>
                    <a:pt x="133" y="7"/>
                  </a:moveTo>
                  <a:cubicBezTo>
                    <a:pt x="135" y="6"/>
                    <a:pt x="137" y="5"/>
                    <a:pt x="139" y="4"/>
                  </a:cubicBezTo>
                  <a:cubicBezTo>
                    <a:pt x="142" y="9"/>
                    <a:pt x="142" y="9"/>
                    <a:pt x="142" y="9"/>
                  </a:cubicBezTo>
                  <a:cubicBezTo>
                    <a:pt x="140" y="10"/>
                    <a:pt x="138" y="11"/>
                    <a:pt x="137" y="12"/>
                  </a:cubicBezTo>
                  <a:lnTo>
                    <a:pt x="133" y="7"/>
                  </a:lnTo>
                  <a:close/>
                  <a:moveTo>
                    <a:pt x="138" y="81"/>
                  </a:moveTo>
                  <a:cubicBezTo>
                    <a:pt x="141" y="75"/>
                    <a:pt x="141" y="75"/>
                    <a:pt x="141" y="75"/>
                  </a:cubicBezTo>
                  <a:cubicBezTo>
                    <a:pt x="143" y="76"/>
                    <a:pt x="144" y="76"/>
                    <a:pt x="146" y="77"/>
                  </a:cubicBezTo>
                  <a:cubicBezTo>
                    <a:pt x="145" y="83"/>
                    <a:pt x="145" y="83"/>
                    <a:pt x="145" y="83"/>
                  </a:cubicBezTo>
                  <a:cubicBezTo>
                    <a:pt x="142" y="82"/>
                    <a:pt x="140" y="82"/>
                    <a:pt x="138" y="81"/>
                  </a:cubicBezTo>
                  <a:moveTo>
                    <a:pt x="146" y="1"/>
                  </a:moveTo>
                  <a:cubicBezTo>
                    <a:pt x="148" y="1"/>
                    <a:pt x="150" y="1"/>
                    <a:pt x="153" y="0"/>
                  </a:cubicBezTo>
                  <a:cubicBezTo>
                    <a:pt x="153" y="7"/>
                    <a:pt x="153" y="7"/>
                    <a:pt x="153" y="7"/>
                  </a:cubicBezTo>
                  <a:cubicBezTo>
                    <a:pt x="151" y="7"/>
                    <a:pt x="149" y="7"/>
                    <a:pt x="147" y="8"/>
                  </a:cubicBezTo>
                  <a:lnTo>
                    <a:pt x="146" y="1"/>
                  </a:lnTo>
                  <a:close/>
                  <a:moveTo>
                    <a:pt x="152" y="84"/>
                  </a:moveTo>
                  <a:cubicBezTo>
                    <a:pt x="152" y="78"/>
                    <a:pt x="152" y="78"/>
                    <a:pt x="152" y="78"/>
                  </a:cubicBezTo>
                  <a:cubicBezTo>
                    <a:pt x="153" y="78"/>
                    <a:pt x="155" y="78"/>
                    <a:pt x="156" y="78"/>
                  </a:cubicBezTo>
                  <a:cubicBezTo>
                    <a:pt x="157" y="78"/>
                    <a:pt x="157" y="78"/>
                    <a:pt x="158" y="78"/>
                  </a:cubicBezTo>
                  <a:cubicBezTo>
                    <a:pt x="158" y="84"/>
                    <a:pt x="158" y="84"/>
                    <a:pt x="158" y="84"/>
                  </a:cubicBezTo>
                  <a:cubicBezTo>
                    <a:pt x="157" y="84"/>
                    <a:pt x="157" y="84"/>
                    <a:pt x="156" y="84"/>
                  </a:cubicBezTo>
                  <a:cubicBezTo>
                    <a:pt x="154" y="84"/>
                    <a:pt x="153" y="84"/>
                    <a:pt x="152" y="84"/>
                  </a:cubicBezTo>
                  <a:moveTo>
                    <a:pt x="159" y="7"/>
                  </a:moveTo>
                  <a:cubicBezTo>
                    <a:pt x="160" y="0"/>
                    <a:pt x="160" y="0"/>
                    <a:pt x="160" y="0"/>
                  </a:cubicBezTo>
                  <a:cubicBezTo>
                    <a:pt x="162" y="1"/>
                    <a:pt x="164" y="1"/>
                    <a:pt x="166" y="2"/>
                  </a:cubicBezTo>
                  <a:cubicBezTo>
                    <a:pt x="165" y="8"/>
                    <a:pt x="165" y="8"/>
                    <a:pt x="165" y="8"/>
                  </a:cubicBezTo>
                  <a:cubicBezTo>
                    <a:pt x="163" y="7"/>
                    <a:pt x="161" y="7"/>
                    <a:pt x="159" y="7"/>
                  </a:cubicBezTo>
                  <a:moveTo>
                    <a:pt x="164" y="77"/>
                  </a:moveTo>
                  <a:cubicBezTo>
                    <a:pt x="166" y="77"/>
                    <a:pt x="168" y="76"/>
                    <a:pt x="169" y="76"/>
                  </a:cubicBezTo>
                  <a:cubicBezTo>
                    <a:pt x="172" y="81"/>
                    <a:pt x="172" y="81"/>
                    <a:pt x="172" y="81"/>
                  </a:cubicBezTo>
                  <a:cubicBezTo>
                    <a:pt x="170" y="82"/>
                    <a:pt x="168" y="83"/>
                    <a:pt x="165" y="83"/>
                  </a:cubicBezTo>
                  <a:lnTo>
                    <a:pt x="164" y="77"/>
                  </a:lnTo>
                  <a:close/>
                  <a:moveTo>
                    <a:pt x="170" y="10"/>
                  </a:moveTo>
                  <a:cubicBezTo>
                    <a:pt x="173" y="4"/>
                    <a:pt x="173" y="4"/>
                    <a:pt x="173" y="4"/>
                  </a:cubicBezTo>
                  <a:cubicBezTo>
                    <a:pt x="175" y="5"/>
                    <a:pt x="177" y="6"/>
                    <a:pt x="179" y="7"/>
                  </a:cubicBezTo>
                  <a:cubicBezTo>
                    <a:pt x="175" y="12"/>
                    <a:pt x="175" y="12"/>
                    <a:pt x="175" y="12"/>
                  </a:cubicBezTo>
                  <a:cubicBezTo>
                    <a:pt x="174" y="11"/>
                    <a:pt x="172" y="10"/>
                    <a:pt x="170" y="10"/>
                  </a:cubicBezTo>
                  <a:moveTo>
                    <a:pt x="175" y="73"/>
                  </a:moveTo>
                  <a:cubicBezTo>
                    <a:pt x="176" y="72"/>
                    <a:pt x="178" y="71"/>
                    <a:pt x="179" y="69"/>
                  </a:cubicBezTo>
                  <a:cubicBezTo>
                    <a:pt x="183" y="74"/>
                    <a:pt x="183" y="74"/>
                    <a:pt x="183" y="74"/>
                  </a:cubicBezTo>
                  <a:cubicBezTo>
                    <a:pt x="182" y="75"/>
                    <a:pt x="180" y="77"/>
                    <a:pt x="178" y="78"/>
                  </a:cubicBezTo>
                  <a:lnTo>
                    <a:pt x="175" y="73"/>
                  </a:lnTo>
                  <a:close/>
                  <a:moveTo>
                    <a:pt x="180" y="16"/>
                  </a:moveTo>
                  <a:cubicBezTo>
                    <a:pt x="184" y="12"/>
                    <a:pt x="184" y="12"/>
                    <a:pt x="184" y="12"/>
                  </a:cubicBezTo>
                  <a:cubicBezTo>
                    <a:pt x="186" y="13"/>
                    <a:pt x="188" y="15"/>
                    <a:pt x="189" y="17"/>
                  </a:cubicBezTo>
                  <a:cubicBezTo>
                    <a:pt x="184" y="20"/>
                    <a:pt x="184" y="20"/>
                    <a:pt x="184" y="20"/>
                  </a:cubicBezTo>
                  <a:cubicBezTo>
                    <a:pt x="183" y="19"/>
                    <a:pt x="182" y="17"/>
                    <a:pt x="180" y="16"/>
                  </a:cubicBezTo>
                  <a:moveTo>
                    <a:pt x="184" y="65"/>
                  </a:moveTo>
                  <a:cubicBezTo>
                    <a:pt x="185" y="63"/>
                    <a:pt x="186" y="62"/>
                    <a:pt x="187" y="60"/>
                  </a:cubicBezTo>
                  <a:cubicBezTo>
                    <a:pt x="192" y="63"/>
                    <a:pt x="192" y="63"/>
                    <a:pt x="192" y="63"/>
                  </a:cubicBezTo>
                  <a:cubicBezTo>
                    <a:pt x="191" y="65"/>
                    <a:pt x="190" y="67"/>
                    <a:pt x="188" y="69"/>
                  </a:cubicBezTo>
                  <a:lnTo>
                    <a:pt x="184" y="65"/>
                  </a:lnTo>
                  <a:close/>
                  <a:moveTo>
                    <a:pt x="187" y="26"/>
                  </a:moveTo>
                  <a:cubicBezTo>
                    <a:pt x="193" y="23"/>
                    <a:pt x="193" y="23"/>
                    <a:pt x="193" y="23"/>
                  </a:cubicBezTo>
                  <a:cubicBezTo>
                    <a:pt x="194" y="25"/>
                    <a:pt x="195" y="27"/>
                    <a:pt x="196" y="29"/>
                  </a:cubicBezTo>
                  <a:cubicBezTo>
                    <a:pt x="190" y="31"/>
                    <a:pt x="190" y="31"/>
                    <a:pt x="190" y="31"/>
                  </a:cubicBezTo>
                  <a:cubicBezTo>
                    <a:pt x="189" y="29"/>
                    <a:pt x="188" y="27"/>
                    <a:pt x="187" y="26"/>
                  </a:cubicBezTo>
                  <a:moveTo>
                    <a:pt x="189" y="55"/>
                  </a:moveTo>
                  <a:cubicBezTo>
                    <a:pt x="190" y="53"/>
                    <a:pt x="191" y="51"/>
                    <a:pt x="191" y="49"/>
                  </a:cubicBezTo>
                  <a:cubicBezTo>
                    <a:pt x="197" y="50"/>
                    <a:pt x="197" y="50"/>
                    <a:pt x="197" y="50"/>
                  </a:cubicBezTo>
                  <a:cubicBezTo>
                    <a:pt x="197" y="53"/>
                    <a:pt x="196" y="55"/>
                    <a:pt x="195" y="57"/>
                  </a:cubicBezTo>
                  <a:lnTo>
                    <a:pt x="189" y="55"/>
                  </a:lnTo>
                  <a:close/>
                  <a:moveTo>
                    <a:pt x="191" y="37"/>
                  </a:moveTo>
                  <a:cubicBezTo>
                    <a:pt x="197" y="36"/>
                    <a:pt x="197" y="36"/>
                    <a:pt x="197" y="36"/>
                  </a:cubicBezTo>
                  <a:cubicBezTo>
                    <a:pt x="198" y="38"/>
                    <a:pt x="198" y="40"/>
                    <a:pt x="198" y="42"/>
                  </a:cubicBezTo>
                  <a:cubicBezTo>
                    <a:pt x="198" y="43"/>
                    <a:pt x="198" y="43"/>
                    <a:pt x="198" y="43"/>
                  </a:cubicBezTo>
                  <a:cubicBezTo>
                    <a:pt x="192" y="43"/>
                    <a:pt x="192" y="43"/>
                    <a:pt x="192" y="43"/>
                  </a:cubicBezTo>
                  <a:cubicBezTo>
                    <a:pt x="192" y="42"/>
                    <a:pt x="192" y="42"/>
                    <a:pt x="192" y="42"/>
                  </a:cubicBezTo>
                  <a:cubicBezTo>
                    <a:pt x="192" y="40"/>
                    <a:pt x="191" y="39"/>
                    <a:pt x="191" y="37"/>
                  </a:cubicBezTo>
                  <a:moveTo>
                    <a:pt x="316" y="249"/>
                  </a:moveTo>
                  <a:cubicBezTo>
                    <a:pt x="241" y="249"/>
                    <a:pt x="241" y="249"/>
                    <a:pt x="241" y="249"/>
                  </a:cubicBezTo>
                  <a:cubicBezTo>
                    <a:pt x="241" y="324"/>
                    <a:pt x="241" y="324"/>
                    <a:pt x="241" y="324"/>
                  </a:cubicBezTo>
                  <a:cubicBezTo>
                    <a:pt x="316" y="324"/>
                    <a:pt x="316" y="324"/>
                    <a:pt x="316" y="324"/>
                  </a:cubicBezTo>
                  <a:lnTo>
                    <a:pt x="316" y="249"/>
                  </a:lnTo>
                  <a:close/>
                  <a:moveTo>
                    <a:pt x="146" y="249"/>
                  </a:moveTo>
                  <a:cubicBezTo>
                    <a:pt x="146" y="324"/>
                    <a:pt x="146" y="324"/>
                    <a:pt x="146" y="324"/>
                  </a:cubicBezTo>
                  <a:cubicBezTo>
                    <a:pt x="211" y="287"/>
                    <a:pt x="211" y="287"/>
                    <a:pt x="211" y="287"/>
                  </a:cubicBezTo>
                  <a:lnTo>
                    <a:pt x="146" y="249"/>
                  </a:lnTo>
                  <a:close/>
                  <a:moveTo>
                    <a:pt x="0" y="198"/>
                  </a:moveTo>
                  <a:cubicBezTo>
                    <a:pt x="0" y="189"/>
                    <a:pt x="0" y="189"/>
                    <a:pt x="0" y="189"/>
                  </a:cubicBezTo>
                  <a:cubicBezTo>
                    <a:pt x="6" y="189"/>
                    <a:pt x="6" y="189"/>
                    <a:pt x="6" y="189"/>
                  </a:cubicBezTo>
                  <a:cubicBezTo>
                    <a:pt x="6" y="193"/>
                    <a:pt x="6" y="193"/>
                    <a:pt x="6" y="193"/>
                  </a:cubicBezTo>
                  <a:cubicBezTo>
                    <a:pt x="5" y="193"/>
                    <a:pt x="5" y="193"/>
                    <a:pt x="5" y="193"/>
                  </a:cubicBezTo>
                  <a:cubicBezTo>
                    <a:pt x="6" y="195"/>
                    <a:pt x="6" y="195"/>
                    <a:pt x="6" y="195"/>
                  </a:cubicBezTo>
                  <a:lnTo>
                    <a:pt x="0" y="198"/>
                  </a:lnTo>
                  <a:close/>
                  <a:moveTo>
                    <a:pt x="0" y="177"/>
                  </a:moveTo>
                  <a:cubicBezTo>
                    <a:pt x="6" y="177"/>
                    <a:pt x="6" y="177"/>
                    <a:pt x="6" y="177"/>
                  </a:cubicBezTo>
                  <a:cubicBezTo>
                    <a:pt x="6" y="183"/>
                    <a:pt x="6" y="183"/>
                    <a:pt x="6" y="183"/>
                  </a:cubicBezTo>
                  <a:cubicBezTo>
                    <a:pt x="0" y="183"/>
                    <a:pt x="0" y="183"/>
                    <a:pt x="0" y="183"/>
                  </a:cubicBezTo>
                  <a:lnTo>
                    <a:pt x="0" y="177"/>
                  </a:lnTo>
                  <a:close/>
                  <a:moveTo>
                    <a:pt x="0" y="165"/>
                  </a:moveTo>
                  <a:cubicBezTo>
                    <a:pt x="6" y="165"/>
                    <a:pt x="6" y="165"/>
                    <a:pt x="6" y="165"/>
                  </a:cubicBezTo>
                  <a:cubicBezTo>
                    <a:pt x="6" y="171"/>
                    <a:pt x="6" y="171"/>
                    <a:pt x="6" y="171"/>
                  </a:cubicBezTo>
                  <a:cubicBezTo>
                    <a:pt x="0" y="171"/>
                    <a:pt x="0" y="171"/>
                    <a:pt x="0" y="171"/>
                  </a:cubicBezTo>
                  <a:lnTo>
                    <a:pt x="0" y="165"/>
                  </a:lnTo>
                  <a:close/>
                  <a:moveTo>
                    <a:pt x="0" y="153"/>
                  </a:moveTo>
                  <a:cubicBezTo>
                    <a:pt x="6" y="153"/>
                    <a:pt x="6" y="153"/>
                    <a:pt x="6" y="153"/>
                  </a:cubicBezTo>
                  <a:cubicBezTo>
                    <a:pt x="6" y="159"/>
                    <a:pt x="6" y="159"/>
                    <a:pt x="6" y="159"/>
                  </a:cubicBezTo>
                  <a:cubicBezTo>
                    <a:pt x="0" y="159"/>
                    <a:pt x="0" y="159"/>
                    <a:pt x="0" y="159"/>
                  </a:cubicBezTo>
                  <a:lnTo>
                    <a:pt x="0" y="153"/>
                  </a:lnTo>
                  <a:close/>
                  <a:moveTo>
                    <a:pt x="0" y="141"/>
                  </a:moveTo>
                  <a:cubicBezTo>
                    <a:pt x="6" y="141"/>
                    <a:pt x="6" y="141"/>
                    <a:pt x="6" y="141"/>
                  </a:cubicBezTo>
                  <a:cubicBezTo>
                    <a:pt x="6" y="147"/>
                    <a:pt x="6" y="147"/>
                    <a:pt x="6" y="147"/>
                  </a:cubicBezTo>
                  <a:cubicBezTo>
                    <a:pt x="0" y="147"/>
                    <a:pt x="0" y="147"/>
                    <a:pt x="0" y="147"/>
                  </a:cubicBezTo>
                  <a:lnTo>
                    <a:pt x="0" y="141"/>
                  </a:lnTo>
                  <a:close/>
                  <a:moveTo>
                    <a:pt x="0" y="129"/>
                  </a:moveTo>
                  <a:cubicBezTo>
                    <a:pt x="6" y="129"/>
                    <a:pt x="6" y="129"/>
                    <a:pt x="6" y="129"/>
                  </a:cubicBezTo>
                  <a:cubicBezTo>
                    <a:pt x="6" y="135"/>
                    <a:pt x="6" y="135"/>
                    <a:pt x="6" y="135"/>
                  </a:cubicBezTo>
                  <a:cubicBezTo>
                    <a:pt x="0" y="135"/>
                    <a:pt x="0" y="135"/>
                    <a:pt x="0" y="135"/>
                  </a:cubicBezTo>
                  <a:lnTo>
                    <a:pt x="0" y="129"/>
                  </a:lnTo>
                  <a:close/>
                  <a:moveTo>
                    <a:pt x="0" y="123"/>
                  </a:moveTo>
                  <a:cubicBezTo>
                    <a:pt x="0" y="114"/>
                    <a:pt x="0" y="114"/>
                    <a:pt x="0" y="114"/>
                  </a:cubicBezTo>
                  <a:cubicBezTo>
                    <a:pt x="6" y="118"/>
                    <a:pt x="6" y="118"/>
                    <a:pt x="6" y="118"/>
                  </a:cubicBezTo>
                  <a:cubicBezTo>
                    <a:pt x="5" y="120"/>
                    <a:pt x="5" y="120"/>
                    <a:pt x="5" y="120"/>
                  </a:cubicBezTo>
                  <a:cubicBezTo>
                    <a:pt x="6" y="120"/>
                    <a:pt x="6" y="120"/>
                    <a:pt x="6" y="120"/>
                  </a:cubicBezTo>
                  <a:cubicBezTo>
                    <a:pt x="6" y="123"/>
                    <a:pt x="6" y="123"/>
                    <a:pt x="6" y="123"/>
                  </a:cubicBezTo>
                  <a:lnTo>
                    <a:pt x="0" y="123"/>
                  </a:lnTo>
                  <a:close/>
                  <a:moveTo>
                    <a:pt x="8" y="187"/>
                  </a:moveTo>
                  <a:cubicBezTo>
                    <a:pt x="13" y="184"/>
                    <a:pt x="13" y="184"/>
                    <a:pt x="13" y="184"/>
                  </a:cubicBezTo>
                  <a:cubicBezTo>
                    <a:pt x="16" y="189"/>
                    <a:pt x="16" y="189"/>
                    <a:pt x="16" y="189"/>
                  </a:cubicBezTo>
                  <a:cubicBezTo>
                    <a:pt x="11" y="192"/>
                    <a:pt x="11" y="192"/>
                    <a:pt x="11" y="192"/>
                  </a:cubicBezTo>
                  <a:lnTo>
                    <a:pt x="8" y="187"/>
                  </a:lnTo>
                  <a:close/>
                  <a:moveTo>
                    <a:pt x="8" y="126"/>
                  </a:moveTo>
                  <a:cubicBezTo>
                    <a:pt x="11" y="121"/>
                    <a:pt x="11" y="121"/>
                    <a:pt x="11" y="121"/>
                  </a:cubicBezTo>
                  <a:cubicBezTo>
                    <a:pt x="16" y="124"/>
                    <a:pt x="16" y="124"/>
                    <a:pt x="16" y="124"/>
                  </a:cubicBezTo>
                  <a:cubicBezTo>
                    <a:pt x="13" y="129"/>
                    <a:pt x="13" y="129"/>
                    <a:pt x="13" y="129"/>
                  </a:cubicBezTo>
                  <a:lnTo>
                    <a:pt x="8" y="126"/>
                  </a:lnTo>
                  <a:close/>
                  <a:moveTo>
                    <a:pt x="19" y="181"/>
                  </a:moveTo>
                  <a:cubicBezTo>
                    <a:pt x="24" y="178"/>
                    <a:pt x="24" y="178"/>
                    <a:pt x="24" y="178"/>
                  </a:cubicBezTo>
                  <a:cubicBezTo>
                    <a:pt x="27" y="183"/>
                    <a:pt x="27" y="183"/>
                    <a:pt x="27" y="183"/>
                  </a:cubicBezTo>
                  <a:cubicBezTo>
                    <a:pt x="21" y="186"/>
                    <a:pt x="21" y="186"/>
                    <a:pt x="21" y="186"/>
                  </a:cubicBezTo>
                  <a:lnTo>
                    <a:pt x="19" y="181"/>
                  </a:lnTo>
                  <a:close/>
                  <a:moveTo>
                    <a:pt x="19" y="132"/>
                  </a:moveTo>
                  <a:cubicBezTo>
                    <a:pt x="22" y="127"/>
                    <a:pt x="22" y="127"/>
                    <a:pt x="22" y="127"/>
                  </a:cubicBezTo>
                  <a:cubicBezTo>
                    <a:pt x="27" y="130"/>
                    <a:pt x="27" y="130"/>
                    <a:pt x="27" y="130"/>
                  </a:cubicBezTo>
                  <a:cubicBezTo>
                    <a:pt x="24" y="135"/>
                    <a:pt x="24" y="135"/>
                    <a:pt x="24" y="135"/>
                  </a:cubicBezTo>
                  <a:lnTo>
                    <a:pt x="19" y="132"/>
                  </a:lnTo>
                  <a:close/>
                  <a:moveTo>
                    <a:pt x="29" y="175"/>
                  </a:moveTo>
                  <a:cubicBezTo>
                    <a:pt x="34" y="172"/>
                    <a:pt x="34" y="172"/>
                    <a:pt x="34" y="172"/>
                  </a:cubicBezTo>
                  <a:cubicBezTo>
                    <a:pt x="37" y="177"/>
                    <a:pt x="37" y="177"/>
                    <a:pt x="37" y="177"/>
                  </a:cubicBezTo>
                  <a:cubicBezTo>
                    <a:pt x="32" y="180"/>
                    <a:pt x="32" y="180"/>
                    <a:pt x="32" y="180"/>
                  </a:cubicBezTo>
                  <a:lnTo>
                    <a:pt x="29" y="175"/>
                  </a:lnTo>
                  <a:close/>
                  <a:moveTo>
                    <a:pt x="29" y="138"/>
                  </a:moveTo>
                  <a:cubicBezTo>
                    <a:pt x="32" y="133"/>
                    <a:pt x="32" y="133"/>
                    <a:pt x="32" y="133"/>
                  </a:cubicBezTo>
                  <a:cubicBezTo>
                    <a:pt x="37" y="136"/>
                    <a:pt x="37" y="136"/>
                    <a:pt x="37" y="136"/>
                  </a:cubicBezTo>
                  <a:cubicBezTo>
                    <a:pt x="34" y="141"/>
                    <a:pt x="34" y="141"/>
                    <a:pt x="34" y="141"/>
                  </a:cubicBezTo>
                  <a:lnTo>
                    <a:pt x="29" y="138"/>
                  </a:lnTo>
                  <a:close/>
                  <a:moveTo>
                    <a:pt x="39" y="169"/>
                  </a:moveTo>
                  <a:cubicBezTo>
                    <a:pt x="44" y="166"/>
                    <a:pt x="44" y="166"/>
                    <a:pt x="44" y="166"/>
                  </a:cubicBezTo>
                  <a:cubicBezTo>
                    <a:pt x="47" y="171"/>
                    <a:pt x="47" y="171"/>
                    <a:pt x="47" y="171"/>
                  </a:cubicBezTo>
                  <a:cubicBezTo>
                    <a:pt x="42" y="174"/>
                    <a:pt x="42" y="174"/>
                    <a:pt x="42" y="174"/>
                  </a:cubicBezTo>
                  <a:lnTo>
                    <a:pt x="39" y="169"/>
                  </a:lnTo>
                  <a:close/>
                  <a:moveTo>
                    <a:pt x="39" y="144"/>
                  </a:moveTo>
                  <a:cubicBezTo>
                    <a:pt x="42" y="139"/>
                    <a:pt x="42" y="139"/>
                    <a:pt x="42" y="139"/>
                  </a:cubicBezTo>
                  <a:cubicBezTo>
                    <a:pt x="48" y="142"/>
                    <a:pt x="48" y="142"/>
                    <a:pt x="48" y="142"/>
                  </a:cubicBezTo>
                  <a:cubicBezTo>
                    <a:pt x="45" y="147"/>
                    <a:pt x="45" y="147"/>
                    <a:pt x="45" y="147"/>
                  </a:cubicBezTo>
                  <a:lnTo>
                    <a:pt x="39" y="144"/>
                  </a:lnTo>
                  <a:close/>
                  <a:moveTo>
                    <a:pt x="50" y="163"/>
                  </a:moveTo>
                  <a:cubicBezTo>
                    <a:pt x="55" y="160"/>
                    <a:pt x="55" y="160"/>
                    <a:pt x="55" y="160"/>
                  </a:cubicBezTo>
                  <a:cubicBezTo>
                    <a:pt x="58" y="165"/>
                    <a:pt x="58" y="165"/>
                    <a:pt x="58" y="165"/>
                  </a:cubicBezTo>
                  <a:cubicBezTo>
                    <a:pt x="53" y="168"/>
                    <a:pt x="53" y="168"/>
                    <a:pt x="53" y="168"/>
                  </a:cubicBezTo>
                  <a:lnTo>
                    <a:pt x="50" y="163"/>
                  </a:lnTo>
                  <a:close/>
                  <a:moveTo>
                    <a:pt x="50" y="150"/>
                  </a:moveTo>
                  <a:cubicBezTo>
                    <a:pt x="53" y="145"/>
                    <a:pt x="53" y="145"/>
                    <a:pt x="53" y="145"/>
                  </a:cubicBezTo>
                  <a:cubicBezTo>
                    <a:pt x="58" y="148"/>
                    <a:pt x="58" y="148"/>
                    <a:pt x="58" y="148"/>
                  </a:cubicBezTo>
                  <a:cubicBezTo>
                    <a:pt x="55" y="153"/>
                    <a:pt x="55" y="153"/>
                    <a:pt x="55" y="153"/>
                  </a:cubicBezTo>
                  <a:lnTo>
                    <a:pt x="50" y="150"/>
                  </a:lnTo>
                  <a:close/>
                  <a:moveTo>
                    <a:pt x="60" y="157"/>
                  </a:moveTo>
                  <a:cubicBezTo>
                    <a:pt x="61" y="156"/>
                    <a:pt x="61" y="156"/>
                    <a:pt x="61" y="156"/>
                  </a:cubicBezTo>
                  <a:cubicBezTo>
                    <a:pt x="60" y="156"/>
                    <a:pt x="60" y="156"/>
                    <a:pt x="60" y="156"/>
                  </a:cubicBezTo>
                  <a:cubicBezTo>
                    <a:pt x="63" y="151"/>
                    <a:pt x="63" y="151"/>
                    <a:pt x="63" y="151"/>
                  </a:cubicBezTo>
                  <a:cubicBezTo>
                    <a:pt x="73" y="156"/>
                    <a:pt x="73" y="156"/>
                    <a:pt x="73" y="156"/>
                  </a:cubicBezTo>
                  <a:cubicBezTo>
                    <a:pt x="63" y="162"/>
                    <a:pt x="63" y="162"/>
                    <a:pt x="63" y="162"/>
                  </a:cubicBezTo>
                  <a:lnTo>
                    <a:pt x="60" y="157"/>
                  </a:lnTo>
                  <a:close/>
                </a:path>
              </a:pathLst>
            </a:custGeom>
            <a:grpFill/>
            <a:ln>
              <a:noFill/>
            </a:ln>
          </p:spPr>
          <p:txBody>
            <a:bodyPr vert="horz" wrap="square" lIns="91440" tIns="45720" rIns="91440" bIns="45720" numCol="1" anchor="t" anchorCtr="0" compatLnSpc="1">
              <a:prstTxWarp prst="textNoShape">
                <a:avLst/>
              </a:prstTxWarp>
            </a:bodyPr>
            <a:lstStyle/>
            <a:p>
              <a:pPr defTabSz="1218936"/>
              <a:endParaRPr lang="en-US" sz="1600">
                <a:solidFill>
                  <a:srgbClr val="292929"/>
                </a:solidFill>
              </a:endParaRPr>
            </a:p>
          </p:txBody>
        </p:sp>
        <p:sp>
          <p:nvSpPr>
            <p:cNvPr id="16" name="Freeform 44"/>
            <p:cNvSpPr>
              <a:spLocks noEditPoints="1"/>
            </p:cNvSpPr>
            <p:nvPr/>
          </p:nvSpPr>
          <p:spPr bwMode="black">
            <a:xfrm>
              <a:off x="8863394" y="5414400"/>
              <a:ext cx="652463" cy="657225"/>
            </a:xfrm>
            <a:custGeom>
              <a:avLst/>
              <a:gdLst>
                <a:gd name="T0" fmla="*/ 116 w 411"/>
                <a:gd name="T1" fmla="*/ 121 h 414"/>
                <a:gd name="T2" fmla="*/ 123 w 411"/>
                <a:gd name="T3" fmla="*/ 208 h 414"/>
                <a:gd name="T4" fmla="*/ 159 w 411"/>
                <a:gd name="T5" fmla="*/ 173 h 414"/>
                <a:gd name="T6" fmla="*/ 293 w 411"/>
                <a:gd name="T7" fmla="*/ 310 h 414"/>
                <a:gd name="T8" fmla="*/ 307 w 411"/>
                <a:gd name="T9" fmla="*/ 296 h 414"/>
                <a:gd name="T10" fmla="*/ 170 w 411"/>
                <a:gd name="T11" fmla="*/ 161 h 414"/>
                <a:gd name="T12" fmla="*/ 204 w 411"/>
                <a:gd name="T13" fmla="*/ 128 h 414"/>
                <a:gd name="T14" fmla="*/ 116 w 411"/>
                <a:gd name="T15" fmla="*/ 121 h 414"/>
                <a:gd name="T16" fmla="*/ 7 w 411"/>
                <a:gd name="T17" fmla="*/ 397 h 414"/>
                <a:gd name="T18" fmla="*/ 41 w 411"/>
                <a:gd name="T19" fmla="*/ 362 h 414"/>
                <a:gd name="T20" fmla="*/ 93 w 411"/>
                <a:gd name="T21" fmla="*/ 414 h 414"/>
                <a:gd name="T22" fmla="*/ 104 w 411"/>
                <a:gd name="T23" fmla="*/ 402 h 414"/>
                <a:gd name="T24" fmla="*/ 52 w 411"/>
                <a:gd name="T25" fmla="*/ 350 h 414"/>
                <a:gd name="T26" fmla="*/ 88 w 411"/>
                <a:gd name="T27" fmla="*/ 317 h 414"/>
                <a:gd name="T28" fmla="*/ 0 w 411"/>
                <a:gd name="T29" fmla="*/ 310 h 414"/>
                <a:gd name="T30" fmla="*/ 7 w 411"/>
                <a:gd name="T31" fmla="*/ 397 h 414"/>
                <a:gd name="T32" fmla="*/ 305 w 411"/>
                <a:gd name="T33" fmla="*/ 0 h 414"/>
                <a:gd name="T34" fmla="*/ 315 w 411"/>
                <a:gd name="T35" fmla="*/ 90 h 414"/>
                <a:gd name="T36" fmla="*/ 348 w 411"/>
                <a:gd name="T37" fmla="*/ 55 h 414"/>
                <a:gd name="T38" fmla="*/ 397 w 411"/>
                <a:gd name="T39" fmla="*/ 104 h 414"/>
                <a:gd name="T40" fmla="*/ 411 w 411"/>
                <a:gd name="T41" fmla="*/ 92 h 414"/>
                <a:gd name="T42" fmla="*/ 359 w 411"/>
                <a:gd name="T43" fmla="*/ 43 h 414"/>
                <a:gd name="T44" fmla="*/ 395 w 411"/>
                <a:gd name="T45" fmla="*/ 7 h 414"/>
                <a:gd name="T46" fmla="*/ 305 w 411"/>
                <a:gd name="T47" fmla="*/ 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11" h="414">
                  <a:moveTo>
                    <a:pt x="116" y="121"/>
                  </a:moveTo>
                  <a:lnTo>
                    <a:pt x="123" y="208"/>
                  </a:lnTo>
                  <a:lnTo>
                    <a:pt x="159" y="173"/>
                  </a:lnTo>
                  <a:lnTo>
                    <a:pt x="293" y="310"/>
                  </a:lnTo>
                  <a:lnTo>
                    <a:pt x="307" y="296"/>
                  </a:lnTo>
                  <a:lnTo>
                    <a:pt x="170" y="161"/>
                  </a:lnTo>
                  <a:lnTo>
                    <a:pt x="204" y="128"/>
                  </a:lnTo>
                  <a:lnTo>
                    <a:pt x="116" y="121"/>
                  </a:lnTo>
                  <a:close/>
                  <a:moveTo>
                    <a:pt x="7" y="397"/>
                  </a:moveTo>
                  <a:lnTo>
                    <a:pt x="41" y="362"/>
                  </a:lnTo>
                  <a:lnTo>
                    <a:pt x="93" y="414"/>
                  </a:lnTo>
                  <a:lnTo>
                    <a:pt x="104" y="402"/>
                  </a:lnTo>
                  <a:lnTo>
                    <a:pt x="52" y="350"/>
                  </a:lnTo>
                  <a:lnTo>
                    <a:pt x="88" y="317"/>
                  </a:lnTo>
                  <a:lnTo>
                    <a:pt x="0" y="310"/>
                  </a:lnTo>
                  <a:lnTo>
                    <a:pt x="7" y="397"/>
                  </a:lnTo>
                  <a:close/>
                  <a:moveTo>
                    <a:pt x="305" y="0"/>
                  </a:moveTo>
                  <a:lnTo>
                    <a:pt x="315" y="90"/>
                  </a:lnTo>
                  <a:lnTo>
                    <a:pt x="348" y="55"/>
                  </a:lnTo>
                  <a:lnTo>
                    <a:pt x="397" y="104"/>
                  </a:lnTo>
                  <a:lnTo>
                    <a:pt x="411" y="92"/>
                  </a:lnTo>
                  <a:lnTo>
                    <a:pt x="359" y="43"/>
                  </a:lnTo>
                  <a:lnTo>
                    <a:pt x="395" y="7"/>
                  </a:lnTo>
                  <a:lnTo>
                    <a:pt x="305" y="0"/>
                  </a:lnTo>
                  <a:close/>
                </a:path>
              </a:pathLst>
            </a:custGeom>
            <a:grpFill/>
            <a:ln>
              <a:noFill/>
            </a:ln>
          </p:spPr>
          <p:txBody>
            <a:bodyPr vert="horz" wrap="square" lIns="91440" tIns="45720" rIns="91440" bIns="45720" numCol="1" anchor="t" anchorCtr="0" compatLnSpc="1">
              <a:prstTxWarp prst="textNoShape">
                <a:avLst/>
              </a:prstTxWarp>
            </a:bodyPr>
            <a:lstStyle/>
            <a:p>
              <a:pPr defTabSz="1218936"/>
              <a:endParaRPr lang="en-US" sz="1600">
                <a:solidFill>
                  <a:srgbClr val="292929"/>
                </a:solidFill>
              </a:endParaRPr>
            </a:p>
          </p:txBody>
        </p:sp>
      </p:grpSp>
    </p:spTree>
    <p:extLst>
      <p:ext uri="{BB962C8B-B14F-4D97-AF65-F5344CB8AC3E}">
        <p14:creationId xmlns:p14="http://schemas.microsoft.com/office/powerpoint/2010/main" val="3878079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B0F0">
            <a:alpha val="99000"/>
          </a:srgbClr>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1417213" y="1447802"/>
            <a:ext cx="4387222" cy="2953376"/>
          </a:xfrm>
        </p:spPr>
        <p:txBody>
          <a:bodyPr/>
          <a:lstStyle/>
          <a:p>
            <a:r>
              <a:rPr lang="en-US" sz="7200" dirty="0" smtClean="0"/>
              <a:t>Get Started</a:t>
            </a:r>
            <a:br>
              <a:rPr lang="en-US" sz="7200" dirty="0" smtClean="0"/>
            </a:br>
            <a:r>
              <a:rPr lang="en-US" sz="4400" dirty="0" smtClean="0"/>
              <a:t>management</a:t>
            </a:r>
            <a:endParaRPr lang="en-US" sz="7200" dirty="0"/>
          </a:p>
        </p:txBody>
      </p:sp>
      <p:sp>
        <p:nvSpPr>
          <p:cNvPr id="2" name="Subtitle 1"/>
          <p:cNvSpPr>
            <a:spLocks noGrp="1"/>
          </p:cNvSpPr>
          <p:nvPr>
            <p:ph type="subTitle" idx="1"/>
          </p:nvPr>
        </p:nvSpPr>
        <p:spPr/>
        <p:txBody>
          <a:bodyPr/>
          <a:lstStyle/>
          <a:p>
            <a:endParaRPr lang="en-US" dirty="0"/>
          </a:p>
        </p:txBody>
      </p:sp>
      <p:sp>
        <p:nvSpPr>
          <p:cNvPr id="10" name="Text Placeholder 9"/>
          <p:cNvSpPr>
            <a:spLocks noGrp="1"/>
          </p:cNvSpPr>
          <p:nvPr>
            <p:ph type="body" sz="quarter" idx="10"/>
          </p:nvPr>
        </p:nvSpPr>
        <p:spPr/>
        <p:txBody>
          <a:bodyPr/>
          <a:lstStyle/>
          <a:p>
            <a:r>
              <a:rPr lang="en-US" sz="6600" dirty="0" smtClean="0">
                <a:solidFill>
                  <a:schemeClr val="accent2">
                    <a:lumMod val="40000"/>
                    <a:lumOff val="60000"/>
                    <a:alpha val="99000"/>
                  </a:schemeClr>
                </a:solidFill>
              </a:rPr>
              <a:t>demo</a:t>
            </a:r>
            <a:endParaRPr lang="en-US" sz="6600" dirty="0">
              <a:solidFill>
                <a:schemeClr val="accent2">
                  <a:lumMod val="40000"/>
                  <a:lumOff val="60000"/>
                  <a:alpha val="99000"/>
                </a:schemeClr>
              </a:solidFill>
            </a:endParaRPr>
          </a:p>
        </p:txBody>
      </p:sp>
    </p:spTree>
    <p:extLst>
      <p:ext uri="{BB962C8B-B14F-4D97-AF65-F5344CB8AC3E}">
        <p14:creationId xmlns:p14="http://schemas.microsoft.com/office/powerpoint/2010/main" val="3908103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We covered…</a:t>
            </a:r>
            <a:endParaRPr lang="en-US" dirty="0"/>
          </a:p>
        </p:txBody>
      </p:sp>
      <p:sp>
        <p:nvSpPr>
          <p:cNvPr id="5" name="Text Placeholder 4"/>
          <p:cNvSpPr>
            <a:spLocks noGrp="1"/>
          </p:cNvSpPr>
          <p:nvPr>
            <p:ph type="body" sz="quarter" idx="11"/>
          </p:nvPr>
        </p:nvSpPr>
        <p:spPr>
          <a:xfrm>
            <a:off x="2606032" y="1844154"/>
            <a:ext cx="5210341" cy="4388894"/>
          </a:xfrm>
        </p:spPr>
        <p:txBody>
          <a:bodyPr/>
          <a:lstStyle/>
          <a:p>
            <a:r>
              <a:rPr lang="en-US" dirty="0" smtClean="0"/>
              <a:t>+What is the Cloud</a:t>
            </a:r>
          </a:p>
          <a:p>
            <a:r>
              <a:rPr lang="en-US" dirty="0" smtClean="0"/>
              <a:t>+How to get the tools</a:t>
            </a:r>
          </a:p>
          <a:p>
            <a:r>
              <a:rPr lang="en-US" dirty="0" smtClean="0"/>
              <a:t>+Create </a:t>
            </a:r>
            <a:r>
              <a:rPr lang="en-US" dirty="0"/>
              <a:t>an account</a:t>
            </a:r>
          </a:p>
          <a:p>
            <a:r>
              <a:rPr lang="en-US" dirty="0" smtClean="0"/>
              <a:t>+Build &amp; test a site</a:t>
            </a:r>
          </a:p>
          <a:p>
            <a:r>
              <a:rPr lang="en-US" dirty="0" smtClean="0"/>
              <a:t>+Deploy</a:t>
            </a:r>
            <a:endParaRPr lang="en-US" dirty="0"/>
          </a:p>
        </p:txBody>
      </p:sp>
    </p:spTree>
    <p:extLst>
      <p:ext uri="{BB962C8B-B14F-4D97-AF65-F5344CB8AC3E}">
        <p14:creationId xmlns:p14="http://schemas.microsoft.com/office/powerpoint/2010/main" val="1932400326"/>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381000" y="1447800"/>
            <a:ext cx="8382000" cy="4284250"/>
          </a:xfrm>
        </p:spPr>
        <p:txBody>
          <a:bodyPr/>
          <a:lstStyle/>
          <a:p>
            <a:r>
              <a:rPr lang="en-US" dirty="0" smtClean="0">
                <a:latin typeface="Segoe UI Light" pitchFamily="34" charset="0"/>
              </a:rPr>
              <a:t>Windows Azure enables us to work with Microsoft’s Data Centers, provisioning Compute, Storage and Databases easily and quickly</a:t>
            </a:r>
          </a:p>
          <a:p>
            <a:r>
              <a:rPr lang="en-US" dirty="0" smtClean="0">
                <a:latin typeface="Segoe UI Light" pitchFamily="34" charset="0"/>
              </a:rPr>
              <a:t>Accounts can take the form of Benefits, Trials and Pay as you Go </a:t>
            </a:r>
          </a:p>
          <a:p>
            <a:r>
              <a:rPr lang="en-US" dirty="0" smtClean="0">
                <a:latin typeface="Segoe UI Light" pitchFamily="34" charset="0"/>
              </a:rPr>
              <a:t>Tools are available to fit your developer needs</a:t>
            </a:r>
          </a:p>
          <a:p>
            <a:r>
              <a:rPr lang="en-US" dirty="0" smtClean="0">
                <a:latin typeface="Segoe UI Light" pitchFamily="34" charset="0"/>
              </a:rPr>
              <a:t>Building and deploying to the cloud is fast and easy with the tools and thru the web</a:t>
            </a:r>
            <a:endParaRPr lang="en-US" dirty="0">
              <a:latin typeface="Segoe UI Light" pitchFamily="34" charset="0"/>
            </a:endParaRPr>
          </a:p>
        </p:txBody>
      </p:sp>
    </p:spTree>
    <p:extLst>
      <p:ext uri="{BB962C8B-B14F-4D97-AF65-F5344CB8AC3E}">
        <p14:creationId xmlns:p14="http://schemas.microsoft.com/office/powerpoint/2010/main" val="3605694874"/>
      </p:ext>
    </p:extLst>
  </p:cSld>
  <p:clrMapOvr>
    <a:masterClrMapping/>
  </p:clrMapOvr>
  <mc:AlternateContent xmlns:mc="http://schemas.openxmlformats.org/markup-compatibility/2006" xmlns:p14="http://schemas.microsoft.com/office/powerpoint/2010/main">
    <mc:Choice Requires="p14">
      <p:transition spd="med">
        <p14:ferris dir="l"/>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can I get more info?</a:t>
            </a:r>
            <a:endParaRPr lang="en-US" dirty="0"/>
          </a:p>
        </p:txBody>
      </p:sp>
      <p:sp>
        <p:nvSpPr>
          <p:cNvPr id="3" name="Text Placeholder 2"/>
          <p:cNvSpPr>
            <a:spLocks noGrp="1"/>
          </p:cNvSpPr>
          <p:nvPr>
            <p:ph idx="1"/>
          </p:nvPr>
        </p:nvSpPr>
        <p:spPr>
          <a:xfrm>
            <a:off x="387531" y="1541417"/>
            <a:ext cx="8534400" cy="5212080"/>
          </a:xfrm>
        </p:spPr>
        <p:txBody>
          <a:bodyPr>
            <a:noAutofit/>
          </a:bodyPr>
          <a:lstStyle/>
          <a:p>
            <a:r>
              <a:rPr lang="en-US" sz="2800" dirty="0" smtClean="0"/>
              <a:t>Visit my site </a:t>
            </a:r>
            <a:r>
              <a:rPr lang="en-US" sz="2800" dirty="0" smtClean="0">
                <a:solidFill>
                  <a:schemeClr val="tx1"/>
                </a:solidFill>
                <a:hlinkClick r:id="rId3"/>
              </a:rPr>
              <a:t>http://www.benkotips.com</a:t>
            </a:r>
            <a:r>
              <a:rPr lang="en-US" sz="2800" dirty="0" smtClean="0">
                <a:solidFill>
                  <a:schemeClr val="tx1"/>
                </a:solidFill>
              </a:rPr>
              <a:t> </a:t>
            </a:r>
            <a:endParaRPr lang="en-US" sz="2800" b="1"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a:p>
            <a:pPr lvl="1"/>
            <a:r>
              <a:rPr lang="en-US" sz="2400" dirty="0" smtClean="0"/>
              <a:t>Resources from today’s talk</a:t>
            </a:r>
          </a:p>
          <a:p>
            <a:pPr lvl="1"/>
            <a:r>
              <a:rPr lang="en-US" sz="2400" dirty="0" smtClean="0"/>
              <a:t>Webcasts</a:t>
            </a:r>
          </a:p>
          <a:p>
            <a:pPr lvl="1"/>
            <a:r>
              <a:rPr lang="en-US" sz="2400" dirty="0" smtClean="0"/>
              <a:t>Downloads</a:t>
            </a:r>
            <a:endParaRPr lang="en-US" dirty="0" smtClean="0"/>
          </a:p>
          <a:p>
            <a:r>
              <a:rPr lang="en-US" sz="2800" dirty="0" smtClean="0"/>
              <a:t>Check out the rest of this series!</a:t>
            </a:r>
          </a:p>
          <a:p>
            <a:pPr lvl="1"/>
            <a:r>
              <a:rPr lang="en-US" sz="2400" dirty="0">
                <a:solidFill>
                  <a:schemeClr val="tx1"/>
                </a:solidFill>
                <a:hlinkClick r:id="rId4"/>
              </a:rPr>
              <a:t>http://</a:t>
            </a:r>
            <a:r>
              <a:rPr lang="en-US" sz="2400" dirty="0" smtClean="0">
                <a:solidFill>
                  <a:schemeClr val="tx1"/>
                </a:solidFill>
                <a:hlinkClick r:id="rId4"/>
              </a:rPr>
              <a:t>bit.ly/s2nCloud</a:t>
            </a:r>
            <a:r>
              <a:rPr lang="en-US" sz="2400" dirty="0" smtClean="0">
                <a:solidFill>
                  <a:schemeClr val="tx1"/>
                </a:solidFill>
              </a:rPr>
              <a:t>  </a:t>
            </a:r>
          </a:p>
          <a:p>
            <a:r>
              <a:rPr lang="en-US" sz="2800" dirty="0" smtClean="0"/>
              <a:t>Ask questions on Windows Azure Office Hours</a:t>
            </a:r>
          </a:p>
          <a:p>
            <a:pPr lvl="1"/>
            <a:r>
              <a:rPr lang="en-US" sz="2400" dirty="0" smtClean="0">
                <a:hlinkClick r:id="rId5"/>
              </a:rPr>
              <a:t>http://bit.ly/bqtWazOH</a:t>
            </a:r>
            <a:r>
              <a:rPr lang="en-US" sz="2400" dirty="0" smtClean="0"/>
              <a:t> </a:t>
            </a:r>
          </a:p>
          <a:p>
            <a:r>
              <a:rPr lang="en-US" sz="2800" dirty="0" smtClean="0"/>
              <a:t>Get the Tools &amp; the Trial </a:t>
            </a:r>
          </a:p>
          <a:p>
            <a:pPr lvl="1"/>
            <a:r>
              <a:rPr lang="en-US" sz="2400" dirty="0" smtClean="0">
                <a:hlinkClick r:id="rId6"/>
              </a:rPr>
              <a:t>http://aka.ms/AzureMB</a:t>
            </a:r>
            <a:endParaRPr lang="en-US" sz="2400" dirty="0" smtClean="0"/>
          </a:p>
          <a:p>
            <a:pPr lvl="1"/>
            <a:r>
              <a:rPr lang="en-US" sz="2400" dirty="0" smtClean="0">
                <a:hlinkClick r:id="rId7"/>
              </a:rPr>
              <a:t>http://aka.ms/AzureTrialMB</a:t>
            </a:r>
            <a:r>
              <a:rPr lang="en-US" sz="2400" dirty="0" smtClean="0"/>
              <a:t> </a:t>
            </a:r>
          </a:p>
        </p:txBody>
      </p:sp>
    </p:spTree>
    <p:extLst>
      <p:ext uri="{BB962C8B-B14F-4D97-AF65-F5344CB8AC3E}">
        <p14:creationId xmlns:p14="http://schemas.microsoft.com/office/powerpoint/2010/main" val="368913928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7515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Listen to Past Events</a:t>
            </a:r>
            <a:endParaRPr lang="en-US" dirty="0"/>
          </a:p>
        </p:txBody>
      </p:sp>
      <p:sp>
        <p:nvSpPr>
          <p:cNvPr id="3" name="Text Placeholder 2"/>
          <p:cNvSpPr>
            <a:spLocks noGrp="1"/>
          </p:cNvSpPr>
          <p:nvPr>
            <p:ph type="body" sz="quarter" idx="10"/>
          </p:nvPr>
        </p:nvSpPr>
        <p:spPr>
          <a:xfrm>
            <a:off x="166429" y="1164467"/>
            <a:ext cx="8382000" cy="4785926"/>
          </a:xfrm>
        </p:spPr>
        <p:txBody>
          <a:bodyPr/>
          <a:lstStyle/>
          <a:p>
            <a:r>
              <a:rPr lang="en-US" sz="2800" dirty="0" smtClean="0"/>
              <a:t>Download recordings by going to the</a:t>
            </a:r>
            <a:br>
              <a:rPr lang="en-US" sz="2800" dirty="0" smtClean="0"/>
            </a:br>
            <a:r>
              <a:rPr lang="en-US" sz="2800" dirty="0" smtClean="0"/>
              <a:t>archives on </a:t>
            </a:r>
            <a:br>
              <a:rPr lang="en-US" sz="2800" dirty="0" smtClean="0"/>
            </a:br>
            <a:r>
              <a:rPr lang="en-US" sz="2800" dirty="0" smtClean="0"/>
              <a:t>	</a:t>
            </a:r>
            <a:r>
              <a:rPr lang="en-US" sz="2800" dirty="0" smtClean="0">
                <a:hlinkClick r:id="rId2"/>
              </a:rPr>
              <a:t>http://www.benkotips.com/OfficeHrs</a:t>
            </a:r>
            <a:r>
              <a:rPr lang="en-US" sz="2800" dirty="0" smtClean="0"/>
              <a:t> </a:t>
            </a:r>
          </a:p>
          <a:p>
            <a:endParaRPr lang="en-US" dirty="0"/>
          </a:p>
          <a:p>
            <a:r>
              <a:rPr lang="en-US" sz="2800" dirty="0" smtClean="0"/>
              <a:t>Links to specific shows </a:t>
            </a:r>
            <a:endParaRPr lang="en-US" sz="2800" dirty="0"/>
          </a:p>
          <a:p>
            <a:pPr marL="0" indent="0">
              <a:buNone/>
            </a:pPr>
            <a:r>
              <a:rPr lang="en-US" sz="1800" dirty="0" smtClean="0"/>
              <a:t>	11/11	with Michael Wood	</a:t>
            </a:r>
            <a:r>
              <a:rPr lang="en-US" sz="1800" dirty="0" smtClean="0">
                <a:hlinkClick r:id="rId3"/>
              </a:rPr>
              <a:t>http://bit.ly/WazOh-1</a:t>
            </a:r>
            <a:r>
              <a:rPr lang="en-US" sz="1800" dirty="0" smtClean="0"/>
              <a:t> </a:t>
            </a:r>
          </a:p>
          <a:p>
            <a:pPr marL="0" indent="0">
              <a:buNone/>
            </a:pPr>
            <a:r>
              <a:rPr lang="en-US" sz="1800" dirty="0"/>
              <a:t>	</a:t>
            </a:r>
            <a:r>
              <a:rPr lang="en-US" sz="1800" dirty="0" smtClean="0"/>
              <a:t>11/18 	with Adam Grocholski	</a:t>
            </a:r>
            <a:r>
              <a:rPr lang="en-US" sz="1800" dirty="0" smtClean="0">
                <a:hlinkClick r:id="rId4"/>
              </a:rPr>
              <a:t>http://</a:t>
            </a:r>
            <a:r>
              <a:rPr lang="en-US" sz="1800" dirty="0">
                <a:hlinkClick r:id="rId3"/>
              </a:rPr>
              <a:t>bit.ly</a:t>
            </a:r>
            <a:r>
              <a:rPr lang="en-US" sz="1800" dirty="0" smtClean="0">
                <a:hlinkClick r:id="rId4"/>
              </a:rPr>
              <a:t>/WazOH-2</a:t>
            </a:r>
            <a:endParaRPr lang="en-US" sz="1800" dirty="0" smtClean="0"/>
          </a:p>
          <a:p>
            <a:pPr marL="0" indent="0">
              <a:buNone/>
            </a:pPr>
            <a:r>
              <a:rPr lang="en-US" sz="1800" dirty="0"/>
              <a:t>	</a:t>
            </a:r>
            <a:r>
              <a:rPr lang="en-US" sz="1800" dirty="0" smtClean="0"/>
              <a:t>12/2	with Azure MVP’s 		</a:t>
            </a:r>
            <a:r>
              <a:rPr lang="en-US" sz="1800" dirty="0" smtClean="0">
                <a:hlinkClick r:id="rId5"/>
              </a:rPr>
              <a:t>http://</a:t>
            </a:r>
            <a:r>
              <a:rPr lang="en-US" sz="1800" dirty="0">
                <a:hlinkClick r:id="rId3"/>
              </a:rPr>
              <a:t>bit.ly</a:t>
            </a:r>
            <a:r>
              <a:rPr lang="en-US" sz="1800" dirty="0" smtClean="0">
                <a:hlinkClick r:id="rId5"/>
              </a:rPr>
              <a:t>/WazOH-3</a:t>
            </a:r>
            <a:endParaRPr lang="en-US" sz="1800" dirty="0" smtClean="0"/>
          </a:p>
          <a:p>
            <a:pPr marL="0" indent="0">
              <a:buNone/>
            </a:pPr>
            <a:r>
              <a:rPr lang="en-US" sz="1800" dirty="0"/>
              <a:t>	</a:t>
            </a:r>
            <a:r>
              <a:rPr lang="en-US" sz="1800" dirty="0" smtClean="0"/>
              <a:t>12/9	with Paul Stubbs		</a:t>
            </a:r>
            <a:r>
              <a:rPr lang="en-US" sz="1800" dirty="0" smtClean="0">
                <a:hlinkClick r:id="rId6"/>
              </a:rPr>
              <a:t>http://bit.ly/WazOH-4</a:t>
            </a:r>
            <a:endParaRPr lang="en-US" sz="1800" dirty="0" smtClean="0"/>
          </a:p>
          <a:p>
            <a:pPr marL="0" indent="0">
              <a:buNone/>
            </a:pPr>
            <a:r>
              <a:rPr lang="en-US" sz="1800" dirty="0" smtClean="0"/>
              <a:t>	12/16	with Mark Russinovich	</a:t>
            </a:r>
            <a:r>
              <a:rPr lang="en-US" sz="1800" dirty="0" smtClean="0">
                <a:hlinkClick r:id="rId7"/>
              </a:rPr>
              <a:t>http://bit.ly/WazOH-5</a:t>
            </a:r>
            <a:endParaRPr lang="en-US" sz="1800" dirty="0" smtClean="0"/>
          </a:p>
          <a:p>
            <a:pPr marL="0" indent="0">
              <a:buNone/>
            </a:pPr>
            <a:r>
              <a:rPr lang="en-US" sz="1800" dirty="0"/>
              <a:t>	</a:t>
            </a:r>
            <a:r>
              <a:rPr lang="en-US" sz="1800" dirty="0" smtClean="0"/>
              <a:t>1/20	with Scott Klein		</a:t>
            </a:r>
            <a:r>
              <a:rPr lang="en-US" sz="1800" dirty="0" smtClean="0">
                <a:hlinkClick r:id="rId8"/>
              </a:rPr>
              <a:t>http://bit.ly/WazOH-7</a:t>
            </a:r>
            <a:r>
              <a:rPr lang="en-US" sz="1800" dirty="0" smtClean="0"/>
              <a:t> </a:t>
            </a:r>
          </a:p>
          <a:p>
            <a:pPr marL="0" indent="0">
              <a:buNone/>
            </a:pPr>
            <a:r>
              <a:rPr lang="en-US" sz="1800" dirty="0"/>
              <a:t>	</a:t>
            </a:r>
            <a:r>
              <a:rPr lang="en-US" sz="1800" dirty="0" smtClean="0"/>
              <a:t>1/27	with Mike Collier		</a:t>
            </a:r>
            <a:r>
              <a:rPr lang="en-US" sz="1800" dirty="0" smtClean="0">
                <a:hlinkClick r:id="rId9"/>
              </a:rPr>
              <a:t>http://bit.ly/WazOH-8</a:t>
            </a:r>
            <a:r>
              <a:rPr lang="en-US" sz="1800" dirty="0" smtClean="0"/>
              <a:t> </a:t>
            </a:r>
          </a:p>
          <a:p>
            <a:pPr marL="0" indent="0">
              <a:buNone/>
            </a:pPr>
            <a:endParaRPr lang="en-US" sz="2800" dirty="0" smtClean="0"/>
          </a:p>
        </p:txBody>
      </p:sp>
      <p:sp>
        <p:nvSpPr>
          <p:cNvPr id="4" name="Footer Placeholder 3"/>
          <p:cNvSpPr>
            <a:spLocks noGrp="1"/>
          </p:cNvSpPr>
          <p:nvPr>
            <p:ph type="ftr" sz="quarter" idx="3"/>
          </p:nvPr>
        </p:nvSpPr>
        <p:spPr/>
        <p:txBody>
          <a:bodyPr/>
          <a:lstStyle/>
          <a:p>
            <a:r>
              <a:rPr lang="en-US" dirty="0" smtClean="0">
                <a:solidFill>
                  <a:srgbClr val="000000"/>
                </a:solidFill>
              </a:rPr>
              <a:t>Microsoft Confidential</a:t>
            </a:r>
          </a:p>
        </p:txBody>
      </p:sp>
      <p:sp>
        <p:nvSpPr>
          <p:cNvPr id="5" name="Slide Number Placeholder 4"/>
          <p:cNvSpPr>
            <a:spLocks noGrp="1"/>
          </p:cNvSpPr>
          <p:nvPr>
            <p:ph type="sldNum" sz="quarter" idx="4"/>
          </p:nvPr>
        </p:nvSpPr>
        <p:spPr/>
        <p:txBody>
          <a:bodyPr/>
          <a:lstStyle/>
          <a:p>
            <a:fld id="{1AD4D6FE-0D95-422C-A401-E733BBF8EB07}" type="slidenum">
              <a:rPr lang="en-US" smtClean="0">
                <a:solidFill>
                  <a:srgbClr val="000000"/>
                </a:solidFill>
              </a:rPr>
              <a:pPr/>
              <a:t>33</a:t>
            </a:fld>
            <a:endParaRPr lang="en-US" dirty="0">
              <a:solidFill>
                <a:srgbClr val="000000"/>
              </a:solidFill>
            </a:endParaRPr>
          </a:p>
        </p:txBody>
      </p:sp>
      <p:pic>
        <p:nvPicPr>
          <p:cNvPr id="1026"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18589" y="432694"/>
            <a:ext cx="1231803" cy="14669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2234732"/>
      </p:ext>
    </p:extLst>
  </p:cSld>
  <p:clrMapOvr>
    <a:masterClrMapping/>
  </p:clrMapOvr>
  <p:transition>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MS1444_Windows Azure Template 16x9_r08a">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2.xml><?xml version="1.0" encoding="utf-8"?>
<a:theme xmlns:a="http://schemas.openxmlformats.org/drawingml/2006/main" name="White with Consolas font for code slides">
  <a:themeElements>
    <a:clrScheme name="Custom 12">
      <a:dk1>
        <a:srgbClr val="292929"/>
      </a:dk1>
      <a:lt1>
        <a:srgbClr val="FFFFFF"/>
      </a:lt1>
      <a:dk2>
        <a:srgbClr val="5F5F5F"/>
      </a:dk2>
      <a:lt2>
        <a:srgbClr val="DDDDDD"/>
      </a:lt2>
      <a:accent1>
        <a:srgbClr val="FFBE00"/>
      </a:accent1>
      <a:accent2>
        <a:srgbClr val="00AEEF"/>
      </a:accent2>
      <a:accent3>
        <a:srgbClr val="910091"/>
      </a:accent3>
      <a:accent4>
        <a:srgbClr val="00A600"/>
      </a:accent4>
      <a:accent5>
        <a:srgbClr val="FF0000"/>
      </a:accent5>
      <a:accent6>
        <a:srgbClr val="0071BC"/>
      </a:accent6>
      <a:hlink>
        <a:srgbClr val="0000A6"/>
      </a:hlink>
      <a:folHlink>
        <a:srgbClr val="0071BC"/>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a:defRPr dirty="0" err="1" smtClean="0">
            <a:gradFill>
              <a:gsLst>
                <a:gs pos="417">
                  <a:srgbClr val="000000"/>
                </a:gs>
                <a:gs pos="100000">
                  <a:srgbClr val="000000"/>
                </a:gs>
              </a:gsLst>
              <a:lin ang="5400000" scaled="0"/>
            </a:gradFill>
          </a:defRPr>
        </a:defPPr>
      </a:lstStyle>
    </a:txDef>
  </a:objectDefaults>
  <a:extraClrSchemeLst/>
</a:theme>
</file>

<file path=ppt/theme/theme3.xml><?xml version="1.0" encoding="utf-8"?>
<a:theme xmlns:a="http://schemas.openxmlformats.org/drawingml/2006/main" name="MSDN_Light_4x3_Template">
  <a:themeElements>
    <a:clrScheme name="Visual Studio">
      <a:dk1>
        <a:srgbClr val="000000"/>
      </a:dk1>
      <a:lt1>
        <a:srgbClr val="FFFFFF"/>
      </a:lt1>
      <a:dk2>
        <a:srgbClr val="681888"/>
      </a:dk2>
      <a:lt2>
        <a:srgbClr val="DEE6F3"/>
      </a:lt2>
      <a:accent1>
        <a:srgbClr val="0FA1B8"/>
      </a:accent1>
      <a:accent2>
        <a:srgbClr val="056CB6"/>
      </a:accent2>
      <a:accent3>
        <a:srgbClr val="681888"/>
      </a:accent3>
      <a:accent4>
        <a:srgbClr val="260859"/>
      </a:accent4>
      <a:accent5>
        <a:srgbClr val="DEE6F3"/>
      </a:accent5>
      <a:accent6>
        <a:srgbClr val="525051"/>
      </a:accent6>
      <a:hlink>
        <a:srgbClr val="3D67AA"/>
      </a:hlink>
      <a:folHlink>
        <a:srgbClr val="3D67AA"/>
      </a:folHlink>
    </a:clrScheme>
    <a:fontScheme name="Segoe UI">
      <a:majorFont>
        <a:latin typeface="Segoe UI"/>
        <a:ea typeface=""/>
        <a:cs typeface=""/>
      </a:majorFont>
      <a:minorFont>
        <a:latin typeface="Segoe U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400" dirty="0" smtClean="0">
            <a:gradFill>
              <a:gsLst>
                <a:gs pos="0">
                  <a:srgbClr val="FFFFFF"/>
                </a:gs>
                <a:gs pos="100000">
                  <a:srgbClr val="FFFFFF"/>
                </a:gs>
              </a:gsLst>
              <a:lin ang="5400000" scaled="0"/>
            </a:gradFill>
            <a:latin typeface="Segoe UI" pitchFamily="34" charset="0"/>
          </a:defRPr>
        </a:defPPr>
      </a:lstStyle>
      <a:style>
        <a:lnRef idx="0">
          <a:schemeClr val="accent2"/>
        </a:lnRef>
        <a:fillRef idx="3">
          <a:schemeClr val="accent2"/>
        </a:fillRef>
        <a:effectRef idx="3">
          <a:schemeClr val="accent2"/>
        </a:effectRef>
        <a:fontRef idx="minor">
          <a:schemeClr val="lt1"/>
        </a:fontRef>
      </a:style>
    </a:spDef>
    <a:txDef>
      <a:spPr>
        <a:noFill/>
      </a:spPr>
      <a:bodyPr wrap="square" lIns="0" tIns="0" rIns="0" bIns="0" rtlCol="0">
        <a:spAutoFit/>
      </a:bodyPr>
      <a:lstStyle>
        <a:defPPr>
          <a:defRPr sz="2400" dirty="0" smtClean="0">
            <a:solidFill>
              <a:schemeClr val="accent6"/>
            </a:solidFill>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955</Words>
  <Application>Microsoft Office PowerPoint</Application>
  <PresentationFormat>On-screen Show (4:3)</PresentationFormat>
  <Paragraphs>321</Paragraphs>
  <Slides>33</Slides>
  <Notes>13</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33</vt:i4>
      </vt:variant>
    </vt:vector>
  </HeadingPairs>
  <TitlesOfParts>
    <vt:vector size="42" baseType="lpstr">
      <vt:lpstr>Arial</vt:lpstr>
      <vt:lpstr>Segoe UI</vt:lpstr>
      <vt:lpstr>Wingdings</vt:lpstr>
      <vt:lpstr>Post Human</vt:lpstr>
      <vt:lpstr>Consolas</vt:lpstr>
      <vt:lpstr>Segoe UI Light</vt:lpstr>
      <vt:lpstr>MS1444_Windows Azure Template 16x9_r08a</vt:lpstr>
      <vt:lpstr>White with Consolas font for code slides</vt:lpstr>
      <vt:lpstr>MSDN_Light_4x3_Template</vt:lpstr>
      <vt:lpstr>Getting Started with Windows Azure   Cloud Computing Soup to Nuts</vt:lpstr>
      <vt:lpstr>Today…</vt:lpstr>
      <vt:lpstr>Software challenges today</vt:lpstr>
      <vt:lpstr>PowerPoint Presentation</vt:lpstr>
      <vt:lpstr>Data Center Abstraction</vt:lpstr>
      <vt:lpstr>Windows Azure</vt:lpstr>
      <vt:lpstr>Windows Azure Consumption Prices</vt:lpstr>
      <vt:lpstr>Windows Azure Instance Sizes</vt:lpstr>
      <vt:lpstr>Why Cloud</vt:lpstr>
      <vt:lpstr>Windows Azure Scenarios</vt:lpstr>
      <vt:lpstr>Getting Started</vt:lpstr>
      <vt:lpstr>Windows Azure MSDN Benefits</vt:lpstr>
      <vt:lpstr>Get Started my subscriptions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Get Started my subscriptions</vt:lpstr>
      <vt:lpstr>Windows Azure Tools</vt:lpstr>
      <vt:lpstr>Get Started Tools</vt:lpstr>
      <vt:lpstr>Build/Migrate an App</vt:lpstr>
      <vt:lpstr>Get Started build &amp; deploy</vt:lpstr>
      <vt:lpstr>Management of your App</vt:lpstr>
      <vt:lpstr>Get Started management</vt:lpstr>
      <vt:lpstr>We covered…</vt:lpstr>
      <vt:lpstr>Summary</vt:lpstr>
      <vt:lpstr>Where can I get more info?</vt:lpstr>
      <vt:lpstr>PowerPoint Presentation</vt:lpstr>
      <vt:lpstr>Listen to Past Events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2012-03-10T17:05:57Z</dcterms:created>
  <dcterms:modified xsi:type="dcterms:W3CDTF">2012-03-10T17:06:19Z</dcterms:modified>
  <cp:version/>
</cp:coreProperties>
</file>