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6.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8.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0.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1.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2.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3.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4.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5.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7.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8.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notesSlides/notesSlide19.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20.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21.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22.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23.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notesSlides/notesSlide24.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notesSlides/notesSlide26.xml" ContentType="application/vnd.openxmlformats-officedocument.presentationml.notesSlide+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27.xml" ContentType="application/vnd.openxmlformats-officedocument.presentationml.notesSlid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28.xml" ContentType="application/vnd.openxmlformats-officedocument.presentationml.notesSlid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29.xml" ContentType="application/vnd.openxmlformats-officedocument.presentationml.notesSlide+xml"/>
  <Override PartName="/ppt/tags/tag205.xml" ContentType="application/vnd.openxmlformats-officedocument.presentationml.tags+xml"/>
  <Override PartName="/ppt/notesSlides/notesSlide30.xml" ContentType="application/vnd.openxmlformats-officedocument.presentationml.notesSlide+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1"/>
    <p:sldMasterId id="2147483718" r:id="rId2"/>
    <p:sldMasterId id="2147483781" r:id="rId3"/>
  </p:sldMasterIdLst>
  <p:notesMasterIdLst>
    <p:notesMasterId r:id="rId49"/>
  </p:notesMasterIdLst>
  <p:handoutMasterIdLst>
    <p:handoutMasterId r:id="rId50"/>
  </p:handoutMasterIdLst>
  <p:sldIdLst>
    <p:sldId id="393" r:id="rId4"/>
    <p:sldId id="351" r:id="rId5"/>
    <p:sldId id="352" r:id="rId6"/>
    <p:sldId id="394" r:id="rId7"/>
    <p:sldId id="396" r:id="rId8"/>
    <p:sldId id="400" r:id="rId9"/>
    <p:sldId id="397" r:id="rId10"/>
    <p:sldId id="398" r:id="rId11"/>
    <p:sldId id="399" r:id="rId12"/>
    <p:sldId id="402" r:id="rId13"/>
    <p:sldId id="370" r:id="rId14"/>
    <p:sldId id="353" r:id="rId15"/>
    <p:sldId id="366" r:id="rId16"/>
    <p:sldId id="365" r:id="rId17"/>
    <p:sldId id="381" r:id="rId18"/>
    <p:sldId id="354" r:id="rId19"/>
    <p:sldId id="368" r:id="rId20"/>
    <p:sldId id="391" r:id="rId21"/>
    <p:sldId id="369" r:id="rId22"/>
    <p:sldId id="390" r:id="rId23"/>
    <p:sldId id="403" r:id="rId24"/>
    <p:sldId id="363" r:id="rId25"/>
    <p:sldId id="386" r:id="rId26"/>
    <p:sldId id="387" r:id="rId27"/>
    <p:sldId id="392" r:id="rId28"/>
    <p:sldId id="372" r:id="rId29"/>
    <p:sldId id="373" r:id="rId30"/>
    <p:sldId id="375" r:id="rId31"/>
    <p:sldId id="404" r:id="rId32"/>
    <p:sldId id="371" r:id="rId33"/>
    <p:sldId id="401" r:id="rId34"/>
    <p:sldId id="376" r:id="rId35"/>
    <p:sldId id="382" r:id="rId36"/>
    <p:sldId id="383" r:id="rId37"/>
    <p:sldId id="405" r:id="rId38"/>
    <p:sldId id="357" r:id="rId39"/>
    <p:sldId id="358" r:id="rId40"/>
    <p:sldId id="359" r:id="rId41"/>
    <p:sldId id="360" r:id="rId42"/>
    <p:sldId id="377" r:id="rId43"/>
    <p:sldId id="378" r:id="rId44"/>
    <p:sldId id="406" r:id="rId45"/>
    <p:sldId id="379" r:id="rId46"/>
    <p:sldId id="380" r:id="rId47"/>
    <p:sldId id="384" r:id="rId48"/>
  </p:sldIdLst>
  <p:sldSz cx="9144000" cy="6858000" type="screen4x3"/>
  <p:notesSz cx="6858000" cy="9144000"/>
  <p:custDataLst>
    <p:tags r:id="rId51"/>
  </p:custDataLst>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015314-3606-470B-AE56-C81F618F2A20}">
          <p14:sldIdLst>
            <p14:sldId id="393"/>
            <p14:sldId id="351"/>
            <p14:sldId id="352"/>
            <p14:sldId id="394"/>
            <p14:sldId id="396"/>
            <p14:sldId id="400"/>
            <p14:sldId id="397"/>
            <p14:sldId id="398"/>
            <p14:sldId id="399"/>
            <p14:sldId id="402"/>
            <p14:sldId id="370"/>
            <p14:sldId id="353"/>
            <p14:sldId id="366"/>
            <p14:sldId id="365"/>
            <p14:sldId id="381"/>
            <p14:sldId id="354"/>
            <p14:sldId id="368"/>
            <p14:sldId id="391"/>
            <p14:sldId id="369"/>
            <p14:sldId id="390"/>
            <p14:sldId id="403"/>
            <p14:sldId id="363"/>
            <p14:sldId id="386"/>
            <p14:sldId id="387"/>
            <p14:sldId id="392"/>
            <p14:sldId id="372"/>
            <p14:sldId id="373"/>
            <p14:sldId id="375"/>
            <p14:sldId id="404"/>
            <p14:sldId id="371"/>
            <p14:sldId id="401"/>
            <p14:sldId id="376"/>
            <p14:sldId id="382"/>
            <p14:sldId id="383"/>
            <p14:sldId id="405"/>
            <p14:sldId id="357"/>
            <p14:sldId id="358"/>
            <p14:sldId id="359"/>
            <p14:sldId id="360"/>
            <p14:sldId id="377"/>
            <p14:sldId id="378"/>
            <p14:sldId id="406"/>
            <p14:sldId id="379"/>
            <p14:sldId id="380"/>
          </p14:sldIdLst>
        </p14:section>
        <p14:section name="Appendix" id="{9A19FCED-83E1-4A95-84AD-47AF5299487C}">
          <p14:sldIdLst>
            <p14:sldId id="384"/>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nwen" initials="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FFE497"/>
    <a:srgbClr val="FFE18B"/>
    <a:srgbClr val="FFDA71"/>
    <a:srgbClr val="FFD253"/>
    <a:srgbClr val="FFBE00"/>
    <a:srgbClr val="FCFCFC"/>
    <a:srgbClr val="FBFBFB"/>
    <a:srgbClr val="8CC600"/>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57" autoAdjust="0"/>
    <p:restoredTop sz="75385" autoAdjust="0"/>
  </p:normalViewPr>
  <p:slideViewPr>
    <p:cSldViewPr snapToGrid="0">
      <p:cViewPr varScale="1">
        <p:scale>
          <a:sx n="80" d="100"/>
          <a:sy n="80" d="100"/>
        </p:scale>
        <p:origin x="-1488" y="-90"/>
      </p:cViewPr>
      <p:guideLst>
        <p:guide orient="horz" pos="144"/>
        <p:guide orient="horz" pos="1241"/>
        <p:guide orient="horz" pos="4180"/>
        <p:guide orient="horz" pos="922"/>
        <p:guide orient="horz" pos="3948"/>
        <p:guide orient="horz" pos="1068"/>
        <p:guide orient="horz" pos="2161"/>
        <p:guide pos="245"/>
        <p:guide pos="5514"/>
        <p:guide pos="2881"/>
      </p:guideLst>
    </p:cSldViewPr>
  </p:slideViewPr>
  <p:notesTextViewPr>
    <p:cViewPr>
      <p:scale>
        <a:sx n="100" d="100"/>
        <a:sy n="100" d="100"/>
      </p:scale>
      <p:origin x="0" y="0"/>
    </p:cViewPr>
  </p:notesTextViewPr>
  <p:sorterViewPr>
    <p:cViewPr>
      <p:scale>
        <a:sx n="100" d="100"/>
        <a:sy n="100" d="100"/>
      </p:scale>
      <p:origin x="0" y="4482"/>
    </p:cViewPr>
  </p:sorterViewPr>
  <p:notesViewPr>
    <p:cSldViewPr snapToGrid="0" showGuides="1">
      <p:cViewPr varScale="1">
        <p:scale>
          <a:sx n="80" d="100"/>
          <a:sy n="80" d="100"/>
        </p:scale>
        <p:origin x="-317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handoutMaster" Target="handoutMasters/handoutMaster1.xml"/><Relationship Id="rId55"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UI" pitchFamily="34" charset="0"/>
              </a:rPr>
              <a:pPr/>
              <a:t>2/12/2012</a:t>
            </a:fld>
            <a:endParaRPr lang="en-US" dirty="0">
              <a:latin typeface="Segoe UI" pitchFamily="34" charset="0"/>
            </a:endParaRPr>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UI" pitchFamily="34" charset="0"/>
              </a:rPr>
              <a:t>© 2011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2829016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7C3FBCD4-166E-446F-AF18-7D4A0CF9AEF6}" type="datetimeFigureOut">
              <a:rPr lang="en-US" smtClean="0"/>
              <a:pPr/>
              <a:t>2/12/2012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6172200" cy="457200"/>
          </a:xfrm>
          <a:prstGeom prst="rect">
            <a:avLst/>
          </a:prstGeom>
        </p:spPr>
        <p:txBody>
          <a:bodyPr vert="horz" lIns="91440" tIns="45720" rIns="91440" bIns="45720" rtlCol="0" anchor="b"/>
          <a:lstStyle>
            <a:lvl1pPr algn="l">
              <a:defRPr sz="500">
                <a:latin typeface="Segoe" pitchFamily="34" charset="0"/>
              </a:defRPr>
            </a:lvl1pPr>
          </a:lstStyle>
          <a:p>
            <a:r>
              <a:rPr lang="en-US" dirty="0" smtClean="0">
                <a:solidFill>
                  <a:srgbClr val="000000"/>
                </a:solidFill>
                <a:latin typeface="Segoe UI" pitchFamily="34" charset="0"/>
              </a:rPr>
              <a:t>© 2011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172199" y="8685213"/>
            <a:ext cx="684213" cy="457200"/>
          </a:xfrm>
          <a:prstGeom prst="rect">
            <a:avLst/>
          </a:prstGeom>
        </p:spPr>
        <p:txBody>
          <a:bodyPr vert="horz" lIns="91440" tIns="45720" rIns="91440" bIns="45720"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3124071592"/>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msdn.microsoft.com/en-us/library/microsoft.windowsazure.serviceruntime.roleenvironment.getlocalresource.aspx"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msdn.microsoft.com/en-us/library/microsoft.windowsazure.serviceruntime.localresource.rootpath.aspx" TargetMode="External"/><Relationship Id="rId4" Type="http://schemas.openxmlformats.org/officeDocument/2006/relationships/hyperlink" Target="http://msdn.microsoft.com/en-us/library/microsoft.windowsazure.serviceruntime.localresource.aspx"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a:t>
            </a:fld>
            <a:endParaRPr lang="en-US" dirty="0"/>
          </a:p>
        </p:txBody>
      </p:sp>
    </p:spTree>
    <p:extLst>
      <p:ext uri="{BB962C8B-B14F-4D97-AF65-F5344CB8AC3E}">
        <p14:creationId xmlns:p14="http://schemas.microsoft.com/office/powerpoint/2010/main" val="4040849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This should be a recap as this</a:t>
            </a:r>
            <a:r>
              <a:rPr lang="en-US" baseline="0" dirty="0" smtClean="0"/>
              <a:t> session will dig deeper into the services.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3</a:t>
            </a:fld>
            <a:endParaRPr lang="en-US" dirty="0"/>
          </a:p>
        </p:txBody>
      </p:sp>
    </p:spTree>
    <p:extLst>
      <p:ext uri="{BB962C8B-B14F-4D97-AF65-F5344CB8AC3E}">
        <p14:creationId xmlns:p14="http://schemas.microsoft.com/office/powerpoint/2010/main" val="2296918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85488"/>
            <a:ext cx="4648200" cy="3429000"/>
          </a:xfrm>
        </p:spPr>
      </p:sp>
      <p:sp>
        <p:nvSpPr>
          <p:cNvPr id="3" name="Notes Placeholder 2"/>
          <p:cNvSpPr>
            <a:spLocks noGrp="1"/>
          </p:cNvSpPr>
          <p:nvPr>
            <p:ph type="body" idx="1"/>
          </p:nvPr>
        </p:nvSpPr>
        <p:spPr/>
        <p:txBody>
          <a:bodyPr/>
          <a:lstStyle/>
          <a:p>
            <a:pPr marL="0" marR="0" indent="0" algn="l" defTabSz="914363" rtl="0" eaLnBrk="1" fontAlgn="auto" latinLnBrk="0" hangingPunct="1">
              <a:lnSpc>
                <a:spcPct val="90000"/>
              </a:lnSpc>
              <a:spcBef>
                <a:spcPts val="0"/>
              </a:spcBef>
              <a:spcAft>
                <a:spcPts val="333"/>
              </a:spcAft>
              <a:buClrTx/>
              <a:buSzTx/>
              <a:buFontTx/>
              <a:buNone/>
              <a:tabLst/>
              <a:defRPr/>
            </a:pPr>
            <a:r>
              <a:rPr lang="en-US" b="1" dirty="0" smtClean="0"/>
              <a:t>Speaking Points:</a:t>
            </a:r>
            <a:endParaRPr lang="en-US" dirty="0" smtClean="0"/>
          </a:p>
          <a:p>
            <a:pPr marL="171450" marR="0"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3 core services:  Compute, Storage, Database</a:t>
            </a:r>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endParaRPr lang="en-US" baseline="0" dirty="0" smtClean="0"/>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r>
              <a:rPr lang="en-US" baseline="0" dirty="0" smtClean="0"/>
              <a:t>Let’s take a look at the platform starting with the core services.</a:t>
            </a:r>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endParaRPr lang="en-US" baseline="0" dirty="0" smtClean="0"/>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endParaRPr lang="en-US" baseline="0" dirty="0" smtClean="0"/>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r>
              <a:rPr lang="en-US" b="1" baseline="0" dirty="0" smtClean="0"/>
              <a:t>Compute:</a:t>
            </a:r>
          </a:p>
          <a:p>
            <a:pPr marL="171450" marR="0"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Scalable environment for running code</a:t>
            </a:r>
          </a:p>
          <a:p>
            <a:pPr marL="171450" marR="0"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Enables .NET, C++, PHP, Ruby, Python, …</a:t>
            </a:r>
          </a:p>
          <a:p>
            <a:pPr marL="171450" marR="0"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Automated service management</a:t>
            </a:r>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endParaRPr lang="en-US" baseline="0" dirty="0" smtClean="0"/>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r>
              <a:rPr lang="en-US" b="1" baseline="0" dirty="0" smtClean="0"/>
              <a:t>Storage:</a:t>
            </a:r>
          </a:p>
          <a:p>
            <a:pPr marL="171450" indent="-171450">
              <a:buFont typeface="Arial" pitchFamily="34" charset="0"/>
              <a:buChar char="•"/>
            </a:pPr>
            <a:r>
              <a:rPr lang="en-US" sz="900" dirty="0" smtClean="0"/>
              <a:t>Scalable and highly available cloud storage</a:t>
            </a:r>
          </a:p>
          <a:p>
            <a:pPr marL="171450" indent="-171450">
              <a:buFont typeface="Arial" pitchFamily="34" charset="0"/>
              <a:buChar char="•"/>
            </a:pPr>
            <a:r>
              <a:rPr lang="en-US" sz="900" dirty="0" smtClean="0"/>
              <a:t>Blobs, Tables, Queues, Drives</a:t>
            </a:r>
          </a:p>
          <a:p>
            <a:pPr marL="171450" indent="-171450">
              <a:buFont typeface="Arial" pitchFamily="34" charset="0"/>
              <a:buChar char="•"/>
            </a:pPr>
            <a:r>
              <a:rPr lang="en-US" sz="900" dirty="0" smtClean="0"/>
              <a:t>REST APIs and several client libraries</a:t>
            </a:r>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endParaRPr lang="en-US" baseline="0" dirty="0" smtClean="0"/>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r>
              <a:rPr lang="en-US" b="1" baseline="0" dirty="0" smtClean="0"/>
              <a:t>Database:</a:t>
            </a:r>
          </a:p>
          <a:p>
            <a:pPr marL="171450" indent="-171450">
              <a:buFont typeface="Arial" pitchFamily="34" charset="0"/>
              <a:buChar char="•"/>
            </a:pPr>
            <a:r>
              <a:rPr lang="en-US" sz="900" dirty="0" smtClean="0"/>
              <a:t>SQL Relational Database</a:t>
            </a:r>
          </a:p>
          <a:p>
            <a:pPr marL="171450" indent="-171450">
              <a:buFont typeface="Arial" pitchFamily="34" charset="0"/>
              <a:buChar char="•"/>
            </a:pPr>
            <a:r>
              <a:rPr lang="en-US" sz="900" dirty="0" smtClean="0"/>
              <a:t>Familiar programming model &amp; tools</a:t>
            </a:r>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endParaRPr lang="en-US" baseline="0" dirty="0" smtClean="0"/>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endParaRPr lang="en-US" baseline="0" dirty="0" smtClean="0"/>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r>
              <a:rPr lang="en-US" baseline="0" dirty="0" smtClean="0"/>
              <a:t>--</a:t>
            </a:r>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endParaRPr lang="en-US" baseline="0" dirty="0" smtClean="0"/>
          </a:p>
          <a:p>
            <a:r>
              <a:rPr lang="en-US" b="1" dirty="0" smtClean="0"/>
              <a:t>Speaking Points:</a:t>
            </a:r>
          </a:p>
          <a:p>
            <a:pPr marL="171450" lvl="0" indent="-171450">
              <a:buFont typeface="Arial" pitchFamily="34" charset="0"/>
              <a:buChar char="•"/>
            </a:pPr>
            <a:r>
              <a:rPr lang="en-US" baseline="0" dirty="0" smtClean="0"/>
              <a:t>I suspect most if not all of you in this room are familiar with the Windows Azure today.</a:t>
            </a:r>
          </a:p>
          <a:p>
            <a:pPr marL="171450" lvl="0" indent="-171450">
              <a:buFont typeface="Arial" pitchFamily="34" charset="0"/>
              <a:buChar char="•"/>
            </a:pPr>
            <a:r>
              <a:rPr lang="en-US" baseline="0" dirty="0" smtClean="0"/>
              <a:t>Today the platform consists of a set of foundational services </a:t>
            </a:r>
          </a:p>
          <a:p>
            <a:pPr marL="171450" lvl="0" indent="-171450">
              <a:buFont typeface="Arial" pitchFamily="34" charset="0"/>
              <a:buChar char="•"/>
            </a:pPr>
            <a:r>
              <a:rPr lang="en-US" dirty="0" smtClean="0"/>
              <a:t>SQL Azure relational</a:t>
            </a:r>
            <a:r>
              <a:rPr lang="en-US" baseline="0" dirty="0" smtClean="0"/>
              <a:t> database</a:t>
            </a:r>
          </a:p>
          <a:p>
            <a:pPr marL="171450" lvl="0" indent="-171450">
              <a:buFont typeface="Arial" pitchFamily="34" charset="0"/>
              <a:buChar char="•"/>
            </a:pPr>
            <a:r>
              <a:rPr lang="en-US" baseline="0" dirty="0" smtClean="0"/>
              <a:t>AppFabric provides services that can be used by any apps – hosted in Windows Azure, on-premises, or hosted in another environment.  </a:t>
            </a:r>
          </a:p>
          <a:p>
            <a:pPr marL="171450" indent="-171450">
              <a:buFont typeface="Arial" pitchFamily="34" charset="0"/>
              <a:buChar char="•"/>
            </a:pPr>
            <a:r>
              <a:rPr lang="en-US" dirty="0" smtClean="0"/>
              <a:t>Questions:</a:t>
            </a:r>
          </a:p>
          <a:p>
            <a:pPr marL="384431" lvl="1" indent="-171450">
              <a:buFont typeface="Arial" pitchFamily="34" charset="0"/>
              <a:buChar char="•"/>
            </a:pPr>
            <a:r>
              <a:rPr lang="en-US" dirty="0" smtClean="0"/>
              <a:t>How many of you are building applications for</a:t>
            </a:r>
            <a:r>
              <a:rPr lang="en-US" baseline="0" dirty="0" smtClean="0"/>
              <a:t> Windows Azure?</a:t>
            </a:r>
          </a:p>
          <a:p>
            <a:pPr marL="384431" lvl="1" indent="-171450">
              <a:buFont typeface="Arial" pitchFamily="34" charset="0"/>
              <a:buChar char="•"/>
            </a:pPr>
            <a:r>
              <a:rPr lang="en-US" baseline="0" dirty="0" smtClean="0"/>
              <a:t>How many are using SQL Azure?</a:t>
            </a:r>
          </a:p>
          <a:p>
            <a:pPr marL="384431" lvl="1" indent="-171450">
              <a:buFont typeface="Arial" pitchFamily="34" charset="0"/>
              <a:buChar char="•"/>
            </a:pPr>
            <a:r>
              <a:rPr lang="en-US" baseline="0" dirty="0" smtClean="0"/>
              <a:t>How many are using the Access Control service today?   The Service Bus?</a:t>
            </a:r>
          </a:p>
          <a:p>
            <a:pPr marL="0" lvl="0" indent="0">
              <a:buFont typeface="Arial" pitchFamily="34" charset="0"/>
              <a:buNone/>
            </a:pPr>
            <a:endParaRPr lang="en-US" dirty="0" smtClean="0"/>
          </a:p>
          <a:p>
            <a:pPr marL="0" lvl="0" indent="0">
              <a:buFont typeface="Arial" pitchFamily="34" charset="0"/>
              <a:buNone/>
            </a:pPr>
            <a:endParaRPr lang="en-US" dirty="0" smtClean="0"/>
          </a:p>
          <a:p>
            <a:pPr marL="0" lvl="0" indent="0">
              <a:buFont typeface="Arial" pitchFamily="34" charset="0"/>
              <a:buNone/>
            </a:pPr>
            <a:r>
              <a:rPr lang="en-US" b="1" dirty="0" smtClean="0"/>
              <a:t>Notes:</a:t>
            </a:r>
          </a:p>
          <a:p>
            <a:pPr marL="171450" lvl="0" indent="-171450">
              <a:buFont typeface="Arial" pitchFamily="34" charset="0"/>
              <a:buChar char="•"/>
            </a:pPr>
            <a:r>
              <a:rPr lang="en-US" dirty="0" smtClean="0"/>
              <a:t>Windows Azure Story</a:t>
            </a:r>
          </a:p>
          <a:p>
            <a:pPr marL="384431" lvl="1" indent="-171450">
              <a:buFont typeface="Arial" pitchFamily="34" charset="0"/>
              <a:buChar char="•"/>
            </a:pPr>
            <a:r>
              <a:rPr lang="en-US" dirty="0" smtClean="0"/>
              <a:t>We are building an open platform to run your applications in the cloud.  Your apps are .NET, Java, PHP, etc.  We love everyone.</a:t>
            </a:r>
          </a:p>
          <a:p>
            <a:pPr marL="384431" lvl="1" indent="-171450">
              <a:buFont typeface="Arial" pitchFamily="34" charset="0"/>
              <a:buChar char="•"/>
            </a:pPr>
            <a:r>
              <a:rPr lang="en-US" dirty="0" smtClean="0"/>
              <a:t>We are going to help you migrate your existing apps to the cloud.  </a:t>
            </a:r>
          </a:p>
          <a:p>
            <a:pPr marL="384431" lvl="1" indent="-171450">
              <a:buFont typeface="Arial" pitchFamily="34" charset="0"/>
              <a:buChar char="•"/>
            </a:pPr>
            <a:r>
              <a:rPr lang="en-US" dirty="0" smtClean="0"/>
              <a:t>The cloud platform is the future.  Enables scale, self-service, lowers friction, etc.  We provide the best cloud platform for building new apps.  (aka n-tier, web services, etc.)</a:t>
            </a:r>
          </a:p>
          <a:p>
            <a:pPr marL="0" lvl="0" indent="0">
              <a:buFont typeface="Arial" pitchFamily="34" charset="0"/>
              <a:buNone/>
            </a:pPr>
            <a:endParaRPr lang="en-US" dirty="0" smtClean="0"/>
          </a:p>
          <a:p>
            <a:pPr marL="0" lvl="0" indent="0">
              <a:buFont typeface="Arial" pitchFamily="34" charset="0"/>
              <a:buNone/>
            </a:pPr>
            <a:endParaRPr lang="en-US" dirty="0" smtClean="0"/>
          </a:p>
          <a:p>
            <a:pPr marL="0" marR="0" indent="0" algn="l" defTabSz="914363" rtl="0" eaLnBrk="1" fontAlgn="auto" latinLnBrk="0" hangingPunct="1">
              <a:lnSpc>
                <a:spcPct val="90000"/>
              </a:lnSpc>
              <a:spcBef>
                <a:spcPts val="0"/>
              </a:spcBef>
              <a:spcAft>
                <a:spcPts val="333"/>
              </a:spcAft>
              <a:buClrTx/>
              <a:buSzTx/>
              <a:buFont typeface="Arial" pitchFamily="34" charset="0"/>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t>4</a:t>
            </a:fld>
            <a:endParaRPr lang="en-US" dirty="0"/>
          </a:p>
        </p:txBody>
      </p:sp>
    </p:spTree>
    <p:extLst>
      <p:ext uri="{BB962C8B-B14F-4D97-AF65-F5344CB8AC3E}">
        <p14:creationId xmlns:p14="http://schemas.microsoft.com/office/powerpoint/2010/main" val="1472694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NZ" b="1" dirty="0" smtClean="0"/>
              <a:t>Slide Objective</a:t>
            </a:r>
          </a:p>
          <a:p>
            <a:pPr marL="171450" indent="-171450">
              <a:buFont typeface="Arial" pitchFamily="34" charset="0"/>
              <a:buChar char="•"/>
            </a:pPr>
            <a:r>
              <a:rPr lang="en-NZ" b="0" dirty="0" smtClean="0"/>
              <a:t>To</a:t>
            </a:r>
            <a:r>
              <a:rPr lang="en-NZ" b="0" baseline="0" dirty="0" smtClean="0"/>
              <a:t> understand how and why to change the VM Size for a Windows Azure role</a:t>
            </a:r>
            <a:endParaRPr lang="en-NZ" b="0" dirty="0" smtClean="0"/>
          </a:p>
          <a:p>
            <a:endParaRPr lang="en-NZ" b="1" dirty="0" smtClean="0"/>
          </a:p>
          <a:p>
            <a:r>
              <a:rPr lang="en-NZ" b="1" dirty="0" smtClean="0"/>
              <a:t>Slide Notes</a:t>
            </a:r>
          </a:p>
          <a:p>
            <a:pPr marL="171450" indent="-171450">
              <a:buFont typeface="Arial" pitchFamily="34" charset="0"/>
              <a:buChar char="•"/>
            </a:pPr>
            <a:r>
              <a:rPr lang="en-NZ" dirty="0" smtClean="0"/>
              <a:t>When you create your service model, you can specify the size of the virtual machine (VM) to which to deploy instances of your role, depending on its resource requirements.</a:t>
            </a:r>
          </a:p>
          <a:p>
            <a:pPr marL="171450" indent="-171450">
              <a:buFont typeface="Arial" pitchFamily="34" charset="0"/>
              <a:buChar char="•"/>
            </a:pPr>
            <a:r>
              <a:rPr lang="en-NZ" dirty="0" smtClean="0"/>
              <a:t>The size of the VM determines </a:t>
            </a:r>
          </a:p>
          <a:p>
            <a:pPr marL="384431" lvl="1" indent="-171450">
              <a:buFont typeface="Arial" pitchFamily="34" charset="0"/>
              <a:buChar char="•"/>
            </a:pPr>
            <a:r>
              <a:rPr lang="en-NZ" dirty="0" smtClean="0"/>
              <a:t>the number of CPU cores</a:t>
            </a:r>
          </a:p>
          <a:p>
            <a:pPr marL="384431" lvl="1" indent="-171450">
              <a:buFont typeface="Arial" pitchFamily="34" charset="0"/>
              <a:buChar char="•"/>
            </a:pPr>
            <a:r>
              <a:rPr lang="en-NZ" dirty="0" smtClean="0"/>
              <a:t>the memory capacity</a:t>
            </a:r>
          </a:p>
          <a:p>
            <a:pPr marL="384431" lvl="1" indent="-171450">
              <a:buFont typeface="Arial" pitchFamily="34" charset="0"/>
              <a:buChar char="•"/>
            </a:pPr>
            <a:r>
              <a:rPr lang="en-NZ" dirty="0" smtClean="0"/>
              <a:t>the local file system size allocated to a running instance</a:t>
            </a:r>
          </a:p>
          <a:p>
            <a:pPr marL="171450" lvl="0" indent="-171450">
              <a:buFont typeface="Arial" pitchFamily="34" charset="0"/>
              <a:buChar char="•"/>
            </a:pPr>
            <a:r>
              <a:rPr lang="en-NZ" b="0" dirty="0" smtClean="0"/>
              <a:t>Each</a:t>
            </a:r>
            <a:r>
              <a:rPr lang="en-NZ" b="0" baseline="0" dirty="0" smtClean="0"/>
              <a:t> physical machine in Windows Azure contains 8 processor cores. You need to specify an XL instance to reserve an entire machine</a:t>
            </a:r>
          </a:p>
          <a:p>
            <a:pPr marL="384431" lvl="1" indent="-171450">
              <a:buFont typeface="Arial" pitchFamily="34" charset="0"/>
              <a:buChar char="•"/>
            </a:pPr>
            <a:r>
              <a:rPr lang="en-NZ" b="0" baseline="0" dirty="0" smtClean="0"/>
              <a:t>Network is shared but burstable</a:t>
            </a:r>
          </a:p>
          <a:p>
            <a:pPr marL="384431" lvl="1" indent="-171450">
              <a:buFont typeface="Arial" pitchFamily="34" charset="0"/>
              <a:buChar char="•"/>
            </a:pPr>
            <a:r>
              <a:rPr lang="en-NZ" b="0" baseline="0" dirty="0" smtClean="0"/>
              <a:t>Can burst beyond your 1/8</a:t>
            </a:r>
            <a:r>
              <a:rPr lang="en-NZ" b="0" baseline="30000" dirty="0" smtClean="0"/>
              <a:t>th</a:t>
            </a:r>
            <a:r>
              <a:rPr lang="en-NZ" b="0" baseline="0" dirty="0" smtClean="0"/>
              <a:t> allocation when using a small VM</a:t>
            </a:r>
          </a:p>
          <a:p>
            <a:pPr marL="384431" lvl="1" indent="-171450">
              <a:buFont typeface="Arial" pitchFamily="34" charset="0"/>
              <a:buChar char="•"/>
            </a:pPr>
            <a:r>
              <a:rPr lang="en-NZ" b="0" baseline="0" dirty="0" smtClean="0"/>
              <a:t>May be limited to just your allocation</a:t>
            </a:r>
          </a:p>
          <a:p>
            <a:pPr marL="384431" lvl="1" indent="-171450">
              <a:buFont typeface="Arial" pitchFamily="34" charset="0"/>
              <a:buChar char="•"/>
            </a:pPr>
            <a:r>
              <a:rPr lang="en-NZ" b="0" baseline="0" dirty="0" smtClean="0"/>
              <a:t>For guaranteed high network throughput use an XL VM</a:t>
            </a:r>
          </a:p>
          <a:p>
            <a:pPr marL="384431" lvl="1" indent="-171450">
              <a:buFont typeface="Arial" pitchFamily="34" charset="0"/>
              <a:buChar char="•"/>
            </a:pPr>
            <a:endParaRPr lang="en-NZ" b="0" dirty="0" smtClean="0"/>
          </a:p>
          <a:p>
            <a:endParaRPr lang="en-NZ" b="1" dirty="0" smtClean="0"/>
          </a:p>
          <a:p>
            <a:r>
              <a:rPr lang="en-NZ" b="1" dirty="0" smtClean="0"/>
              <a:t>Not</a:t>
            </a:r>
          </a:p>
          <a:p>
            <a:r>
              <a:rPr lang="en-NZ" b="0" dirty="0" smtClean="0"/>
              <a:t>http://msdn.microsoft.com/en-us/library/ee814754.aspx</a:t>
            </a:r>
            <a:r>
              <a:rPr lang="en-NZ" b="1" dirty="0" smtClean="0"/>
              <a:t>es</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11</a:t>
            </a:fld>
            <a:endParaRPr lang="en-US" dirty="0"/>
          </a:p>
        </p:txBody>
      </p:sp>
    </p:spTree>
    <p:extLst>
      <p:ext uri="{BB962C8B-B14F-4D97-AF65-F5344CB8AC3E}">
        <p14:creationId xmlns:p14="http://schemas.microsoft.com/office/powerpoint/2010/main" val="1511583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12</a:t>
            </a:fld>
            <a:endParaRPr lang="en-US" dirty="0"/>
          </a:p>
        </p:txBody>
      </p:sp>
    </p:spTree>
    <p:extLst>
      <p:ext uri="{BB962C8B-B14F-4D97-AF65-F5344CB8AC3E}">
        <p14:creationId xmlns:p14="http://schemas.microsoft.com/office/powerpoint/2010/main" val="326565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Slide</a:t>
            </a:r>
            <a:r>
              <a:rPr lang="en-US" b="1" baseline="0" dirty="0" smtClean="0"/>
              <a:t> Objective</a:t>
            </a:r>
          </a:p>
          <a:p>
            <a:r>
              <a:rPr lang="en-US" b="0" baseline="0" dirty="0" smtClean="0"/>
              <a:t>Understand how a Web Role extends the standard worker role</a:t>
            </a:r>
          </a:p>
          <a:p>
            <a:endParaRPr lang="en-US" b="1" baseline="0" dirty="0" smtClean="0"/>
          </a:p>
          <a:p>
            <a:r>
              <a:rPr lang="en-US" b="1" baseline="0" dirty="0" smtClean="0"/>
              <a:t>Speaker Notes</a:t>
            </a:r>
          </a:p>
          <a:p>
            <a:endParaRPr lang="en-US" b="1" baseline="0" dirty="0" smtClean="0"/>
          </a:p>
          <a:p>
            <a:r>
              <a:rPr lang="en-US" b="0" baseline="0" dirty="0" smtClean="0"/>
              <a:t>A web role takes all the capabilities and semantics of a worker role and adds the IIS Hostable Web Core</a:t>
            </a:r>
          </a:p>
          <a:p>
            <a:r>
              <a:rPr lang="en-US" dirty="0" smtClean="0"/>
              <a:t>Web Roles run ASP.NET websites- they do this by using the IIS hostage web core.</a:t>
            </a:r>
          </a:p>
          <a:p>
            <a:r>
              <a:rPr lang="en-US" dirty="0" smtClean="0"/>
              <a:t> pretty much anything that will work in</a:t>
            </a:r>
            <a:r>
              <a:rPr lang="en-US" baseline="0" dirty="0" smtClean="0"/>
              <a:t> a standard IIS ASP.NET Web Site should work in Windows Azure. At MIX09, we additionally added support for IIS7’s FastCGI capability. As a note, any files that are part of a asp.net project on windows azure are READ ONLY! If you need to be able to change the contents of files:</a:t>
            </a:r>
          </a:p>
          <a:p>
            <a:endParaRPr lang="en-US" baseline="0" dirty="0" smtClean="0"/>
          </a:p>
          <a:p>
            <a:pPr marL="228600" indent="-228600">
              <a:buAutoNum type="arabicPeriod"/>
            </a:pPr>
            <a:r>
              <a:rPr lang="en-US" baseline="0" dirty="0" smtClean="0"/>
              <a:t>User Blob Storage</a:t>
            </a:r>
          </a:p>
          <a:p>
            <a:pPr marL="228600" indent="-228600">
              <a:buAutoNum type="arabicPeriod"/>
            </a:pPr>
            <a:r>
              <a:rPr lang="en-US" baseline="0" dirty="0" smtClean="0"/>
              <a:t>If its configuration, use the service model files – which can be changed at runtime.</a:t>
            </a:r>
          </a:p>
          <a:p>
            <a:pPr marL="228600" indent="-228600">
              <a:buAutoNum type="arabicPeriod"/>
            </a:pPr>
            <a:endParaRPr lang="en-US" baseline="0" dirty="0" smtClean="0"/>
          </a:p>
          <a:p>
            <a:pPr marL="228600" indent="-228600">
              <a:buNone/>
            </a:pPr>
            <a:r>
              <a:rPr lang="en-US" baseline="0" dirty="0" smtClean="0"/>
              <a:t>Inbound protocols are http(s) – outbound protocols are any TCP connection but NOT UDP.</a:t>
            </a:r>
          </a:p>
          <a:p>
            <a:pPr marL="228600" indent="-228600">
              <a:buNone/>
            </a:pPr>
            <a:endParaRPr lang="en-US" dirty="0" smtClean="0"/>
          </a:p>
          <a:p>
            <a:pPr marL="228600" indent="-228600">
              <a:buNone/>
            </a:pPr>
            <a:r>
              <a:rPr lang="en-US" b="1" dirty="0" smtClean="0"/>
              <a:t>Notes</a:t>
            </a:r>
          </a:p>
          <a:p>
            <a:pPr marL="228600" indent="-228600">
              <a:buNone/>
            </a:pPr>
            <a:r>
              <a:rPr lang="en-US" b="0" dirty="0" smtClean="0"/>
              <a:t>http://msdn.microsoft.com/en-us/library/dd179341.aspx</a:t>
            </a:r>
          </a:p>
          <a:p>
            <a:pPr marL="228600" indent="-228600">
              <a:buNone/>
            </a:pPr>
            <a:r>
              <a:rPr lang="en-US" b="0" dirty="0" smtClean="0"/>
              <a:t>http://blogs.msdn.com/b/carlosag/archive/2008/04/14/hostyourownwebserverusingiis7.aspx</a:t>
            </a:r>
          </a:p>
          <a:p>
            <a:pPr marL="228600" indent="-228600">
              <a:buNone/>
            </a:pPr>
            <a:r>
              <a:rPr lang="en-US" b="0" dirty="0" smtClean="0"/>
              <a:t>http://blogs.iis.net/ksingla/archive/2007/12/20/ins-amp-outs-of-hostable-web-core.aspx</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13</a:t>
            </a:fld>
            <a:endParaRPr lang="en-US" dirty="0"/>
          </a:p>
        </p:txBody>
      </p:sp>
    </p:spTree>
    <p:extLst>
      <p:ext uri="{BB962C8B-B14F-4D97-AF65-F5344CB8AC3E}">
        <p14:creationId xmlns:p14="http://schemas.microsoft.com/office/powerpoint/2010/main" val="1298652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228600" indent="-228600">
              <a:buNone/>
            </a:pPr>
            <a:r>
              <a:rPr lang="en-US" b="1" dirty="0" smtClean="0"/>
              <a:t>Slide Objective</a:t>
            </a:r>
          </a:p>
          <a:p>
            <a:pPr marL="228600" indent="-228600">
              <a:buFont typeface="Arial" pitchFamily="34" charset="0"/>
              <a:buChar char="•"/>
            </a:pPr>
            <a:r>
              <a:rPr lang="en-US" b="0" dirty="0" smtClean="0"/>
              <a:t>Understand the 3 common patterns of worker roles</a:t>
            </a:r>
          </a:p>
          <a:p>
            <a:pPr marL="228600" indent="-228600">
              <a:buFont typeface="Arial" pitchFamily="34" charset="0"/>
              <a:buChar char="•"/>
            </a:pPr>
            <a:endParaRPr lang="en-US" b="0" dirty="0" smtClean="0"/>
          </a:p>
          <a:p>
            <a:pPr marL="228600" indent="-228600">
              <a:buNone/>
            </a:pPr>
            <a:r>
              <a:rPr lang="en-US" b="1" dirty="0" smtClean="0"/>
              <a:t>Speaker Notes</a:t>
            </a:r>
          </a:p>
          <a:p>
            <a:pPr marL="228600" indent="-228600">
              <a:buNone/>
            </a:pPr>
            <a:r>
              <a:rPr lang="en-US" b="0" dirty="0" smtClean="0"/>
              <a:t>Pattern 1 – Polling</a:t>
            </a:r>
          </a:p>
          <a:p>
            <a:pPr marL="228600" indent="-228600">
              <a:buNone/>
            </a:pPr>
            <a:r>
              <a:rPr lang="en-US" b="0" dirty="0" smtClean="0"/>
              <a:t>	Worker role polls a</a:t>
            </a:r>
            <a:r>
              <a:rPr lang="en-US" b="0" baseline="0" dirty="0" smtClean="0"/>
              <a:t> Queue</a:t>
            </a:r>
          </a:p>
          <a:p>
            <a:pPr marL="228600" indent="-228600">
              <a:buNone/>
            </a:pPr>
            <a:r>
              <a:rPr lang="en-US" b="0" baseline="0" dirty="0" smtClean="0"/>
              <a:t>	Pops message</a:t>
            </a:r>
          </a:p>
          <a:p>
            <a:pPr marL="228600" indent="-228600">
              <a:buNone/>
            </a:pPr>
            <a:r>
              <a:rPr lang="en-US" b="0" baseline="0" dirty="0" smtClean="0"/>
              <a:t>	Performs work</a:t>
            </a:r>
          </a:p>
          <a:p>
            <a:pPr marL="228600" indent="-228600">
              <a:buNone/>
            </a:pPr>
            <a:r>
              <a:rPr lang="en-US" b="0" baseline="0" dirty="0" smtClean="0"/>
              <a:t>	Polls queue again</a:t>
            </a:r>
          </a:p>
          <a:p>
            <a:pPr marL="228600" indent="-228600">
              <a:buNone/>
            </a:pPr>
            <a:endParaRPr lang="en-US" b="0" baseline="0" dirty="0" smtClean="0"/>
          </a:p>
          <a:p>
            <a:pPr marL="228600" indent="-228600">
              <a:buNone/>
            </a:pPr>
            <a:r>
              <a:rPr lang="en-US" b="0" baseline="0" dirty="0" smtClean="0"/>
              <a:t>Pattern 2</a:t>
            </a:r>
          </a:p>
          <a:p>
            <a:pPr marL="228600" indent="-228600">
              <a:buNone/>
            </a:pPr>
            <a:r>
              <a:rPr lang="en-US" b="0" baseline="0" dirty="0" smtClean="0"/>
              <a:t>	Worker listens for inbound TCP request</a:t>
            </a:r>
            <a:br>
              <a:rPr lang="en-US" b="0" baseline="0" dirty="0" smtClean="0"/>
            </a:br>
            <a:r>
              <a:rPr lang="en-US" b="0" baseline="0" dirty="0" smtClean="0"/>
              <a:t>Can implement with Raw TcpListeners or use WCF or use Hosted Web Core</a:t>
            </a:r>
          </a:p>
          <a:p>
            <a:pPr marL="228600" indent="-228600">
              <a:buNone/>
            </a:pPr>
            <a:endParaRPr lang="en-US" b="0" baseline="0" dirty="0" smtClean="0"/>
          </a:p>
          <a:p>
            <a:pPr marL="228600" indent="-228600">
              <a:buNone/>
            </a:pPr>
            <a:r>
              <a:rPr lang="en-US" b="0" baseline="0" dirty="0" smtClean="0"/>
              <a:t>Pattern 3</a:t>
            </a:r>
          </a:p>
          <a:p>
            <a:pPr marL="228600" indent="-228600">
              <a:buNone/>
            </a:pPr>
            <a:r>
              <a:rPr lang="en-US" b="0" baseline="0" dirty="0" smtClean="0"/>
              <a:t>	Run a 3</a:t>
            </a:r>
            <a:r>
              <a:rPr lang="en-US" b="0" baseline="30000" dirty="0" smtClean="0"/>
              <a:t>rd</a:t>
            </a:r>
            <a:r>
              <a:rPr lang="en-US" b="0" baseline="0" dirty="0" smtClean="0"/>
              <a:t> party process</a:t>
            </a:r>
            <a:br>
              <a:rPr lang="en-US" b="0" baseline="0" dirty="0" smtClean="0"/>
            </a:br>
            <a:r>
              <a:rPr lang="en-US" b="0" baseline="0" dirty="0" smtClean="0"/>
              <a:t>When the role starts up or runs use a Process.Start() call to run a standard windows executable</a:t>
            </a:r>
          </a:p>
          <a:p>
            <a:pPr marL="228600" indent="-228600">
              <a:buNone/>
            </a:pPr>
            <a:r>
              <a:rPr lang="en-US" b="0" baseline="0" dirty="0" smtClean="0"/>
              <a:t>	E.g. Running a database server</a:t>
            </a:r>
            <a:endParaRPr lang="en-US" b="0" dirty="0" smtClean="0"/>
          </a:p>
          <a:p>
            <a:pPr marL="228600" indent="-228600">
              <a:buNone/>
            </a:pPr>
            <a:endParaRPr lang="en-US" b="1" dirty="0" smtClean="0"/>
          </a:p>
          <a:p>
            <a:pPr marL="228600" indent="-228600">
              <a:buNone/>
            </a:pPr>
            <a:r>
              <a:rPr lang="en-US" b="1" dirty="0" smtClean="0"/>
              <a:t>Notes</a:t>
            </a:r>
          </a:p>
          <a:p>
            <a:pPr marL="228600" indent="-228600">
              <a:buNone/>
            </a:pPr>
            <a:r>
              <a:rPr lang="en-US" b="0" dirty="0" smtClean="0"/>
              <a:t>http://blog.smarx.com/posts/build-your-own-web-role-running-hosted-web-core-in-windows-azure</a:t>
            </a:r>
          </a:p>
          <a:p>
            <a:pPr marL="228600" indent="-228600">
              <a:buNone/>
            </a:pPr>
            <a:r>
              <a:rPr lang="en-US" b="0" dirty="0" smtClean="0"/>
              <a:t>http://blog.smarx.com/posts/making-songs-swing-with-windows-azure-python-and-the-echo-nest-api </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14</a:t>
            </a:fld>
            <a:endParaRPr lang="en-US" dirty="0"/>
          </a:p>
        </p:txBody>
      </p:sp>
    </p:spTree>
    <p:extLst>
      <p:ext uri="{BB962C8B-B14F-4D97-AF65-F5344CB8AC3E}">
        <p14:creationId xmlns:p14="http://schemas.microsoft.com/office/powerpoint/2010/main" val="3367835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Slide Objective</a:t>
            </a:r>
          </a:p>
          <a:p>
            <a:r>
              <a:rPr lang="en-US" b="0" dirty="0" smtClean="0"/>
              <a:t>Understand at a high level how the Windows Azure Platform maps into the high scale archetype </a:t>
            </a:r>
          </a:p>
          <a:p>
            <a:endParaRPr lang="en-US" dirty="0" smtClean="0"/>
          </a:p>
          <a:p>
            <a:r>
              <a:rPr lang="en-US" b="1" dirty="0" smtClean="0"/>
              <a:t>Speaker Notes</a:t>
            </a:r>
          </a:p>
          <a:p>
            <a:r>
              <a:rPr lang="en-US" dirty="0" smtClean="0"/>
              <a:t>Key points</a:t>
            </a:r>
            <a:r>
              <a:rPr lang="en-US" baseline="0" dirty="0" smtClean="0"/>
              <a:t> here are </a:t>
            </a:r>
          </a:p>
          <a:p>
            <a:pPr marL="171450" indent="-171450">
              <a:buFont typeface="Arial" pitchFamily="34" charset="0"/>
              <a:buChar char="•"/>
            </a:pPr>
            <a:r>
              <a:rPr lang="en-US" baseline="0" dirty="0" smtClean="0"/>
              <a:t>that all external connections come through a load balancer THIS INCLUDES STORAGE.</a:t>
            </a:r>
          </a:p>
          <a:p>
            <a:pPr marL="171450" lvl="0" indent="-171450">
              <a:buFont typeface="Arial" pitchFamily="34" charset="0"/>
              <a:buChar char="•"/>
            </a:pPr>
            <a:r>
              <a:rPr lang="en-US" baseline="0" dirty="0" smtClean="0"/>
              <a:t>If you are familiar with the previous model, you will notice that two new features are diagrammed here as well, namely inter-role communication (notice there is no load balancer) and TCP ports directly to Worker Roles (or Web Roles). </a:t>
            </a:r>
          </a:p>
          <a:p>
            <a:pPr marL="171450" lvl="0" indent="-171450">
              <a:buFont typeface="Arial" pitchFamily="34" charset="0"/>
              <a:buChar char="•"/>
            </a:pPr>
            <a:r>
              <a:rPr lang="en-US" baseline="0" dirty="0" smtClean="0"/>
              <a:t>We will still use the storage to communicate async and reliably via queues for a lot of options. </a:t>
            </a:r>
          </a:p>
          <a:p>
            <a:pPr marL="171450" lvl="0" indent="-171450">
              <a:buFont typeface="Arial" pitchFamily="34" charset="0"/>
              <a:buChar char="•"/>
            </a:pPr>
            <a:r>
              <a:rPr lang="en-US" baseline="0" dirty="0" smtClean="0"/>
              <a:t>However, inter-role communication fills in when you need direct synchronous comm.</a:t>
            </a:r>
          </a:p>
          <a:p>
            <a:pPr marL="171450" lvl="0" indent="-171450">
              <a:buFont typeface="Arial" pitchFamily="34" charset="0"/>
              <a:buChar char="•"/>
            </a:pPr>
            <a:endParaRPr lang="en-US" baseline="0" dirty="0" smtClean="0"/>
          </a:p>
          <a:p>
            <a:pPr marL="171450" lvl="0" indent="-171450">
              <a:buFont typeface="Arial" pitchFamily="34" charset="0"/>
              <a:buChar char="•"/>
            </a:pPr>
            <a:r>
              <a:rPr lang="en-US" baseline="0" dirty="0" smtClean="0"/>
              <a:t>The load balancers are a key to Windows Azure.</a:t>
            </a:r>
            <a:endParaRPr lang="en-US"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15</a:t>
            </a:fld>
            <a:endParaRPr lang="en-US" dirty="0"/>
          </a:p>
        </p:txBody>
      </p:sp>
    </p:spTree>
    <p:extLst>
      <p:ext uri="{BB962C8B-B14F-4D97-AF65-F5344CB8AC3E}">
        <p14:creationId xmlns:p14="http://schemas.microsoft.com/office/powerpoint/2010/main" val="3251331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16</a:t>
            </a:fld>
            <a:endParaRPr lang="en-US" dirty="0"/>
          </a:p>
        </p:txBody>
      </p:sp>
    </p:spTree>
    <p:extLst>
      <p:ext uri="{BB962C8B-B14F-4D97-AF65-F5344CB8AC3E}">
        <p14:creationId xmlns:p14="http://schemas.microsoft.com/office/powerpoint/2010/main" val="3227898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17</a:t>
            </a:fld>
            <a:endParaRPr lang="en-US" dirty="0"/>
          </a:p>
        </p:txBody>
      </p:sp>
    </p:spTree>
    <p:extLst>
      <p:ext uri="{BB962C8B-B14F-4D97-AF65-F5344CB8AC3E}">
        <p14:creationId xmlns:p14="http://schemas.microsoft.com/office/powerpoint/2010/main" val="2040291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18</a:t>
            </a:fld>
            <a:endParaRPr lang="en-US" dirty="0"/>
          </a:p>
        </p:txBody>
      </p:sp>
    </p:spTree>
    <p:extLst>
      <p:ext uri="{BB962C8B-B14F-4D97-AF65-F5344CB8AC3E}">
        <p14:creationId xmlns:p14="http://schemas.microsoft.com/office/powerpoint/2010/main" val="2040291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19</a:t>
            </a:fld>
            <a:endParaRPr lang="en-US" dirty="0"/>
          </a:p>
        </p:txBody>
      </p:sp>
    </p:spTree>
    <p:extLst>
      <p:ext uri="{BB962C8B-B14F-4D97-AF65-F5344CB8AC3E}">
        <p14:creationId xmlns:p14="http://schemas.microsoft.com/office/powerpoint/2010/main" val="1484815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20</a:t>
            </a:fld>
            <a:endParaRPr lang="en-US" dirty="0"/>
          </a:p>
        </p:txBody>
      </p:sp>
    </p:spTree>
    <p:extLst>
      <p:ext uri="{BB962C8B-B14F-4D97-AF65-F5344CB8AC3E}">
        <p14:creationId xmlns:p14="http://schemas.microsoft.com/office/powerpoint/2010/main" val="1484815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Slide Objective</a:t>
            </a:r>
          </a:p>
          <a:p>
            <a:pPr marL="171450" indent="-171450">
              <a:buFont typeface="Arial" pitchFamily="34" charset="0"/>
              <a:buChar char="•"/>
            </a:pPr>
            <a:r>
              <a:rPr lang="en-US" b="0" dirty="0" smtClean="0"/>
              <a:t>Understand the role programming model in overview</a:t>
            </a:r>
          </a:p>
          <a:p>
            <a:r>
              <a:rPr lang="en-US" b="1" dirty="0" smtClean="0"/>
              <a:t>Speaker</a:t>
            </a:r>
            <a:r>
              <a:rPr lang="en-US" b="1" baseline="0" dirty="0" smtClean="0"/>
              <a:t> Notes</a:t>
            </a:r>
          </a:p>
          <a:p>
            <a:r>
              <a:rPr lang="en-US" dirty="0" smtClean="0"/>
              <a:t>A role is similar to a windows service. It gets started</a:t>
            </a:r>
            <a:r>
              <a:rPr lang="en-US" baseline="0" dirty="0" smtClean="0"/>
              <a:t> once deployed, and will get stopped when required.</a:t>
            </a:r>
          </a:p>
          <a:p>
            <a:endParaRPr lang="en-US" baseline="0" dirty="0" smtClean="0"/>
          </a:p>
          <a:p>
            <a:r>
              <a:rPr lang="en-US" baseline="0" dirty="0" smtClean="0"/>
              <a:t>It could get stopped because </a:t>
            </a:r>
          </a:p>
          <a:p>
            <a:pPr>
              <a:buFont typeface="Arial" charset="0"/>
              <a:buChar char="•"/>
            </a:pPr>
            <a:r>
              <a:rPr lang="en-US" baseline="0" dirty="0" smtClean="0"/>
              <a:t>we are re-deploying you to a different server</a:t>
            </a:r>
          </a:p>
          <a:p>
            <a:pPr>
              <a:buFont typeface="Arial" charset="0"/>
              <a:buChar char="•"/>
            </a:pPr>
            <a:r>
              <a:rPr lang="en-US" baseline="0" dirty="0" smtClean="0"/>
              <a:t>You actioned the stop from the web-portal</a:t>
            </a:r>
          </a:p>
          <a:p>
            <a:pPr>
              <a:buFont typeface="Arial" charset="0"/>
              <a:buChar char="•"/>
            </a:pPr>
            <a:endParaRPr lang="en-US" baseline="0" dirty="0" smtClean="0"/>
          </a:p>
          <a:p>
            <a:pPr>
              <a:buFont typeface="Arial" charset="0"/>
              <a:buNone/>
            </a:pPr>
            <a:r>
              <a:rPr lang="en-US" dirty="0" smtClean="0"/>
              <a:t>It’s up to you to keep</a:t>
            </a:r>
            <a:r>
              <a:rPr lang="en-US" baseline="0" dirty="0" smtClean="0"/>
              <a:t> running and NEVER return from Start() unless you have been told to stop. Note: you do not need to handle the stop – you can simply “fail”</a:t>
            </a:r>
            <a:endParaRPr lang="en-US" dirty="0" smtClean="0"/>
          </a:p>
          <a:p>
            <a:endParaRPr lang="en-US" b="1" baseline="0" dirty="0" smtClean="0"/>
          </a:p>
          <a:p>
            <a:r>
              <a:rPr lang="en-US" b="1" baseline="0" dirty="0" smtClean="0"/>
              <a:t>Notes</a:t>
            </a:r>
          </a:p>
          <a:p>
            <a:r>
              <a:rPr lang="en-US" b="0" baseline="0" dirty="0" smtClean="0"/>
              <a:t>http://msdn.microsoft.com/en-us/library/ee848065.aspx</a:t>
            </a:r>
          </a:p>
          <a:p>
            <a:r>
              <a:rPr lang="en-US" b="0" baseline="0" dirty="0" smtClean="0"/>
              <a:t>http://blogs.msdn.com/b/jnak/archive/2010/02/11/windows-azure-roleentrypoint-method-call-order.aspx</a:t>
            </a:r>
            <a:r>
              <a:rPr lang="en-US" b="1" baseline="0" dirty="0" smtClean="0"/>
              <a:t>es</a:t>
            </a:r>
            <a:endParaRPr lang="en-US" b="1"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22</a:t>
            </a:fld>
            <a:endParaRPr lang="en-US" dirty="0"/>
          </a:p>
        </p:txBody>
      </p:sp>
    </p:spTree>
    <p:extLst>
      <p:ext uri="{BB962C8B-B14F-4D97-AF65-F5344CB8AC3E}">
        <p14:creationId xmlns:p14="http://schemas.microsoft.com/office/powerpoint/2010/main" val="30946886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itchFamily="34" charset="0"/>
              <a:buNone/>
            </a:pPr>
            <a:r>
              <a:rPr lang="en-US" b="1" dirty="0" smtClean="0"/>
              <a:t>Slide Objective</a:t>
            </a:r>
          </a:p>
          <a:p>
            <a:pPr marL="171450" indent="-171450">
              <a:buFont typeface="Arial" pitchFamily="34" charset="0"/>
              <a:buChar char="•"/>
            </a:pPr>
            <a:r>
              <a:rPr lang="en-US" b="0" dirty="0" smtClean="0"/>
              <a:t>Understand the lifecycle of a Windows Azure role</a:t>
            </a:r>
          </a:p>
          <a:p>
            <a:pPr marL="171450" indent="-171450">
              <a:buFont typeface="Arial" pitchFamily="34" charset="0"/>
              <a:buChar char="•"/>
            </a:pPr>
            <a:r>
              <a:rPr lang="en-US" b="0" dirty="0" smtClean="0"/>
              <a:t>Understand the</a:t>
            </a:r>
            <a:r>
              <a:rPr lang="en-US" b="0" baseline="0" dirty="0" smtClean="0"/>
              <a:t> methods that can be overridden in RoleEntryPoint</a:t>
            </a:r>
          </a:p>
          <a:p>
            <a:pPr marL="171450" indent="-171450">
              <a:buFont typeface="Arial" pitchFamily="34" charset="0"/>
              <a:buChar char="•"/>
            </a:pPr>
            <a:r>
              <a:rPr lang="en-US" b="0" baseline="0" dirty="0" smtClean="0"/>
              <a:t>Understand the events that are raised by role instances when their status is changing</a:t>
            </a:r>
          </a:p>
          <a:p>
            <a:pPr marL="171450" indent="-171450">
              <a:buFont typeface="Arial" pitchFamily="34" charset="0"/>
              <a:buChar char="•"/>
            </a:pPr>
            <a:endParaRPr lang="en-US" b="0" dirty="0" smtClean="0"/>
          </a:p>
          <a:p>
            <a:r>
              <a:rPr lang="en-US" b="1" dirty="0" smtClean="0"/>
              <a:t>Speaker Notes</a:t>
            </a:r>
          </a:p>
          <a:p>
            <a:pPr marL="171450" indent="-171450">
              <a:buFont typeface="Arial" pitchFamily="34" charset="0"/>
              <a:buChar char="•"/>
            </a:pPr>
            <a:r>
              <a:rPr lang="en-US" b="0" dirty="0" smtClean="0"/>
              <a:t>Roles will typically extend RoleEntryPoint</a:t>
            </a:r>
          </a:p>
          <a:p>
            <a:pPr marL="171450" indent="-171450">
              <a:buFont typeface="Arial" pitchFamily="34" charset="0"/>
              <a:buChar char="•"/>
            </a:pPr>
            <a:r>
              <a:rPr lang="en-US" b="0" dirty="0" smtClean="0"/>
              <a:t>The fabric calls RoleEntryPoint methods as it starts and stops a role</a:t>
            </a:r>
          </a:p>
          <a:p>
            <a:pPr marL="384431" lvl="1" indent="-171450">
              <a:buFont typeface="Arial" pitchFamily="34" charset="0"/>
              <a:buChar char="•"/>
            </a:pPr>
            <a:r>
              <a:rPr lang="en-NZ" dirty="0" smtClean="0"/>
              <a:t>WaWorkerHost process is started.</a:t>
            </a:r>
          </a:p>
          <a:p>
            <a:pPr marL="384431" lvl="1" indent="-171450">
              <a:buFont typeface="Arial" pitchFamily="34" charset="0"/>
              <a:buChar char="•"/>
            </a:pPr>
            <a:r>
              <a:rPr lang="en-NZ" dirty="0" smtClean="0"/>
              <a:t>Worker Role assembly is loaded and surfed for a class that derives from RoleEntryPoint. This class is instantiated. </a:t>
            </a:r>
          </a:p>
          <a:p>
            <a:pPr marL="384431" lvl="1" indent="-171450">
              <a:buFont typeface="Arial" pitchFamily="34" charset="0"/>
              <a:buChar char="•"/>
            </a:pPr>
            <a:r>
              <a:rPr lang="en-NZ" dirty="0" smtClean="0"/>
              <a:t>RoleEntryPoint.OnStart() is called. </a:t>
            </a:r>
          </a:p>
          <a:p>
            <a:pPr marL="384431" lvl="1" indent="-171450">
              <a:buFont typeface="Arial" pitchFamily="34" charset="0"/>
              <a:buChar char="•"/>
            </a:pPr>
            <a:r>
              <a:rPr lang="en-NZ" dirty="0" smtClean="0"/>
              <a:t>RoleEntryPoint.Run() is called. </a:t>
            </a:r>
          </a:p>
          <a:p>
            <a:pPr marL="384431" lvl="1" indent="-171450">
              <a:buFont typeface="Arial" pitchFamily="34" charset="0"/>
              <a:buChar char="•"/>
            </a:pPr>
            <a:r>
              <a:rPr lang="en-NZ" dirty="0" smtClean="0"/>
              <a:t>If the RoleEntryPoint.Run() method exits, the RoleEntryPoint.OnStop() method is called . </a:t>
            </a:r>
          </a:p>
          <a:p>
            <a:pPr marL="384431" lvl="1" indent="-171450">
              <a:buFont typeface="Arial" pitchFamily="34" charset="0"/>
              <a:buChar char="•"/>
            </a:pPr>
            <a:r>
              <a:rPr lang="en-NZ" dirty="0" smtClean="0"/>
              <a:t>WaWorkerHost process is stopped. The role will recycle and startup again.</a:t>
            </a:r>
          </a:p>
          <a:p>
            <a:endParaRPr lang="en-US" b="0" dirty="0" smtClean="0"/>
          </a:p>
          <a:p>
            <a:r>
              <a:rPr lang="en-NZ" b="0" dirty="0" smtClean="0"/>
              <a:t>As a role changes state</a:t>
            </a:r>
            <a:r>
              <a:rPr lang="en-NZ" b="0" baseline="0" dirty="0" smtClean="0"/>
              <a:t> it will raise the StatusCheck event.</a:t>
            </a:r>
          </a:p>
          <a:p>
            <a:r>
              <a:rPr lang="en-NZ" b="0" baseline="0" dirty="0" smtClean="0"/>
              <a:t>A status of Busy will mean the load balancer will not route requests to the instance.</a:t>
            </a:r>
            <a:endParaRPr lang="en-US" b="0" dirty="0" smtClean="0"/>
          </a:p>
          <a:p>
            <a:endParaRPr lang="en-US" b="1" dirty="0" smtClean="0"/>
          </a:p>
          <a:p>
            <a:r>
              <a:rPr lang="en-US" b="1" dirty="0" smtClean="0"/>
              <a:t>Note</a:t>
            </a:r>
          </a:p>
          <a:p>
            <a:r>
              <a:rPr lang="en-US" b="0" dirty="0" smtClean="0"/>
              <a:t>http://blogs.msdn.com/b/jnak/archive/2010/02/11/windows-azure-roleentrypoint-method-call-order.aspx</a:t>
            </a:r>
          </a:p>
          <a:p>
            <a:r>
              <a:rPr lang="en-US" b="0" dirty="0" smtClean="0"/>
              <a:t>http://msdn.microsoft.com/en-us/library/ee848065.aspx</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23</a:t>
            </a:fld>
            <a:endParaRPr lang="en-US" dirty="0"/>
          </a:p>
        </p:txBody>
      </p:sp>
    </p:spTree>
    <p:extLst>
      <p:ext uri="{BB962C8B-B14F-4D97-AF65-F5344CB8AC3E}">
        <p14:creationId xmlns:p14="http://schemas.microsoft.com/office/powerpoint/2010/main" val="3781296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26</a:t>
            </a:fld>
            <a:endParaRPr lang="en-US" dirty="0"/>
          </a:p>
        </p:txBody>
      </p:sp>
    </p:spTree>
    <p:extLst>
      <p:ext uri="{BB962C8B-B14F-4D97-AF65-F5344CB8AC3E}">
        <p14:creationId xmlns:p14="http://schemas.microsoft.com/office/powerpoint/2010/main" val="2555707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NZ" b="1" dirty="0" smtClean="0"/>
              <a:t>Slide</a:t>
            </a:r>
            <a:r>
              <a:rPr lang="en-NZ" b="1" baseline="0" dirty="0" smtClean="0"/>
              <a:t> Objective</a:t>
            </a:r>
          </a:p>
          <a:p>
            <a:r>
              <a:rPr lang="en-NZ" b="0" baseline="0" dirty="0" smtClean="0"/>
              <a:t>To introduce the concept of local storage</a:t>
            </a:r>
          </a:p>
          <a:p>
            <a:r>
              <a:rPr lang="en-NZ" b="1" baseline="0" dirty="0" smtClean="0"/>
              <a:t>Speaker Notes</a:t>
            </a:r>
          </a:p>
          <a:p>
            <a:r>
              <a:rPr lang="en-NZ" dirty="0" smtClean="0"/>
              <a:t>A local storage resource is a reserved directory in the file system of the virtual machine (VM) in which an instance of a role is running. </a:t>
            </a:r>
          </a:p>
          <a:p>
            <a:r>
              <a:rPr lang="en-NZ" dirty="0" smtClean="0"/>
              <a:t>Code running in the instance can write to the local storage resource when it needs to write to or read from to a file. </a:t>
            </a:r>
          </a:p>
          <a:p>
            <a:r>
              <a:rPr lang="en-NZ" dirty="0" smtClean="0"/>
              <a:t>For example, a local storage resource can be used as a temporary folder when manipulating data or generating documents.</a:t>
            </a:r>
          </a:p>
          <a:p>
            <a:endParaRPr lang="en-NZ" b="1" baseline="0" dirty="0" smtClean="0"/>
          </a:p>
          <a:p>
            <a:r>
              <a:rPr lang="en-NZ" b="0" baseline="0" dirty="0" smtClean="0"/>
              <a:t>Local storage is never guaranteed as persistent; CleanOnRoleRecyle = false is useful to minimise need to rebuild cache for example</a:t>
            </a:r>
          </a:p>
          <a:p>
            <a:endParaRPr lang="en-NZ" b="0" baseline="0" dirty="0" smtClean="0"/>
          </a:p>
          <a:p>
            <a:r>
              <a:rPr lang="en-NZ" b="0" baseline="0" dirty="0" smtClean="0"/>
              <a:t>For guaranteed long term drive based storage- e.g. to hold database files. Use Windows Azure Storage Drives</a:t>
            </a:r>
          </a:p>
          <a:p>
            <a:endParaRPr lang="en-NZ" b="1" baseline="0" dirty="0" smtClean="0"/>
          </a:p>
          <a:p>
            <a:r>
              <a:rPr lang="en-NZ" b="1" baseline="0" dirty="0" smtClean="0"/>
              <a:t>Notes</a:t>
            </a:r>
          </a:p>
          <a:p>
            <a:r>
              <a:rPr lang="en-NZ" b="1" dirty="0" smtClean="0"/>
              <a:t>http://msdn.microsoft.com/en-us/library/ee758708.aspx</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27</a:t>
            </a:fld>
            <a:endParaRPr lang="en-US" dirty="0"/>
          </a:p>
        </p:txBody>
      </p:sp>
    </p:spTree>
    <p:extLst>
      <p:ext uri="{BB962C8B-B14F-4D97-AF65-F5344CB8AC3E}">
        <p14:creationId xmlns:p14="http://schemas.microsoft.com/office/powerpoint/2010/main" val="42236495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NZ" b="1" dirty="0" smtClean="0"/>
              <a:t>Slide</a:t>
            </a:r>
            <a:r>
              <a:rPr lang="en-NZ" b="1" baseline="0" dirty="0" smtClean="0"/>
              <a:t> Objective</a:t>
            </a:r>
          </a:p>
          <a:p>
            <a:r>
              <a:rPr lang="en-NZ" b="0" baseline="0" dirty="0" smtClean="0"/>
              <a:t>To show how to implement local storage</a:t>
            </a:r>
          </a:p>
          <a:p>
            <a:r>
              <a:rPr lang="en-NZ" b="1" baseline="0" dirty="0" smtClean="0"/>
              <a:t>Speaker Notes</a:t>
            </a:r>
          </a:p>
          <a:p>
            <a:pPr marL="171450" indent="-171450">
              <a:buFont typeface="Arial" pitchFamily="34" charset="0"/>
              <a:buChar char="•"/>
            </a:pPr>
            <a:r>
              <a:rPr lang="en-NZ" b="0" dirty="0" smtClean="0"/>
              <a:t>To declare a local storage resource within the service definition file</a:t>
            </a:r>
          </a:p>
          <a:p>
            <a:pPr marL="384431" lvl="1" indent="-171450">
              <a:buFont typeface="Arial" pitchFamily="34" charset="0"/>
              <a:buChar char="•"/>
            </a:pPr>
            <a:r>
              <a:rPr lang="en-NZ" b="0" dirty="0" smtClean="0"/>
              <a:t>add the LocalResources element as a child of a WebRole or WorkerRole element</a:t>
            </a:r>
          </a:p>
          <a:p>
            <a:pPr marL="384431" lvl="1" indent="-171450">
              <a:buFont typeface="Arial" pitchFamily="34" charset="0"/>
              <a:buChar char="•"/>
            </a:pPr>
            <a:r>
              <a:rPr lang="en-NZ" b="0" dirty="0" smtClean="0"/>
              <a:t>then add a LocalStorage element to represent the resource. </a:t>
            </a:r>
          </a:p>
          <a:p>
            <a:pPr marL="171450" lvl="0" indent="-171450">
              <a:buFont typeface="Arial" pitchFamily="34" charset="0"/>
              <a:buChar char="•"/>
            </a:pPr>
            <a:r>
              <a:rPr lang="en-NZ" b="0" dirty="0" smtClean="0"/>
              <a:t>The LocalStorage element takes three attributes: </a:t>
            </a:r>
            <a:r>
              <a:rPr lang="en-NZ" b="0" i="1" dirty="0" smtClean="0"/>
              <a:t>name</a:t>
            </a:r>
            <a:r>
              <a:rPr lang="en-NZ" b="0" dirty="0" smtClean="0"/>
              <a:t>, </a:t>
            </a:r>
            <a:r>
              <a:rPr lang="en-NZ" b="0" i="1" dirty="0" smtClean="0"/>
              <a:t>sizeInMB</a:t>
            </a:r>
            <a:r>
              <a:rPr lang="en-NZ" b="0" dirty="0" smtClean="0"/>
              <a:t>, and </a:t>
            </a:r>
            <a:r>
              <a:rPr lang="en-NZ" b="0" i="1" dirty="0" smtClean="0"/>
              <a:t>cleanOnRoleRecycle</a:t>
            </a:r>
            <a:r>
              <a:rPr lang="en-NZ" b="0" dirty="0" smtClean="0"/>
              <a:t>. </a:t>
            </a:r>
          </a:p>
          <a:p>
            <a:pPr marL="384431" lvl="1" indent="-171450">
              <a:buFont typeface="Arial" pitchFamily="34" charset="0"/>
              <a:buChar char="•"/>
            </a:pPr>
            <a:r>
              <a:rPr lang="en-NZ" b="0" dirty="0" smtClean="0"/>
              <a:t>The </a:t>
            </a:r>
            <a:r>
              <a:rPr lang="en-NZ" b="0" i="1" dirty="0" smtClean="0"/>
              <a:t>sizeInMB</a:t>
            </a:r>
            <a:r>
              <a:rPr lang="en-NZ" b="0" dirty="0" smtClean="0"/>
              <a:t> attribute specifies the desired size for this local storage resource. </a:t>
            </a:r>
          </a:p>
          <a:p>
            <a:pPr marL="384431" lvl="1" indent="-171450">
              <a:buFont typeface="Arial" pitchFamily="34" charset="0"/>
              <a:buChar char="•"/>
            </a:pPr>
            <a:r>
              <a:rPr lang="en-NZ" b="0" dirty="0" smtClean="0"/>
              <a:t>The </a:t>
            </a:r>
            <a:r>
              <a:rPr lang="en-NZ" b="0" i="1" dirty="0" smtClean="0"/>
              <a:t>cleanOnRoleRecycle</a:t>
            </a:r>
            <a:r>
              <a:rPr lang="en-NZ" b="0" dirty="0" smtClean="0"/>
              <a:t> attribute specifies whether the local storage resource should be wiped clean when a role instance is recycled, or whether it should be persisted across the role lifecycle; the default value is true.</a:t>
            </a:r>
          </a:p>
          <a:p>
            <a:pPr marL="384431" lvl="1" indent="-171450">
              <a:buFont typeface="Arial" pitchFamily="34" charset="0"/>
              <a:buChar char="•"/>
            </a:pPr>
            <a:endParaRPr lang="en-NZ" b="0" baseline="0" dirty="0" smtClean="0"/>
          </a:p>
          <a:p>
            <a:pPr marL="171450" lvl="0" indent="-171450">
              <a:buFont typeface="Arial" pitchFamily="34" charset="0"/>
              <a:buChar char="•"/>
            </a:pPr>
            <a:r>
              <a:rPr lang="en-NZ" dirty="0" smtClean="0"/>
              <a:t>The Windows Azure Managed Library provides classes for accessing the local storage resource from within code running in a role instance. The </a:t>
            </a:r>
            <a:r>
              <a:rPr lang="en-NZ" dirty="0" smtClean="0">
                <a:hlinkClick r:id="rId3"/>
              </a:rPr>
              <a:t>RoleEnvironment.GetLocalResource</a:t>
            </a:r>
            <a:r>
              <a:rPr lang="en-NZ" dirty="0" smtClean="0"/>
              <a:t> method returns a reference to a named </a:t>
            </a:r>
            <a:r>
              <a:rPr lang="en-NZ" dirty="0" smtClean="0">
                <a:hlinkClick r:id="rId4"/>
              </a:rPr>
              <a:t>LocalResource</a:t>
            </a:r>
            <a:r>
              <a:rPr lang="en-NZ" dirty="0" smtClean="0"/>
              <a:t> object.</a:t>
            </a:r>
          </a:p>
          <a:p>
            <a:pPr marL="171450" lvl="0" indent="-171450">
              <a:buFont typeface="Arial" pitchFamily="34" charset="0"/>
              <a:buChar char="•"/>
            </a:pPr>
            <a:r>
              <a:rPr lang="en-NZ" dirty="0" smtClean="0"/>
              <a:t>Because the </a:t>
            </a:r>
            <a:r>
              <a:rPr lang="en-NZ" b="1" dirty="0" smtClean="0"/>
              <a:t>LocalResource</a:t>
            </a:r>
            <a:r>
              <a:rPr lang="en-NZ" dirty="0" smtClean="0"/>
              <a:t> object represents a directory, you can read from it and write to it using the standard .NET file I/O classes. To determine the path to the local storage resource's directory, use the </a:t>
            </a:r>
            <a:r>
              <a:rPr lang="en-NZ" dirty="0" smtClean="0">
                <a:hlinkClick r:id="rId5"/>
              </a:rPr>
              <a:t>LocalResource.RootPath</a:t>
            </a:r>
            <a:r>
              <a:rPr lang="en-NZ" dirty="0" smtClean="0"/>
              <a:t> property</a:t>
            </a:r>
            <a:endParaRPr lang="en-NZ" b="0" baseline="0" dirty="0" smtClean="0"/>
          </a:p>
          <a:p>
            <a:endParaRPr lang="en-NZ" b="1" baseline="0" dirty="0" smtClean="0"/>
          </a:p>
          <a:p>
            <a:r>
              <a:rPr lang="en-NZ" b="1" baseline="0" dirty="0" smtClean="0"/>
              <a:t>Notes</a:t>
            </a:r>
          </a:p>
          <a:p>
            <a:r>
              <a:rPr lang="en-NZ" b="0" dirty="0" smtClean="0"/>
              <a:t>http://msdn.microsoft.com/en-us/library/ee758708.aspx</a:t>
            </a:r>
          </a:p>
          <a:p>
            <a:endParaRPr lang="en-NZ"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28</a:t>
            </a:fld>
            <a:endParaRPr lang="en-US" dirty="0"/>
          </a:p>
        </p:txBody>
      </p:sp>
    </p:spTree>
    <p:extLst>
      <p:ext uri="{BB962C8B-B14F-4D97-AF65-F5344CB8AC3E}">
        <p14:creationId xmlns:p14="http://schemas.microsoft.com/office/powerpoint/2010/main" val="19151256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30</a:t>
            </a:fld>
            <a:endParaRPr lang="en-US" dirty="0"/>
          </a:p>
        </p:txBody>
      </p:sp>
    </p:spTree>
    <p:extLst>
      <p:ext uri="{BB962C8B-B14F-4D97-AF65-F5344CB8AC3E}">
        <p14:creationId xmlns:p14="http://schemas.microsoft.com/office/powerpoint/2010/main" val="1427825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Slide Objective</a:t>
            </a:r>
          </a:p>
          <a:p>
            <a:pPr marL="171450" indent="-171450">
              <a:buFont typeface="Arial" pitchFamily="34" charset="0"/>
              <a:buChar char="•"/>
            </a:pPr>
            <a:r>
              <a:rPr lang="en-US" dirty="0" smtClean="0"/>
              <a:t>Explain Windows Azure specific configuration mechanism</a:t>
            </a:r>
          </a:p>
          <a:p>
            <a:pPr marL="171450" indent="-171450">
              <a:buFont typeface="Arial" pitchFamily="34" charset="0"/>
              <a:buChar char="•"/>
            </a:pPr>
            <a:r>
              <a:rPr lang="en-US" dirty="0" smtClean="0"/>
              <a:t>Contrast with web.config</a:t>
            </a:r>
          </a:p>
          <a:p>
            <a:pPr marL="0" indent="0">
              <a:buFont typeface="Arial" pitchFamily="34" charset="0"/>
              <a:buNone/>
            </a:pPr>
            <a:endParaRPr lang="en-US" b="1" dirty="0" smtClean="0"/>
          </a:p>
          <a:p>
            <a:pPr marL="0" indent="0">
              <a:buFont typeface="Arial" pitchFamily="34" charset="0"/>
              <a:buNone/>
            </a:pPr>
            <a:r>
              <a:rPr lang="en-US" b="1" dirty="0" smtClean="0"/>
              <a:t>Speaker Notes</a:t>
            </a:r>
          </a:p>
          <a:p>
            <a:pPr marL="171450" indent="-171450">
              <a:buFont typeface="Arial" pitchFamily="34" charset="0"/>
              <a:buChar char="•"/>
            </a:pPr>
            <a:r>
              <a:rPr lang="en-NZ" dirty="0" smtClean="0"/>
              <a:t>The service configuration file specifies the number of role instances to deploy for each role in the service, the values of any configuration settings, and the thumbprints for any certificates associated with a role. </a:t>
            </a:r>
          </a:p>
          <a:p>
            <a:pPr marL="171450" indent="-171450">
              <a:buFont typeface="Arial" pitchFamily="34" charset="0"/>
              <a:buChar char="•"/>
            </a:pPr>
            <a:r>
              <a:rPr lang="en-NZ" dirty="0" smtClean="0"/>
              <a:t>The service configuration file specifies the details of the service deployment, including the number of instances of each role to run, the values for configuration settings defined by the model, and the thumbprints of certificates associated with the service. For more information</a:t>
            </a:r>
            <a:endParaRPr lang="en-US" dirty="0" smtClean="0"/>
          </a:p>
          <a:p>
            <a:pPr marL="171450" indent="-171450">
              <a:buFont typeface="Arial" pitchFamily="34" charset="0"/>
              <a:buChar char="•"/>
            </a:pPr>
            <a:r>
              <a:rPr lang="en-US" dirty="0" smtClean="0"/>
              <a:t>Web.config is used today to store configuration for asp.net web sites. Most ASP.NET things</a:t>
            </a:r>
            <a:r>
              <a:rPr lang="en-US" baseline="0" dirty="0" smtClean="0"/>
              <a:t> still require this, e.g. tracing, security etc.</a:t>
            </a:r>
          </a:p>
          <a:p>
            <a:pPr marL="171450" indent="-171450">
              <a:buFont typeface="Arial" pitchFamily="34" charset="0"/>
              <a:buChar char="•"/>
            </a:pPr>
            <a:r>
              <a:rPr lang="en-US" baseline="0" dirty="0" smtClean="0"/>
              <a:t>Web.config cannot be changed once deployed – it’s a static file.</a:t>
            </a:r>
          </a:p>
          <a:p>
            <a:pPr marL="171450" indent="-171450">
              <a:buFont typeface="Arial" pitchFamily="34" charset="0"/>
              <a:buChar char="•"/>
            </a:pPr>
            <a:r>
              <a:rPr lang="en-US" baseline="0" dirty="0" smtClean="0"/>
              <a:t>Instead you should store configuration that will change in the ServiceConfiguration files, and use the RoleEnvironment.GetConfigurationSetting method to read the value. Settings in the ServiceConfiguration file can be changed at runtime without restarting the VM!</a:t>
            </a:r>
          </a:p>
          <a:p>
            <a:pPr marL="171450" indent="-171450">
              <a:buFont typeface="Arial" pitchFamily="34" charset="0"/>
              <a:buChar char="•"/>
            </a:pPr>
            <a:r>
              <a:rPr lang="en-US" baseline="0" dirty="0" smtClean="0"/>
              <a:t>Will still be times when you just use web.config e.g. System.WebServer settings, adding HttpModules and HttpHandlers etc…</a:t>
            </a:r>
          </a:p>
          <a:p>
            <a:pPr marL="171450" indent="-171450">
              <a:buFont typeface="Arial" pitchFamily="34" charset="0"/>
              <a:buChar char="•"/>
            </a:pPr>
            <a:endParaRPr lang="en-US" baseline="0" dirty="0" smtClean="0"/>
          </a:p>
          <a:p>
            <a:pPr marL="0" indent="0">
              <a:buFont typeface="Arial" pitchFamily="34" charset="0"/>
              <a:buNone/>
            </a:pPr>
            <a:r>
              <a:rPr lang="en-US" b="1" baseline="0" dirty="0" smtClean="0"/>
              <a:t>Notes</a:t>
            </a:r>
          </a:p>
          <a:p>
            <a:pPr marL="0" indent="0">
              <a:buFont typeface="Arial" pitchFamily="34" charset="0"/>
              <a:buNone/>
            </a:pPr>
            <a:r>
              <a:rPr lang="en-US" b="0" dirty="0" smtClean="0"/>
              <a:t>http://msdn.microsoft.com/en-us/library/ee758710.aspx </a:t>
            </a:r>
          </a:p>
          <a:p>
            <a:pPr marL="0" indent="0">
              <a:buFont typeface="Arial" pitchFamily="34" charset="0"/>
              <a:buNone/>
            </a:pPr>
            <a:r>
              <a:rPr lang="en-US" b="0" dirty="0" smtClean="0"/>
              <a:t>http://dunnry.com/blog/2009/04/16/WhyDoesWindowsAzureUseACscfgFile.aspx</a:t>
            </a:r>
          </a:p>
        </p:txBody>
      </p:sp>
      <p:sp>
        <p:nvSpPr>
          <p:cNvPr id="4" name="Slide Number Placeholder 3"/>
          <p:cNvSpPr>
            <a:spLocks noGrp="1"/>
          </p:cNvSpPr>
          <p:nvPr>
            <p:ph type="sldNum" sz="quarter" idx="10"/>
          </p:nvPr>
        </p:nvSpPr>
        <p:spPr/>
        <p:txBody>
          <a:bodyPr/>
          <a:lstStyle/>
          <a:p>
            <a:fld id="{82AABF77-E2E4-44CA-BA5C-65E132CF08D8}" type="slidenum">
              <a:rPr lang="en-US" smtClean="0"/>
              <a:pPr/>
              <a:t>32</a:t>
            </a:fld>
            <a:endParaRPr lang="en-US" dirty="0"/>
          </a:p>
        </p:txBody>
      </p:sp>
    </p:spTree>
    <p:extLst>
      <p:ext uri="{BB962C8B-B14F-4D97-AF65-F5344CB8AC3E}">
        <p14:creationId xmlns:p14="http://schemas.microsoft.com/office/powerpoint/2010/main" val="4189045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33</a:t>
            </a:fld>
            <a:endParaRPr lang="en-US" dirty="0"/>
          </a:p>
        </p:txBody>
      </p:sp>
    </p:spTree>
    <p:extLst>
      <p:ext uri="{BB962C8B-B14F-4D97-AF65-F5344CB8AC3E}">
        <p14:creationId xmlns:p14="http://schemas.microsoft.com/office/powerpoint/2010/main" val="406907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NZ" b="1" dirty="0" smtClean="0"/>
              <a:t>Slide Objective</a:t>
            </a:r>
          </a:p>
          <a:p>
            <a:r>
              <a:rPr lang="en-NZ" b="0" dirty="0" smtClean="0"/>
              <a:t>To explain the configuration change events in a worked example</a:t>
            </a:r>
          </a:p>
          <a:p>
            <a:endParaRPr lang="en-NZ" b="0" dirty="0" smtClean="0"/>
          </a:p>
          <a:p>
            <a:pPr marL="0" marR="0" indent="0" algn="l" defTabSz="914363" rtl="0" eaLnBrk="1" fontAlgn="auto" latinLnBrk="0" hangingPunct="1">
              <a:lnSpc>
                <a:spcPct val="90000"/>
              </a:lnSpc>
              <a:spcBef>
                <a:spcPts val="0"/>
              </a:spcBef>
              <a:spcAft>
                <a:spcPts val="333"/>
              </a:spcAft>
              <a:buClrTx/>
              <a:buSzTx/>
              <a:buFontTx/>
              <a:buNone/>
              <a:tabLst/>
              <a:defRPr/>
            </a:pPr>
            <a:r>
              <a:rPr lang="en-NZ" b="1" dirty="0" smtClean="0"/>
              <a:t>Speaker Notes</a:t>
            </a:r>
          </a:p>
          <a:p>
            <a:pPr marL="171450" marR="0"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NZ" b="0" dirty="0" smtClean="0"/>
              <a:t>Worked</a:t>
            </a:r>
            <a:r>
              <a:rPr lang="en-NZ" b="0" baseline="0" dirty="0" smtClean="0"/>
              <a:t> example is changing the configuration of the WebDav role to run another instance </a:t>
            </a:r>
          </a:p>
          <a:p>
            <a:pPr marL="171450" marR="0"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NZ" b="0" baseline="0" dirty="0" smtClean="0"/>
              <a:t>When the config changes a new instance will start.</a:t>
            </a:r>
          </a:p>
          <a:p>
            <a:pPr marL="171450" marR="0"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NZ" b="0" baseline="0" dirty="0" smtClean="0"/>
              <a:t>We catch the changed event and use that to allow us to re-enumerate the internal endpoints to find an additional endpoint to poll</a:t>
            </a:r>
          </a:p>
          <a:p>
            <a:pPr marL="171450" marR="0" indent="-171450" algn="l" defTabSz="914363" rtl="0" eaLnBrk="1" fontAlgn="auto" latinLnBrk="0" hangingPunct="1">
              <a:lnSpc>
                <a:spcPct val="90000"/>
              </a:lnSpc>
              <a:spcBef>
                <a:spcPts val="0"/>
              </a:spcBef>
              <a:spcAft>
                <a:spcPts val="333"/>
              </a:spcAft>
              <a:buClrTx/>
              <a:buSzTx/>
              <a:buFont typeface="Arial" pitchFamily="34" charset="0"/>
              <a:buChar char="•"/>
              <a:tabLst/>
              <a:defRPr/>
            </a:pPr>
            <a:endParaRPr lang="en-NZ" b="0" dirty="0" smtClean="0"/>
          </a:p>
          <a:p>
            <a:pPr marL="0" marR="0" indent="0" algn="l" defTabSz="914363" rtl="0" eaLnBrk="1" fontAlgn="auto" latinLnBrk="0" hangingPunct="1">
              <a:lnSpc>
                <a:spcPct val="90000"/>
              </a:lnSpc>
              <a:spcBef>
                <a:spcPts val="0"/>
              </a:spcBef>
              <a:spcAft>
                <a:spcPts val="333"/>
              </a:spcAft>
              <a:buClrTx/>
              <a:buSzTx/>
              <a:buFontTx/>
              <a:buNone/>
              <a:tabLst/>
              <a:defRPr/>
            </a:pPr>
            <a:r>
              <a:rPr lang="en-NZ" b="1" dirty="0" smtClean="0"/>
              <a:t>Notes</a:t>
            </a:r>
          </a:p>
          <a:p>
            <a:r>
              <a:rPr lang="en-NZ" b="1" dirty="0" smtClean="0"/>
              <a:t>http://msdn.microsoft.com/en-us/library/ee848064.aspx</a:t>
            </a:r>
          </a:p>
        </p:txBody>
      </p:sp>
      <p:sp>
        <p:nvSpPr>
          <p:cNvPr id="4" name="Slide Number Placeholder 3"/>
          <p:cNvSpPr>
            <a:spLocks noGrp="1"/>
          </p:cNvSpPr>
          <p:nvPr>
            <p:ph type="sldNum" sz="quarter" idx="10"/>
          </p:nvPr>
        </p:nvSpPr>
        <p:spPr/>
        <p:txBody>
          <a:bodyPr/>
          <a:lstStyle/>
          <a:p>
            <a:fld id="{82AABF77-E2E4-44CA-BA5C-65E132CF08D8}" type="slidenum">
              <a:rPr lang="en-US" smtClean="0"/>
              <a:pPr/>
              <a:t>34</a:t>
            </a:fld>
            <a:endParaRPr lang="en-US" dirty="0"/>
          </a:p>
        </p:txBody>
      </p:sp>
    </p:spTree>
    <p:extLst>
      <p:ext uri="{BB962C8B-B14F-4D97-AF65-F5344CB8AC3E}">
        <p14:creationId xmlns:p14="http://schemas.microsoft.com/office/powerpoint/2010/main" val="20961588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US" sz="1600" b="0" i="0" kern="1200" dirty="0" smtClean="0">
                <a:solidFill>
                  <a:schemeClr val="tx1"/>
                </a:solidFill>
                <a:effectLst/>
                <a:latin typeface="Segoe UI" pitchFamily="34" charset="0"/>
                <a:ea typeface="+mn-ea"/>
                <a:cs typeface="+mn-cs"/>
              </a:rPr>
              <a:t>The infrastructure of each Windows Azure data center is notionally divided into multiple sections known as fault domains. These sections of the infrastructure (which are not necessarily individual servers or server racks) are designed in such a way that a failure of one fault domain is extremely unlikely to affect any other fault domain. When you deploy a service, the Windows Azure Fabric Controller automatically locates the roles in at least two different fault domains so that a failure in one domain will not affect all instances of your service.</a:t>
            </a:r>
            <a:endParaRPr lang="en-US"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36</a:t>
            </a:fld>
            <a:endParaRPr lang="en-US" dirty="0"/>
          </a:p>
        </p:txBody>
      </p:sp>
    </p:spTree>
    <p:extLst>
      <p:ext uri="{BB962C8B-B14F-4D97-AF65-F5344CB8AC3E}">
        <p14:creationId xmlns:p14="http://schemas.microsoft.com/office/powerpoint/2010/main" val="659961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37</a:t>
            </a:fld>
            <a:endParaRPr lang="en-US" dirty="0"/>
          </a:p>
        </p:txBody>
      </p:sp>
    </p:spTree>
    <p:extLst>
      <p:ext uri="{BB962C8B-B14F-4D97-AF65-F5344CB8AC3E}">
        <p14:creationId xmlns:p14="http://schemas.microsoft.com/office/powerpoint/2010/main" val="3816526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itchFamily="34" charset="0"/>
              <a:buNone/>
            </a:pPr>
            <a:r>
              <a:rPr lang="en-US" b="1" dirty="0" smtClean="0"/>
              <a:t>Slide Objective</a:t>
            </a:r>
          </a:p>
          <a:p>
            <a:pPr marL="171450" indent="-171450">
              <a:buFont typeface="Arial" pitchFamily="34" charset="0"/>
              <a:buChar char="•"/>
            </a:pPr>
            <a:r>
              <a:rPr lang="en-US" dirty="0" smtClean="0"/>
              <a:t>Understand what a scale-out application looks like</a:t>
            </a:r>
          </a:p>
          <a:p>
            <a:pPr marL="0" indent="0">
              <a:buFont typeface="Arial" pitchFamily="34" charset="0"/>
              <a:buNone/>
            </a:pPr>
            <a:endParaRPr lang="en-US" dirty="0" smtClean="0"/>
          </a:p>
          <a:p>
            <a:pPr marL="0" indent="0">
              <a:buFont typeface="Arial" pitchFamily="34" charset="0"/>
              <a:buNone/>
            </a:pPr>
            <a:r>
              <a:rPr lang="en-US" b="1" dirty="0" smtClean="0"/>
              <a:t>Speaking notes</a:t>
            </a:r>
          </a:p>
          <a:p>
            <a:pPr marL="171450" indent="-171450">
              <a:buFont typeface="Arial" pitchFamily="34" charset="0"/>
              <a:buChar char="•"/>
            </a:pPr>
            <a:r>
              <a:rPr lang="en-US" dirty="0" smtClean="0"/>
              <a:t>High scale applications often</a:t>
            </a:r>
            <a:r>
              <a:rPr lang="en-US" baseline="0" dirty="0" smtClean="0"/>
              <a:t> follow this sort of an pattern</a:t>
            </a:r>
          </a:p>
          <a:p>
            <a:pPr marL="171450" indent="-171450">
              <a:buFont typeface="Arial" pitchFamily="34" charset="0"/>
              <a:buChar char="•"/>
            </a:pPr>
            <a:r>
              <a:rPr lang="en-US" baseline="0" dirty="0" smtClean="0"/>
              <a:t>Inbound connectivity comes through a load balancer</a:t>
            </a:r>
          </a:p>
          <a:p>
            <a:pPr marL="384431" lvl="1" indent="-171450">
              <a:buFont typeface="Arial" pitchFamily="34" charset="0"/>
              <a:buChar char="•"/>
            </a:pPr>
            <a:r>
              <a:rPr lang="en-US" baseline="0" dirty="0" smtClean="0"/>
              <a:t>Requests are round robin routed</a:t>
            </a:r>
          </a:p>
          <a:p>
            <a:pPr marL="384431" lvl="1" indent="-171450">
              <a:buFont typeface="Arial" pitchFamily="34" charset="0"/>
              <a:buChar char="•"/>
            </a:pPr>
            <a:r>
              <a:rPr lang="en-US" baseline="0" dirty="0" smtClean="0"/>
              <a:t>Load balancer is typically aware of the state of the web servers (i.e. are they up)</a:t>
            </a:r>
          </a:p>
          <a:p>
            <a:pPr marL="171450" lvl="0" indent="-171450">
              <a:buFont typeface="Arial" pitchFamily="34" charset="0"/>
              <a:buChar char="•"/>
            </a:pPr>
            <a:r>
              <a:rPr lang="en-US" baseline="0" dirty="0" smtClean="0"/>
              <a:t>There are one or more tiers or groups of stateless web or app servers</a:t>
            </a:r>
          </a:p>
          <a:p>
            <a:pPr marL="384431" lvl="1" indent="-171450">
              <a:buFont typeface="Arial" pitchFamily="34" charset="0"/>
              <a:buChar char="•"/>
            </a:pPr>
            <a:r>
              <a:rPr lang="en-US" baseline="0" dirty="0" smtClean="0"/>
              <a:t>By stateless we mean that they do not hold state between client requests</a:t>
            </a:r>
          </a:p>
          <a:p>
            <a:pPr marL="384431" lvl="1" indent="-171450">
              <a:buFont typeface="Arial" pitchFamily="34" charset="0"/>
              <a:buChar char="•"/>
            </a:pPr>
            <a:r>
              <a:rPr lang="en-US" baseline="0" dirty="0" smtClean="0"/>
              <a:t>Stateless means that simple load balancing works – no need for sticky sessions</a:t>
            </a:r>
          </a:p>
          <a:p>
            <a:pPr marL="384431" lvl="1" indent="-171450">
              <a:buFont typeface="Arial" pitchFamily="34" charset="0"/>
              <a:buChar char="•"/>
            </a:pPr>
            <a:r>
              <a:rPr lang="en-US" baseline="0" dirty="0" smtClean="0"/>
              <a:t>Stateless means that the failure of a web server does not cause major issues for application- it is simply removed from the load balancer</a:t>
            </a:r>
          </a:p>
          <a:p>
            <a:pPr marL="171450" lvl="0" indent="-171450">
              <a:buFont typeface="Arial" pitchFamily="34" charset="0"/>
              <a:buChar char="•"/>
            </a:pPr>
            <a:r>
              <a:rPr lang="en-US" baseline="0" dirty="0" smtClean="0"/>
              <a:t>A stateful or storage tier</a:t>
            </a:r>
          </a:p>
          <a:p>
            <a:pPr marL="384431" lvl="1" indent="-171450">
              <a:buFont typeface="Arial" pitchFamily="34" charset="0"/>
              <a:buChar char="•"/>
            </a:pPr>
            <a:r>
              <a:rPr lang="en-US" baseline="0" dirty="0" smtClean="0"/>
              <a:t>This will generally involve some sort of scale out approach for large apps</a:t>
            </a:r>
          </a:p>
          <a:p>
            <a:pPr marL="384431" lvl="1" indent="-171450">
              <a:buFont typeface="Arial" pitchFamily="34" charset="0"/>
              <a:buChar char="•"/>
            </a:pPr>
            <a:r>
              <a:rPr lang="en-US" baseline="0" dirty="0" smtClean="0"/>
              <a:t>Often using partitioned databases</a:t>
            </a:r>
          </a:p>
          <a:p>
            <a:pPr marL="384431" lvl="1" indent="-171450">
              <a:buFont typeface="Arial" pitchFamily="34" charset="0"/>
              <a:buChar char="•"/>
            </a:pPr>
            <a:r>
              <a:rPr lang="en-US" baseline="0" dirty="0" smtClean="0"/>
              <a:t>Often some sort of queuing mechanism</a:t>
            </a:r>
          </a:p>
          <a:p>
            <a:pPr marL="171450" lvl="0" indent="-171450">
              <a:buFont typeface="Arial" pitchFamily="34" charset="0"/>
              <a:buChar char="•"/>
            </a:pPr>
            <a:r>
              <a:rPr lang="en-US" baseline="0" dirty="0" smtClean="0"/>
              <a:t>Applications will often perform processing in the background. </a:t>
            </a:r>
          </a:p>
          <a:p>
            <a:pPr marL="384431" lvl="1" indent="-171450">
              <a:buFont typeface="Arial" pitchFamily="34" charset="0"/>
              <a:buChar char="•"/>
            </a:pPr>
            <a:r>
              <a:rPr lang="en-US" baseline="0" dirty="0" smtClean="0"/>
              <a:t>Improves response time for users</a:t>
            </a:r>
          </a:p>
          <a:p>
            <a:pPr marL="384431" lvl="1" indent="-171450">
              <a:buFont typeface="Arial" pitchFamily="34" charset="0"/>
              <a:buChar char="•"/>
            </a:pPr>
            <a:r>
              <a:rPr lang="en-US" baseline="0" dirty="0" smtClean="0"/>
              <a:t>Allows load peaks to be buffered in queues</a:t>
            </a:r>
          </a:p>
          <a:p>
            <a:pPr marL="212981" lvl="1" indent="0">
              <a:buFont typeface="Arial" pitchFamily="34" charset="0"/>
              <a:buNone/>
            </a:pPr>
            <a:endParaRPr lang="en-US" baseline="0" dirty="0" smtClean="0"/>
          </a:p>
          <a:p>
            <a:pPr marL="212981" lvl="1" indent="0">
              <a:buFont typeface="Arial" pitchFamily="34" charset="0"/>
              <a:buNone/>
            </a:pPr>
            <a:r>
              <a:rPr lang="en-US" b="1" baseline="0" dirty="0" smtClean="0"/>
              <a:t>Windows Azure provides us with a Platform as a Service offering to implement these sorts of applications</a:t>
            </a:r>
          </a:p>
          <a:p>
            <a:pPr marL="0" indent="0">
              <a:buFont typeface="Arial" pitchFamily="34" charset="0"/>
              <a:buNone/>
            </a:pPr>
            <a:endParaRPr lang="en-US" dirty="0" smtClean="0"/>
          </a:p>
          <a:p>
            <a:pPr marL="0" indent="0">
              <a:buFont typeface="Arial" pitchFamily="34" charset="0"/>
              <a:buNone/>
            </a:pPr>
            <a:r>
              <a:rPr lang="en-US" b="1" dirty="0" smtClean="0"/>
              <a:t>Notes</a:t>
            </a:r>
          </a:p>
          <a:p>
            <a:pPr marL="0" indent="0">
              <a:buFont typeface="Arial" pitchFamily="34" charset="0"/>
              <a:buNone/>
            </a:pPr>
            <a:r>
              <a:rPr lang="en-US" b="0" dirty="0" smtClean="0"/>
              <a:t>http://msdn.microsoft.com/en-us/magazine/cc500561.aspx </a:t>
            </a:r>
          </a:p>
          <a:p>
            <a:r>
              <a:rPr lang="en-US" dirty="0" smtClean="0"/>
              <a:t>http://msdn.microsoft.com/en-us/library/ff650667.aspx</a:t>
            </a:r>
          </a:p>
        </p:txBody>
      </p:sp>
      <p:sp>
        <p:nvSpPr>
          <p:cNvPr id="4" name="Slide Number Placeholder 3"/>
          <p:cNvSpPr>
            <a:spLocks noGrp="1"/>
          </p:cNvSpPr>
          <p:nvPr>
            <p:ph type="sldNum" sz="quarter" idx="10"/>
          </p:nvPr>
        </p:nvSpPr>
        <p:spPr/>
        <p:txBody>
          <a:bodyPr/>
          <a:lstStyle/>
          <a:p>
            <a:fld id="{82AABF77-E2E4-44CA-BA5C-65E132CF08D8}" type="slidenum">
              <a:rPr lang="en-US" smtClean="0"/>
              <a:pPr/>
              <a:t>38</a:t>
            </a:fld>
            <a:endParaRPr lang="en-US" dirty="0"/>
          </a:p>
        </p:txBody>
      </p:sp>
    </p:spTree>
    <p:extLst>
      <p:ext uri="{BB962C8B-B14F-4D97-AF65-F5344CB8AC3E}">
        <p14:creationId xmlns:p14="http://schemas.microsoft.com/office/powerpoint/2010/main" val="2371035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itchFamily="34" charset="0"/>
              <a:buNone/>
            </a:pPr>
            <a:r>
              <a:rPr lang="en-US" b="1" dirty="0" smtClean="0"/>
              <a:t>Slide Objective</a:t>
            </a:r>
          </a:p>
          <a:p>
            <a:pPr marL="171450" indent="-171450">
              <a:buFont typeface="Arial" pitchFamily="34" charset="0"/>
              <a:buChar char="•"/>
            </a:pPr>
            <a:r>
              <a:rPr lang="en-US" dirty="0" smtClean="0"/>
              <a:t>Understand what a scale-out application looks like</a:t>
            </a:r>
          </a:p>
          <a:p>
            <a:pPr marL="0" indent="0">
              <a:buFont typeface="Arial" pitchFamily="34" charset="0"/>
              <a:buNone/>
            </a:pPr>
            <a:endParaRPr lang="en-US" dirty="0" smtClean="0"/>
          </a:p>
          <a:p>
            <a:pPr marL="0" indent="0">
              <a:buFont typeface="Arial" pitchFamily="34" charset="0"/>
              <a:buNone/>
            </a:pPr>
            <a:r>
              <a:rPr lang="en-US" b="1" dirty="0" smtClean="0"/>
              <a:t>Speaking notes</a:t>
            </a:r>
          </a:p>
          <a:p>
            <a:pPr marL="171450" indent="-171450">
              <a:buFont typeface="Arial" pitchFamily="34" charset="0"/>
              <a:buChar char="•"/>
            </a:pPr>
            <a:r>
              <a:rPr lang="en-US" dirty="0" smtClean="0"/>
              <a:t>High scale applications often</a:t>
            </a:r>
            <a:r>
              <a:rPr lang="en-US" baseline="0" dirty="0" smtClean="0"/>
              <a:t> follow this sort of an pattern</a:t>
            </a:r>
          </a:p>
          <a:p>
            <a:pPr marL="171450" indent="-171450">
              <a:buFont typeface="Arial" pitchFamily="34" charset="0"/>
              <a:buChar char="•"/>
            </a:pPr>
            <a:r>
              <a:rPr lang="en-US" baseline="0" dirty="0" smtClean="0"/>
              <a:t>Inbound connectivity comes through a load balancer</a:t>
            </a:r>
          </a:p>
          <a:p>
            <a:pPr marL="384431" lvl="1" indent="-171450">
              <a:buFont typeface="Arial" pitchFamily="34" charset="0"/>
              <a:buChar char="•"/>
            </a:pPr>
            <a:r>
              <a:rPr lang="en-US" baseline="0" dirty="0" smtClean="0"/>
              <a:t>Requests are round robin routed</a:t>
            </a:r>
          </a:p>
          <a:p>
            <a:pPr marL="384431" lvl="1" indent="-171450">
              <a:buFont typeface="Arial" pitchFamily="34" charset="0"/>
              <a:buChar char="•"/>
            </a:pPr>
            <a:r>
              <a:rPr lang="en-US" baseline="0" dirty="0" smtClean="0"/>
              <a:t>Load balancer is typically aware of the state of the web servers (i.e. are they up)</a:t>
            </a:r>
          </a:p>
          <a:p>
            <a:pPr marL="171450" lvl="0" indent="-171450">
              <a:buFont typeface="Arial" pitchFamily="34" charset="0"/>
              <a:buChar char="•"/>
            </a:pPr>
            <a:r>
              <a:rPr lang="en-US" baseline="0" dirty="0" smtClean="0"/>
              <a:t>There are one or more tiers or groups of stateless web or app servers</a:t>
            </a:r>
          </a:p>
          <a:p>
            <a:pPr marL="384431" lvl="1" indent="-171450">
              <a:buFont typeface="Arial" pitchFamily="34" charset="0"/>
              <a:buChar char="•"/>
            </a:pPr>
            <a:r>
              <a:rPr lang="en-US" baseline="0" dirty="0" smtClean="0"/>
              <a:t>By stateless we mean that they do not hold state between client requests</a:t>
            </a:r>
          </a:p>
          <a:p>
            <a:pPr marL="384431" lvl="1" indent="-171450">
              <a:buFont typeface="Arial" pitchFamily="34" charset="0"/>
              <a:buChar char="•"/>
            </a:pPr>
            <a:r>
              <a:rPr lang="en-US" baseline="0" dirty="0" smtClean="0"/>
              <a:t>Stateless means that simple load balancing works – no need for sticky sessions</a:t>
            </a:r>
          </a:p>
          <a:p>
            <a:pPr marL="384431" lvl="1" indent="-171450">
              <a:buFont typeface="Arial" pitchFamily="34" charset="0"/>
              <a:buChar char="•"/>
            </a:pPr>
            <a:r>
              <a:rPr lang="en-US" baseline="0" dirty="0" smtClean="0"/>
              <a:t>Stateless means that the failure of a web server does not cause major issues for application- it is simply removed from the load balancer</a:t>
            </a:r>
          </a:p>
          <a:p>
            <a:pPr marL="171450" lvl="0" indent="-171450">
              <a:buFont typeface="Arial" pitchFamily="34" charset="0"/>
              <a:buChar char="•"/>
            </a:pPr>
            <a:r>
              <a:rPr lang="en-US" baseline="0" dirty="0" smtClean="0"/>
              <a:t>A stateful or storage tier</a:t>
            </a:r>
          </a:p>
          <a:p>
            <a:pPr marL="384431" lvl="1" indent="-171450">
              <a:buFont typeface="Arial" pitchFamily="34" charset="0"/>
              <a:buChar char="•"/>
            </a:pPr>
            <a:r>
              <a:rPr lang="en-US" baseline="0" dirty="0" smtClean="0"/>
              <a:t>This will generally involve some sort of scale out approach for large apps</a:t>
            </a:r>
          </a:p>
          <a:p>
            <a:pPr marL="384431" lvl="1" indent="-171450">
              <a:buFont typeface="Arial" pitchFamily="34" charset="0"/>
              <a:buChar char="•"/>
            </a:pPr>
            <a:r>
              <a:rPr lang="en-US" baseline="0" dirty="0" smtClean="0"/>
              <a:t>Often using partitioned databases</a:t>
            </a:r>
          </a:p>
          <a:p>
            <a:pPr marL="384431" lvl="1" indent="-171450">
              <a:buFont typeface="Arial" pitchFamily="34" charset="0"/>
              <a:buChar char="•"/>
            </a:pPr>
            <a:r>
              <a:rPr lang="en-US" baseline="0" dirty="0" smtClean="0"/>
              <a:t>Often some sort of queuing mechanism</a:t>
            </a:r>
          </a:p>
          <a:p>
            <a:pPr marL="171450" lvl="0" indent="-171450">
              <a:buFont typeface="Arial" pitchFamily="34" charset="0"/>
              <a:buChar char="•"/>
            </a:pPr>
            <a:r>
              <a:rPr lang="en-US" baseline="0" dirty="0" smtClean="0"/>
              <a:t>Applications will often perform processing in the background. </a:t>
            </a:r>
          </a:p>
          <a:p>
            <a:pPr marL="384431" lvl="1" indent="-171450">
              <a:buFont typeface="Arial" pitchFamily="34" charset="0"/>
              <a:buChar char="•"/>
            </a:pPr>
            <a:r>
              <a:rPr lang="en-US" baseline="0" dirty="0" smtClean="0"/>
              <a:t>Improves response time for users</a:t>
            </a:r>
          </a:p>
          <a:p>
            <a:pPr marL="384431" lvl="1" indent="-171450">
              <a:buFont typeface="Arial" pitchFamily="34" charset="0"/>
              <a:buChar char="•"/>
            </a:pPr>
            <a:r>
              <a:rPr lang="en-US" baseline="0" dirty="0" smtClean="0"/>
              <a:t>Allows load peaks to be buffered in queues</a:t>
            </a:r>
          </a:p>
          <a:p>
            <a:pPr marL="212981" lvl="1" indent="0">
              <a:buFont typeface="Arial" pitchFamily="34" charset="0"/>
              <a:buNone/>
            </a:pPr>
            <a:endParaRPr lang="en-US" baseline="0" dirty="0" smtClean="0"/>
          </a:p>
          <a:p>
            <a:pPr marL="212981" lvl="1" indent="0">
              <a:buFont typeface="Arial" pitchFamily="34" charset="0"/>
              <a:buNone/>
            </a:pPr>
            <a:r>
              <a:rPr lang="en-US" b="1" baseline="0" dirty="0" smtClean="0"/>
              <a:t>Windows Azure provides us with a Platform as a Service offering to implement these sorts of applications</a:t>
            </a:r>
          </a:p>
          <a:p>
            <a:pPr marL="0" indent="0">
              <a:buFont typeface="Arial" pitchFamily="34" charset="0"/>
              <a:buNone/>
            </a:pPr>
            <a:endParaRPr lang="en-US" dirty="0" smtClean="0"/>
          </a:p>
          <a:p>
            <a:pPr marL="0" indent="0">
              <a:buFont typeface="Arial" pitchFamily="34" charset="0"/>
              <a:buNone/>
            </a:pPr>
            <a:r>
              <a:rPr lang="en-US" b="1" dirty="0" smtClean="0"/>
              <a:t>Notes</a:t>
            </a:r>
          </a:p>
          <a:p>
            <a:pPr marL="0" indent="0">
              <a:buFont typeface="Arial" pitchFamily="34" charset="0"/>
              <a:buNone/>
            </a:pPr>
            <a:r>
              <a:rPr lang="en-US" b="0" dirty="0" smtClean="0"/>
              <a:t>http://msdn.microsoft.com/en-us/magazine/cc500561.aspx </a:t>
            </a:r>
          </a:p>
          <a:p>
            <a:r>
              <a:rPr lang="en-US" dirty="0" smtClean="0"/>
              <a:t>http://msdn.microsoft.com/en-us/library/ff650667.aspx</a:t>
            </a:r>
          </a:p>
        </p:txBody>
      </p:sp>
      <p:sp>
        <p:nvSpPr>
          <p:cNvPr id="4" name="Slide Number Placeholder 3"/>
          <p:cNvSpPr>
            <a:spLocks noGrp="1"/>
          </p:cNvSpPr>
          <p:nvPr>
            <p:ph type="sldNum" sz="quarter" idx="10"/>
          </p:nvPr>
        </p:nvSpPr>
        <p:spPr/>
        <p:txBody>
          <a:bodyPr/>
          <a:lstStyle/>
          <a:p>
            <a:fld id="{82AABF77-E2E4-44CA-BA5C-65E132CF08D8}" type="slidenum">
              <a:rPr lang="en-US" smtClean="0"/>
              <a:pPr/>
              <a:t>39</a:t>
            </a:fld>
            <a:endParaRPr lang="en-US" dirty="0"/>
          </a:p>
        </p:txBody>
      </p:sp>
    </p:spTree>
    <p:extLst>
      <p:ext uri="{BB962C8B-B14F-4D97-AF65-F5344CB8AC3E}">
        <p14:creationId xmlns:p14="http://schemas.microsoft.com/office/powerpoint/2010/main" val="21948890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40</a:t>
            </a:fld>
            <a:endParaRPr lang="en-US" dirty="0"/>
          </a:p>
        </p:txBody>
      </p:sp>
    </p:spTree>
    <p:extLst>
      <p:ext uri="{BB962C8B-B14F-4D97-AF65-F5344CB8AC3E}">
        <p14:creationId xmlns:p14="http://schemas.microsoft.com/office/powerpoint/2010/main" val="18338272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41</a:t>
            </a:fld>
            <a:endParaRPr lang="en-US" dirty="0"/>
          </a:p>
        </p:txBody>
      </p:sp>
    </p:spTree>
    <p:extLst>
      <p:ext uri="{BB962C8B-B14F-4D97-AF65-F5344CB8AC3E}">
        <p14:creationId xmlns:p14="http://schemas.microsoft.com/office/powerpoint/2010/main" val="4095138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43</a:t>
            </a:fld>
            <a:endParaRPr lang="en-US" dirty="0"/>
          </a:p>
        </p:txBody>
      </p:sp>
    </p:spTree>
    <p:extLst>
      <p:ext uri="{BB962C8B-B14F-4D97-AF65-F5344CB8AC3E}">
        <p14:creationId xmlns:p14="http://schemas.microsoft.com/office/powerpoint/2010/main" val="38532404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44</a:t>
            </a:fld>
            <a:endParaRPr lang="en-US" dirty="0"/>
          </a:p>
        </p:txBody>
      </p:sp>
    </p:spTree>
    <p:extLst>
      <p:ext uri="{BB962C8B-B14F-4D97-AF65-F5344CB8AC3E}">
        <p14:creationId xmlns:p14="http://schemas.microsoft.com/office/powerpoint/2010/main" val="35659753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45</a:t>
            </a:fld>
            <a:endParaRPr lang="en-US" dirty="0"/>
          </a:p>
        </p:txBody>
      </p:sp>
    </p:spTree>
    <p:extLst>
      <p:ext uri="{BB962C8B-B14F-4D97-AF65-F5344CB8AC3E}">
        <p14:creationId xmlns:p14="http://schemas.microsoft.com/office/powerpoint/2010/main" val="21560628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3.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3.xml"/><Relationship Id="rId4" Type="http://schemas.microsoft.com/office/2007/relationships/hdphoto" Target="../media/hdphoto4.wdp"/></Relationships>
</file>

<file path=ppt/slideLayouts/_rels/slideLayout2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3.wdp"/></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36" y="2834641"/>
            <a:ext cx="8368939" cy="1015663"/>
          </a:xfrm>
        </p:spPr>
        <p:txBody>
          <a:bodyPr anchor="b" anchorCtr="0">
            <a:spAutoFit/>
          </a:bodyPr>
          <a:lstStyle>
            <a:lvl1pPr>
              <a:lnSpc>
                <a:spcPct val="10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37" y="4297680"/>
            <a:ext cx="4091815" cy="1261884"/>
          </a:xfrm>
        </p:spPr>
        <p:txBody>
          <a:bodyPr/>
          <a:lstStyle>
            <a:lvl1pPr marL="0" indent="0">
              <a:lnSpc>
                <a:spcPct val="100000"/>
              </a:lnSpc>
              <a:spcBef>
                <a:spcPts val="600"/>
              </a:spcBef>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 </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1873858" cy="290338"/>
          </a:xfrm>
          <a:prstGeom prst="rect">
            <a:avLst/>
          </a:prstGeom>
        </p:spPr>
      </p:pic>
    </p:spTree>
    <p:extLst>
      <p:ext uri="{BB962C8B-B14F-4D97-AF65-F5344CB8AC3E}">
        <p14:creationId xmlns:p14="http://schemas.microsoft.com/office/powerpoint/2010/main" val="514422698"/>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7530" y="1615845"/>
            <a:ext cx="8368939" cy="2437590"/>
          </a:xfrm>
        </p:spPr>
        <p:txBody>
          <a:bodyPr anchor="b"/>
          <a:lstStyle>
            <a:lvl1pPr marL="0" indent="0">
              <a:lnSpc>
                <a:spcPct val="100000"/>
              </a:lnSpc>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4297680"/>
            <a:ext cx="5636696" cy="443198"/>
          </a:xfrm>
        </p:spPr>
        <p:txBody>
          <a:bodyPr/>
          <a:lstStyle>
            <a:lvl1pPr marL="0" indent="0">
              <a:lnSpc>
                <a:spcPct val="100000"/>
              </a:lnSpc>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6364651"/>
            <a:ext cx="1197051" cy="268366"/>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1873858" cy="290338"/>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87530" y="1920240"/>
            <a:ext cx="8368939" cy="2708434"/>
          </a:xfrm>
        </p:spPr>
        <p:txBody>
          <a:bodyPr anchor="ctr" anchorCtr="0">
            <a:sp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dirty="0" smtClean="0"/>
              <a:t>Click to edit Master text styles</a:t>
            </a:r>
          </a:p>
        </p:txBody>
      </p:sp>
      <p:pic>
        <p:nvPicPr>
          <p:cNvPr id="4" name="Picture 3"/>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3" y="6338048"/>
            <a:ext cx="1880410" cy="291353"/>
          </a:xfrm>
          <a:prstGeom prst="rect">
            <a:avLst/>
          </a:prstGeom>
        </p:spPr>
      </p:pic>
    </p:spTree>
    <p:extLst>
      <p:ext uri="{BB962C8B-B14F-4D97-AF65-F5344CB8AC3E}">
        <p14:creationId xmlns:p14="http://schemas.microsoft.com/office/powerpoint/2010/main" val="3573048368"/>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36" y="1447800"/>
            <a:ext cx="8363937"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2606032" y="3112962"/>
            <a:ext cx="5210341" cy="1851276"/>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marL="346075" indent="-342900">
              <a:buFont typeface="Arial" pitchFamily="34" charset="0"/>
              <a:buNone/>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smtClean="0"/>
              <a:t>Click to edit Master text styles</a:t>
            </a:r>
          </a:p>
          <a:p>
            <a:pPr marL="3175" lvl="1" indent="0" algn="l" defTabSz="914363" rtl="0" eaLnBrk="1" latinLnBrk="0" hangingPunct="1">
              <a:lnSpc>
                <a:spcPct val="90000"/>
              </a:lnSpc>
              <a:spcBef>
                <a:spcPts val="0"/>
              </a:spcBef>
              <a:spcAft>
                <a:spcPts val="900"/>
              </a:spcAft>
              <a:buSzPct val="80000"/>
            </a:pPr>
            <a:r>
              <a:rPr lang="en-US" smtClean="0"/>
              <a:t>Second level</a:t>
            </a:r>
          </a:p>
        </p:txBody>
      </p:sp>
      <p:sp>
        <p:nvSpPr>
          <p:cNvPr id="18" name="Freeform 105"/>
          <p:cNvSpPr>
            <a:spLocks/>
          </p:cNvSpPr>
          <p:nvPr userDrawn="1"/>
        </p:nvSpPr>
        <p:spPr bwMode="black">
          <a:xfrm>
            <a:off x="900364" y="2133600"/>
            <a:ext cx="1399159"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lvl="0" defTabSz="1218987"/>
            <a:endParaRPr lang="en-US" sz="1600" dirty="0">
              <a:solidFill>
                <a:srgbClr val="292929"/>
              </a:solidFill>
            </a:endParaRPr>
          </a:p>
        </p:txBody>
      </p:sp>
    </p:spTree>
    <p:extLst>
      <p:ext uri="{BB962C8B-B14F-4D97-AF65-F5344CB8AC3E}">
        <p14:creationId xmlns:p14="http://schemas.microsoft.com/office/powerpoint/2010/main" val="248058867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sp>
        <p:nvSpPr>
          <p:cNvPr id="4" name="Content Placeholder 3"/>
          <p:cNvSpPr>
            <a:spLocks noGrp="1"/>
          </p:cNvSpPr>
          <p:nvPr>
            <p:ph sz="quarter" idx="10"/>
          </p:nvPr>
        </p:nvSpPr>
        <p:spPr>
          <a:xfrm>
            <a:off x="389436" y="1463676"/>
            <a:ext cx="8368939" cy="2062103"/>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389436" y="1463676"/>
            <a:ext cx="8368939" cy="2062103"/>
          </a:xfrm>
        </p:spPr>
        <p:txBody>
          <a:bodyPr>
            <a:spAutoFit/>
          </a:bodyPr>
          <a:lstStyle>
            <a:lvl1pPr marL="0" indent="0">
              <a:buFontTx/>
              <a:buNone/>
              <a:defRPr/>
            </a:lvl1pPr>
            <a:lvl2pPr marL="460375" indent="0">
              <a:buFontTx/>
              <a:buNone/>
              <a:defRPr/>
            </a:lvl2pPr>
            <a:lvl3pPr marL="914400" indent="0">
              <a:buFontTx/>
              <a:buNone/>
              <a:defRPr/>
            </a:lvl3pPr>
            <a:lvl4pPr marL="1370013" indent="0">
              <a:buFontTx/>
              <a:buNone/>
              <a:defRPr/>
            </a:lvl4pPr>
            <a:lvl5pPr marL="1836738" indent="0">
              <a:buFontTx/>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20412128"/>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5786545" y="2136047"/>
            <a:ext cx="2625030"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559917533"/>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6220585" y="2008094"/>
            <a:ext cx="1702251"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694048539"/>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5929973" y="2242931"/>
            <a:ext cx="2383306"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grpSp>
    </p:spTree>
    <p:extLst>
      <p:ext uri="{BB962C8B-B14F-4D97-AF65-F5344CB8AC3E}">
        <p14:creationId xmlns:p14="http://schemas.microsoft.com/office/powerpoint/2010/main" val="3525683714"/>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5944255" y="1932604"/>
            <a:ext cx="2260588"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2393864327"/>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6663804" y="1905000"/>
            <a:ext cx="958447"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680458582"/>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black">
          <a:xfrm>
            <a:off x="3241725" y="3140274"/>
            <a:ext cx="2660550" cy="577452"/>
          </a:xfrm>
          <a:prstGeom prst="rect">
            <a:avLst/>
          </a:prstGeom>
          <a:noFill/>
          <a:ln>
            <a:noFill/>
          </a:ln>
        </p:spPr>
      </p:pic>
      <p:sp>
        <p:nvSpPr>
          <p:cNvPr id="3" name="Text Box 3"/>
          <p:cNvSpPr txBox="1">
            <a:spLocks noChangeArrowheads="1"/>
          </p:cNvSpPr>
          <p:nvPr userDrawn="1"/>
        </p:nvSpPr>
        <p:spPr bwMode="blackWhite">
          <a:xfrm>
            <a:off x="381000" y="6083573"/>
            <a:ext cx="8382000" cy="523206"/>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chemeClr val="bg1">
                    <a:alpha val="99000"/>
                  </a:schemeClr>
                </a:solidFill>
                <a:latin typeface="Segoe UI" pitchFamily="34" charset="0"/>
                <a:cs typeface="Arial" charset="0"/>
              </a:rPr>
              <a:t>© </a:t>
            </a:r>
            <a:r>
              <a:rPr lang="en-US" sz="700" dirty="0" smtClean="0">
                <a:solidFill>
                  <a:schemeClr val="bg1">
                    <a:alpha val="99000"/>
                  </a:schemeClr>
                </a:solidFill>
                <a:latin typeface="Segoe UI" pitchFamily="34" charset="0"/>
                <a:cs typeface="Arial" charset="0"/>
              </a:rPr>
              <a:t>2011 Microsoft </a:t>
            </a:r>
            <a:r>
              <a:rPr lang="en-US" sz="700" dirty="0">
                <a:solidFill>
                  <a:schemeClr val="bg1">
                    <a:alpha val="99000"/>
                  </a:schemeClr>
                </a:soli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chemeClr val="bg1">
                    <a:alpha val="99000"/>
                  </a:schemeClr>
                </a:solidFill>
                <a:latin typeface="Segoe UI" pitchFamily="34" charset="0"/>
                <a:cs typeface="Arial" charset="0"/>
              </a:rPr>
              <a:t>The information herein is for informational purposes only and represents the current view of Microsoft Corporation as of the date of this presentation</a:t>
            </a:r>
            <a:r>
              <a:rPr lang="en-US" sz="700" dirty="0" smtClean="0">
                <a:solidFill>
                  <a:schemeClr val="bg1">
                    <a:alpha val="99000"/>
                  </a:schemeClr>
                </a:solidFill>
                <a:latin typeface="Segoe UI" pitchFamily="34" charset="0"/>
                <a:cs typeface="Arial" charset="0"/>
              </a:rPr>
              <a:t>. Because </a:t>
            </a:r>
            <a:r>
              <a:rPr lang="en-US" sz="700" dirty="0">
                <a:solidFill>
                  <a:schemeClr val="bg1">
                    <a:alpha val="99000"/>
                  </a:schemeClr>
                </a:solidFill>
                <a:latin typeface="Segoe UI" pitchFamily="34" charset="0"/>
                <a:cs typeface="Arial" charset="0"/>
              </a:rPr>
              <a:t>Microsoft must respond to changing market conditions, it should not be interpreted to be a commitment on the part of Microsoft, and Microsoft cannot guarantee the accuracy of any information provided after the date of this presentation</a:t>
            </a:r>
            <a:r>
              <a:rPr lang="en-US" sz="700" dirty="0" smtClean="0">
                <a:solidFill>
                  <a:schemeClr val="bg1">
                    <a:alpha val="99000"/>
                  </a:schemeClr>
                </a:solidFill>
                <a:latin typeface="Segoe UI" pitchFamily="34" charset="0"/>
                <a:cs typeface="Arial" charset="0"/>
              </a:rPr>
              <a:t>. MICROSOFT </a:t>
            </a:r>
            <a:r>
              <a:rPr lang="en-US" sz="700" dirty="0">
                <a:solidFill>
                  <a:schemeClr val="bg1">
                    <a:alpha val="99000"/>
                  </a:schemeClr>
                </a:solidFill>
                <a:latin typeface="Segoe UI" pitchFamily="34" charset="0"/>
                <a:cs typeface="Arial" charset="0"/>
              </a:rPr>
              <a:t>MAKES NO WARRANTIES, EXPRESS, IMPLIED OR STATUTORY, AS TO THE INFORMATION IN THIS PRESENTATION.</a:t>
            </a:r>
          </a:p>
        </p:txBody>
      </p:sp>
    </p:spTree>
    <p:extLst>
      <p:ext uri="{BB962C8B-B14F-4D97-AF65-F5344CB8AC3E}">
        <p14:creationId xmlns:p14="http://schemas.microsoft.com/office/powerpoint/2010/main" val="2640209842"/>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62103"/>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62103"/>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7"/>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4" name="Text Box 13"/>
          <p:cNvSpPr txBox="1">
            <a:spLocks noChangeArrowheads="1"/>
          </p:cNvSpPr>
          <p:nvPr/>
        </p:nvSpPr>
        <p:spPr bwMode="auto">
          <a:xfrm>
            <a:off x="0" y="6642100"/>
            <a:ext cx="1030288" cy="184150"/>
          </a:xfrm>
          <a:prstGeom prst="rect">
            <a:avLst/>
          </a:prstGeom>
          <a:noFill/>
          <a:ln w="12700">
            <a:noFill/>
            <a:miter lim="800000"/>
            <a:headEnd/>
            <a:tailEnd/>
          </a:ln>
          <a:effectLst/>
        </p:spPr>
        <p:txBody>
          <a:bodyPr wrap="none" lIns="76187" tIns="38093" rIns="76187" bIns="38093">
            <a:spAutoFit/>
          </a:bodyPr>
          <a:lstStyle/>
          <a:p>
            <a:pPr defTabSz="914363">
              <a:defRPr/>
            </a:pPr>
            <a:r>
              <a:rPr lang="en-US" sz="700" dirty="0">
                <a:solidFill>
                  <a:schemeClr val="bg2"/>
                </a:solidFill>
                <a:effectLst>
                  <a:outerShdw blurRad="38100" dist="38100" dir="2700000" algn="tl">
                    <a:srgbClr val="000000">
                      <a:alpha val="43137"/>
                    </a:srgbClr>
                  </a:outerShdw>
                </a:effectLst>
                <a:latin typeface="+mn-lt"/>
              </a:rPr>
              <a:t>Microsoft Confidential</a:t>
            </a:r>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6775686"/>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Content Placeholder 3"/>
          <p:cNvSpPr>
            <a:spLocks noGrp="1"/>
          </p:cNvSpPr>
          <p:nvPr>
            <p:ph sz="quarter" idx="10"/>
          </p:nvPr>
        </p:nvSpPr>
        <p:spPr>
          <a:xfrm>
            <a:off x="387530" y="1690689"/>
            <a:ext cx="8368939" cy="1846659"/>
          </a:xfrm>
        </p:spPr>
        <p:txBody>
          <a:bodyPr/>
          <a:lstStyle>
            <a:lvl1pPr>
              <a:defRPr sz="2000"/>
            </a:lvl1pPr>
            <a:lvl2pPr marL="227013" indent="-6350">
              <a:defRPr sz="2000"/>
            </a:lvl2pPr>
            <a:lvl3pPr marL="463550" indent="-6350">
              <a:defRPr sz="2000"/>
            </a:lvl3pPr>
            <a:lvl4pPr marL="676275" indent="6350">
              <a:defRPr sz="2000"/>
            </a:lvl4pPr>
            <a:lvl5pPr marL="917575" indent="0">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37" y="2234114"/>
            <a:ext cx="6281777"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38" y="4612344"/>
            <a:ext cx="4091815"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2498729" cy="290338"/>
          </a:xfrm>
          <a:prstGeom prst="rect">
            <a:avLst/>
          </a:prstGeom>
        </p:spPr>
      </p:pic>
    </p:spTree>
    <p:extLst>
      <p:ext uri="{BB962C8B-B14F-4D97-AF65-F5344CB8AC3E}">
        <p14:creationId xmlns:p14="http://schemas.microsoft.com/office/powerpoint/2010/main" val="2275762879"/>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00"/>
            <a:ext cx="8363938"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353141735"/>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799"/>
            <a:ext cx="8363938"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951096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447800"/>
            <a:ext cx="4115872"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447800"/>
            <a:ext cx="4115872"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3367154487"/>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04602"/>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266796"/>
            <a:ext cx="4114800" cy="2332946"/>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04602"/>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7501" y="2266796"/>
            <a:ext cx="4115872" cy="2332946"/>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915673751"/>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dirty="0"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3074129076"/>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1970934279"/>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36" y="1447800"/>
            <a:ext cx="8363937"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dirty="0" smtClean="0"/>
              <a:t>Click to edit Master title style</a:t>
            </a:r>
            <a:endParaRPr lang="en-US" dirty="0"/>
          </a:p>
        </p:txBody>
      </p:sp>
      <p:sp>
        <p:nvSpPr>
          <p:cNvPr id="5" name="Text Placeholder 4"/>
          <p:cNvSpPr>
            <a:spLocks noGrp="1"/>
          </p:cNvSpPr>
          <p:nvPr>
            <p:ph type="body" sz="quarter" idx="11"/>
          </p:nvPr>
        </p:nvSpPr>
        <p:spPr>
          <a:xfrm>
            <a:off x="2606032" y="3112962"/>
            <a:ext cx="5210341" cy="1851276"/>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dirty="0" smtClean="0"/>
              <a:t>Click to edit Master text styles</a:t>
            </a:r>
          </a:p>
          <a:p>
            <a:pPr marL="3175" lvl="1" indent="0" algn="l" defTabSz="914363" rtl="0" eaLnBrk="1" latinLnBrk="0" hangingPunct="1">
              <a:lnSpc>
                <a:spcPct val="90000"/>
              </a:lnSpc>
              <a:spcBef>
                <a:spcPts val="0"/>
              </a:spcBef>
              <a:buSzPct val="80000"/>
              <a:buFont typeface="Arial" pitchFamily="34" charset="0"/>
              <a:buNone/>
            </a:pPr>
            <a:r>
              <a:rPr lang="en-US" dirty="0" smtClean="0"/>
              <a:t>Second level</a:t>
            </a:r>
          </a:p>
        </p:txBody>
      </p:sp>
      <p:sp>
        <p:nvSpPr>
          <p:cNvPr id="18" name="Freeform 105"/>
          <p:cNvSpPr>
            <a:spLocks/>
          </p:cNvSpPr>
          <p:nvPr userDrawn="1"/>
        </p:nvSpPr>
        <p:spPr bwMode="black">
          <a:xfrm>
            <a:off x="900364" y="2133600"/>
            <a:ext cx="1399159"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spTree>
    <p:extLst>
      <p:ext uri="{BB962C8B-B14F-4D97-AF65-F5344CB8AC3E}">
        <p14:creationId xmlns:p14="http://schemas.microsoft.com/office/powerpoint/2010/main" val="217655115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5786545" y="2136047"/>
            <a:ext cx="2625030"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spTree>
    <p:extLst>
      <p:ext uri="{BB962C8B-B14F-4D97-AF65-F5344CB8AC3E}">
        <p14:creationId xmlns:p14="http://schemas.microsoft.com/office/powerpoint/2010/main" val="2497056547"/>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6220586" y="2008094"/>
            <a:ext cx="1702251"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Tree>
    <p:extLst>
      <p:ext uri="{BB962C8B-B14F-4D97-AF65-F5344CB8AC3E}">
        <p14:creationId xmlns:p14="http://schemas.microsoft.com/office/powerpoint/2010/main" val="4059592776"/>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5929973" y="2242931"/>
            <a:ext cx="2383306"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grpSp>
    </p:spTree>
    <p:extLst>
      <p:ext uri="{BB962C8B-B14F-4D97-AF65-F5344CB8AC3E}">
        <p14:creationId xmlns:p14="http://schemas.microsoft.com/office/powerpoint/2010/main" val="106521214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5944255" y="1932604"/>
            <a:ext cx="2260588"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spTree>
    <p:extLst>
      <p:ext uri="{BB962C8B-B14F-4D97-AF65-F5344CB8AC3E}">
        <p14:creationId xmlns:p14="http://schemas.microsoft.com/office/powerpoint/2010/main" val="3380983869"/>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6663805" y="1905000"/>
            <a:ext cx="958447"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spTree>
    <p:extLst>
      <p:ext uri="{BB962C8B-B14F-4D97-AF65-F5344CB8AC3E}">
        <p14:creationId xmlns:p14="http://schemas.microsoft.com/office/powerpoint/2010/main" val="2290481833"/>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3467676"/>
            <a:ext cx="8022140"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423103" y="6338050"/>
            <a:ext cx="2330271" cy="291353"/>
          </a:xfrm>
          <a:prstGeom prst="rect">
            <a:avLst/>
          </a:prstGeom>
        </p:spPr>
      </p:pic>
    </p:spTree>
    <p:extLst>
      <p:ext uri="{BB962C8B-B14F-4D97-AF65-F5344CB8AC3E}">
        <p14:creationId xmlns:p14="http://schemas.microsoft.com/office/powerpoint/2010/main" val="1837619307"/>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black">
          <a:xfrm>
            <a:off x="2520177" y="3140274"/>
            <a:ext cx="3382099" cy="577452"/>
          </a:xfrm>
          <a:prstGeom prst="rect">
            <a:avLst/>
          </a:prstGeom>
          <a:noFill/>
          <a:ln>
            <a:noFill/>
          </a:ln>
        </p:spPr>
      </p:pic>
      <p:sp>
        <p:nvSpPr>
          <p:cNvPr id="3" name="Text Box 3"/>
          <p:cNvSpPr txBox="1">
            <a:spLocks noChangeArrowheads="1"/>
          </p:cNvSpPr>
          <p:nvPr userDrawn="1"/>
        </p:nvSpPr>
        <p:spPr bwMode="blackWhite">
          <a:xfrm>
            <a:off x="381000" y="6083573"/>
            <a:ext cx="8382000" cy="523206"/>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rgbClr val="FFFFFF">
                    <a:alpha val="99000"/>
                  </a:srgbClr>
                </a:solidFill>
                <a:cs typeface="Arial" charset="0"/>
              </a:rPr>
              <a:t>© </a:t>
            </a:r>
            <a:r>
              <a:rPr lang="en-US" sz="700" dirty="0" smtClean="0">
                <a:solidFill>
                  <a:srgbClr val="FFFFFF">
                    <a:alpha val="99000"/>
                  </a:srgbClr>
                </a:solidFill>
                <a:cs typeface="Arial" charset="0"/>
              </a:rPr>
              <a:t>2011 Microsoft </a:t>
            </a:r>
            <a:r>
              <a:rPr lang="en-US" sz="7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solidFill>
                  <a:srgbClr val="FFFFFF">
                    <a:alpha val="99000"/>
                  </a:srgbClr>
                </a:solidFill>
                <a:cs typeface="Arial" charset="0"/>
              </a:rPr>
              <a:t>MICROSOFT </a:t>
            </a:r>
            <a:r>
              <a:rPr lang="en-US" sz="7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113331506"/>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4673" y="2892712"/>
            <a:ext cx="8423524" cy="2437590"/>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4343400"/>
            <a:ext cx="5636696"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6381401"/>
            <a:ext cx="1561480" cy="251616"/>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2364914" cy="290338"/>
          </a:xfrm>
          <a:prstGeom prst="rect">
            <a:avLst/>
          </a:prstGeom>
        </p:spPr>
      </p:pic>
    </p:spTree>
    <p:extLst>
      <p:ext uri="{BB962C8B-B14F-4D97-AF65-F5344CB8AC3E}">
        <p14:creationId xmlns:p14="http://schemas.microsoft.com/office/powerpoint/2010/main" val="758874384"/>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50039265"/>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9"/>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051341314"/>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47800"/>
            <a:ext cx="8382000" cy="200054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18159529"/>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heme" Target="../theme/theme3.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7530" y="228601"/>
            <a:ext cx="8368939"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7530" y="1463041"/>
            <a:ext cx="8368939" cy="2062103"/>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p:cNvPicPr>
            <a:picLocks noChangeAspect="1"/>
          </p:cNvPicPr>
          <p:nvPr/>
        </p:nvPicPr>
        <p:blipFill>
          <a:blip r:embed="rId19" cstate="print">
            <a:duotone>
              <a:prstClr val="black"/>
              <a:schemeClr val="tx2">
                <a:tint val="45000"/>
                <a:satMod val="400000"/>
              </a:schemeClr>
            </a:duotone>
            <a:extLst>
              <a:ext uri="{BEBA8EAE-BF5A-486C-A8C5-ECC9F3942E4B}">
                <a14:imgProps xmlns:a14="http://schemas.microsoft.com/office/drawing/2010/main">
                  <a14:imgLayer r:embed="rId20">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6372547"/>
            <a:ext cx="1261769" cy="195501"/>
          </a:xfrm>
          <a:prstGeom prst="rect">
            <a:avLst/>
          </a:prstGeom>
        </p:spPr>
      </p:pic>
    </p:spTree>
  </p:cSld>
  <p:clrMap bg1="lt1" tx1="dk1" bg2="lt2" tx2="dk2" accent1="accent1" accent2="accent2" accent3="accent3" accent4="accent4" accent5="accent5" accent6="accent6" hlink="hlink" folHlink="folHlink"/>
  <p:sldLayoutIdLst>
    <p:sldLayoutId id="2147483742" r:id="rId1"/>
    <p:sldLayoutId id="2147483702" r:id="rId2"/>
    <p:sldLayoutId id="2147483748" r:id="rId3"/>
    <p:sldLayoutId id="2147483780" r:id="rId4"/>
    <p:sldLayoutId id="2147483696" r:id="rId5"/>
    <p:sldLayoutId id="2147483768" r:id="rId6"/>
    <p:sldLayoutId id="2147483700" r:id="rId7"/>
    <p:sldLayoutId id="2147483701" r:id="rId8"/>
    <p:sldLayoutId id="2147483774" r:id="rId9"/>
    <p:sldLayoutId id="2147483775" r:id="rId10"/>
    <p:sldLayoutId id="2147483776" r:id="rId11"/>
    <p:sldLayoutId id="2147483777" r:id="rId12"/>
    <p:sldLayoutId id="2147483778" r:id="rId13"/>
    <p:sldLayoutId id="2147483779" r:id="rId14"/>
    <p:sldLayoutId id="2147483703" r:id="rId15"/>
    <p:sldLayoutId id="2147483704" r:id="rId16"/>
    <p:sldLayoutId id="2147483801" r:id="rId17"/>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solidFill>
              <a:schemeClr val="bg1">
                <a:alpha val="0"/>
              </a:schemeClr>
            </a:solid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4488" indent="-344488" algn="l" defTabSz="914363" rtl="0" eaLnBrk="1" latinLnBrk="0" hangingPunct="1">
        <a:lnSpc>
          <a:spcPct val="100000"/>
        </a:lnSpc>
        <a:spcBef>
          <a:spcPts val="1200"/>
        </a:spcBef>
        <a:buSzPct val="80000"/>
        <a:buFont typeface="Arial" pitchFamily="34" charset="0"/>
        <a:buChar char="•"/>
        <a:defRPr sz="3200" kern="1200">
          <a:ln>
            <a:solidFill>
              <a:schemeClr val="bg1">
                <a:alpha val="0"/>
              </a:schemeClr>
            </a:solidFill>
          </a:ln>
          <a:gradFill>
            <a:gsLst>
              <a:gs pos="0">
                <a:srgbClr val="595959"/>
              </a:gs>
              <a:gs pos="86000">
                <a:srgbClr val="595959"/>
              </a:gs>
            </a:gsLst>
            <a:lin ang="5400000" scaled="0"/>
          </a:gradFill>
          <a:latin typeface="+mn-lt"/>
          <a:ea typeface="+mn-ea"/>
          <a:cs typeface="+mn-cs"/>
        </a:defRPr>
      </a:lvl1pPr>
      <a:lvl2pPr marL="801688" indent="-341313" algn="l" defTabSz="914363" rtl="0" eaLnBrk="1" latinLnBrk="0" hangingPunct="1">
        <a:lnSpc>
          <a:spcPct val="100000"/>
        </a:lnSpc>
        <a:spcBef>
          <a:spcPts val="300"/>
        </a:spcBef>
        <a:buSzPct val="80000"/>
        <a:buFont typeface="Arial" pitchFamily="34" charset="0"/>
        <a:buChar char="•"/>
        <a:defRPr sz="2800" kern="1200">
          <a:ln>
            <a:solidFill>
              <a:schemeClr val="bg1">
                <a:alpha val="0"/>
              </a:schemeClr>
            </a:solidFill>
          </a:ln>
          <a:gradFill>
            <a:gsLst>
              <a:gs pos="0">
                <a:srgbClr val="595959"/>
              </a:gs>
              <a:gs pos="86000">
                <a:srgbClr val="595959"/>
              </a:gs>
            </a:gsLst>
            <a:lin ang="5400000" scaled="0"/>
          </a:gradFill>
          <a:latin typeface="+mn-lt"/>
          <a:ea typeface="+mn-ea"/>
          <a:cs typeface="+mn-cs"/>
        </a:defRPr>
      </a:lvl2pPr>
      <a:lvl3pPr marL="1258888" indent="-344488" algn="l" defTabSz="914363" rtl="0" eaLnBrk="1" latinLnBrk="0" hangingPunct="1">
        <a:lnSpc>
          <a:spcPct val="100000"/>
        </a:lnSpc>
        <a:spcBef>
          <a:spcPts val="300"/>
        </a:spcBef>
        <a:buSzPct val="80000"/>
        <a:buFont typeface="Arial" pitchFamily="34" charset="0"/>
        <a:buChar char="•"/>
        <a:defRPr sz="2400" kern="1200">
          <a:ln>
            <a:solidFill>
              <a:schemeClr val="bg1">
                <a:alpha val="0"/>
              </a:schemeClr>
            </a:solidFill>
          </a:ln>
          <a:gradFill>
            <a:gsLst>
              <a:gs pos="0">
                <a:srgbClr val="595959"/>
              </a:gs>
              <a:gs pos="86000">
                <a:srgbClr val="595959"/>
              </a:gs>
            </a:gsLst>
            <a:lin ang="5400000" scaled="0"/>
          </a:gradFill>
          <a:latin typeface="+mn-lt"/>
          <a:ea typeface="+mn-ea"/>
          <a:cs typeface="+mn-cs"/>
        </a:defRPr>
      </a:lvl3pPr>
      <a:lvl4pPr marL="1716088" indent="-346075" algn="l" defTabSz="914363" rtl="0" eaLnBrk="1" latinLnBrk="0" hangingPunct="1">
        <a:lnSpc>
          <a:spcPct val="100000"/>
        </a:lnSpc>
        <a:spcBef>
          <a:spcPts val="300"/>
        </a:spcBef>
        <a:buSzPct val="80000"/>
        <a:buFont typeface="Arial" pitchFamily="34" charset="0"/>
        <a:buChar char="•"/>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4pPr>
      <a:lvl5pPr marL="2173288" indent="-336550" algn="l" defTabSz="914363" rtl="0" eaLnBrk="1" latinLnBrk="0" hangingPunct="1">
        <a:lnSpc>
          <a:spcPct val="100000"/>
        </a:lnSpc>
        <a:spcBef>
          <a:spcPts val="300"/>
        </a:spcBef>
        <a:buSzPct val="80000"/>
        <a:buFont typeface="Arial" pitchFamily="34" charset="0"/>
        <a:buChar char="•"/>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4" name="Rectangle 3"/>
          <p:cNvSpPr/>
          <p:nvPr/>
        </p:nvSpPr>
        <p:spPr bwMode="auto">
          <a:xfrm>
            <a:off x="1" y="0"/>
            <a:ext cx="231318"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ln>
                <a:solidFill>
                  <a:schemeClr val="bg1">
                    <a:alpha val="0"/>
                  </a:schemeClr>
                </a:solidFill>
              </a:ln>
              <a:gradFill>
                <a:gsLst>
                  <a:gs pos="0">
                    <a:srgbClr val="FFFFFF"/>
                  </a:gs>
                  <a:gs pos="100000">
                    <a:srgbClr val="FFFFFF"/>
                  </a:gs>
                </a:gsLst>
                <a:lin ang="5400000" scaled="0"/>
              </a:gradFill>
            </a:endParaRPr>
          </a:p>
        </p:txBody>
      </p:sp>
      <p:sp>
        <p:nvSpPr>
          <p:cNvPr id="5" name="Rectangle 4"/>
          <p:cNvSpPr/>
          <p:nvPr/>
        </p:nvSpPr>
        <p:spPr bwMode="auto">
          <a:xfrm>
            <a:off x="0" y="0"/>
            <a:ext cx="9144000" cy="14478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ln>
                <a:solidFill>
                  <a:schemeClr val="bg1">
                    <a:alpha val="0"/>
                  </a:schemeClr>
                </a:solidFill>
              </a:ln>
              <a:gradFill>
                <a:gsLst>
                  <a:gs pos="0">
                    <a:srgbClr val="FFFFFF"/>
                  </a:gs>
                  <a:gs pos="100000">
                    <a:srgbClr val="FFFFFF"/>
                  </a:gs>
                </a:gsLst>
                <a:lin ang="5400000" scaled="0"/>
              </a:gradFill>
            </a:endParaRPr>
          </a:p>
        </p:txBody>
      </p:sp>
      <p:sp>
        <p:nvSpPr>
          <p:cNvPr id="2" name="Title Placeholder 1"/>
          <p:cNvSpPr>
            <a:spLocks noGrp="1"/>
          </p:cNvSpPr>
          <p:nvPr>
            <p:ph type="title"/>
          </p:nvPr>
        </p:nvSpPr>
        <p:spPr>
          <a:xfrm>
            <a:off x="387530" y="228602"/>
            <a:ext cx="8368939"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9436" y="1691641"/>
            <a:ext cx="8363937" cy="184665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1" r:id="rId1"/>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800" b="0" kern="1200" cap="none" spc="-100" baseline="0" dirty="0">
          <a:ln w="3175">
            <a:solidFill>
              <a:schemeClr val="bg1">
                <a:alpha val="0"/>
              </a:schemeClr>
            </a:solidFill>
          </a:ln>
          <a:solidFill>
            <a:schemeClr val="bg1">
              <a:alpha val="99000"/>
            </a:schemeClr>
          </a:solidFill>
          <a:effectLst/>
          <a:latin typeface="Segoe UI Light" pitchFamily="34" charset="0"/>
          <a:ea typeface="+mn-ea"/>
          <a:cs typeface="Arial" charset="0"/>
        </a:defRPr>
      </a:lvl1pPr>
    </p:titleStyle>
    <p:bodyStyle>
      <a:lvl1pPr marL="0" indent="0" algn="l" defTabSz="914363" rtl="0" eaLnBrk="1" latinLnBrk="0" hangingPunct="1">
        <a:lnSpc>
          <a:spcPct val="100000"/>
        </a:lnSpc>
        <a:spcBef>
          <a:spcPts val="600"/>
        </a:spcBef>
        <a:buFont typeface="Arial" pitchFamily="34" charset="0"/>
        <a:buNone/>
        <a:defRPr sz="2000" b="0" kern="1200">
          <a:ln>
            <a:solidFill>
              <a:schemeClr val="bg1">
                <a:alpha val="0"/>
              </a:schemeClr>
            </a:solidFill>
          </a:ln>
          <a:solidFill>
            <a:srgbClr val="595959"/>
          </a:solidFill>
          <a:latin typeface="Consolas" pitchFamily="49" charset="0"/>
          <a:ea typeface="+mn-ea"/>
          <a:cs typeface="Consolas" pitchFamily="49" charset="0"/>
        </a:defRPr>
      </a:lvl1pPr>
      <a:lvl2pPr marL="460375" indent="-6350" algn="l" defTabSz="914363" rtl="0" eaLnBrk="1" latinLnBrk="0" hangingPunct="1">
        <a:lnSpc>
          <a:spcPct val="100000"/>
        </a:lnSpc>
        <a:spcBef>
          <a:spcPts val="600"/>
        </a:spcBef>
        <a:buFont typeface="Arial" pitchFamily="34" charset="0"/>
        <a:buNone/>
        <a:defRPr sz="2000" b="0" kern="1200">
          <a:ln>
            <a:solidFill>
              <a:schemeClr val="bg1">
                <a:alpha val="0"/>
              </a:schemeClr>
            </a:solidFill>
          </a:ln>
          <a:solidFill>
            <a:srgbClr val="595959"/>
          </a:solidFill>
          <a:latin typeface="Consolas" pitchFamily="49" charset="0"/>
          <a:ea typeface="+mn-ea"/>
          <a:cs typeface="Consolas" pitchFamily="49" charset="0"/>
        </a:defRPr>
      </a:lvl2pPr>
      <a:lvl3pPr marL="912813" indent="-6350" algn="l" defTabSz="914363" rtl="0" eaLnBrk="1" latinLnBrk="0" hangingPunct="1">
        <a:lnSpc>
          <a:spcPct val="100000"/>
        </a:lnSpc>
        <a:spcBef>
          <a:spcPts val="600"/>
        </a:spcBef>
        <a:buFont typeface="Arial" pitchFamily="34" charset="0"/>
        <a:buNone/>
        <a:defRPr sz="2000" b="0" kern="1200">
          <a:ln>
            <a:solidFill>
              <a:schemeClr val="bg1">
                <a:alpha val="0"/>
              </a:schemeClr>
            </a:solidFill>
          </a:ln>
          <a:solidFill>
            <a:srgbClr val="595959"/>
          </a:solidFill>
          <a:latin typeface="Consolas" pitchFamily="49" charset="0"/>
          <a:ea typeface="+mn-ea"/>
          <a:cs typeface="Consolas" pitchFamily="49" charset="0"/>
        </a:defRPr>
      </a:lvl3pPr>
      <a:lvl4pPr marL="1373188" indent="6350" algn="l" defTabSz="914363" rtl="0" eaLnBrk="1" latinLnBrk="0" hangingPunct="1">
        <a:lnSpc>
          <a:spcPct val="100000"/>
        </a:lnSpc>
        <a:spcBef>
          <a:spcPts val="600"/>
        </a:spcBef>
        <a:buFont typeface="Arial" pitchFamily="34" charset="0"/>
        <a:buNone/>
        <a:defRPr sz="2000" b="0" kern="1200">
          <a:ln>
            <a:solidFill>
              <a:schemeClr val="bg1">
                <a:alpha val="0"/>
              </a:schemeClr>
            </a:solidFill>
          </a:ln>
          <a:solidFill>
            <a:srgbClr val="595959"/>
          </a:solidFill>
          <a:latin typeface="Consolas" pitchFamily="49" charset="0"/>
          <a:ea typeface="+mn-ea"/>
          <a:cs typeface="Consolas" pitchFamily="49" charset="0"/>
        </a:defRPr>
      </a:lvl4pPr>
      <a:lvl5pPr marL="1831975" indent="0" algn="l" defTabSz="914363" rtl="0" eaLnBrk="1" latinLnBrk="0" hangingPunct="1">
        <a:lnSpc>
          <a:spcPct val="100000"/>
        </a:lnSpc>
        <a:spcBef>
          <a:spcPts val="600"/>
        </a:spcBef>
        <a:buFont typeface="Arial" pitchFamily="34" charset="0"/>
        <a:buNone/>
        <a:defRPr sz="2000" b="0" kern="1200">
          <a:ln>
            <a:solidFill>
              <a:schemeClr val="bg1">
                <a:alpha val="0"/>
              </a:schemeClr>
            </a:solidFill>
          </a:ln>
          <a:solidFill>
            <a:srgbClr val="595959"/>
          </a:solidFill>
          <a:latin typeface="Consolas" pitchFamily="49" charset="0"/>
          <a:ea typeface="+mn-ea"/>
          <a:cs typeface="Consolas"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228603"/>
            <a:ext cx="8363938"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447800"/>
            <a:ext cx="8363937"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646180"/>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3.xml"/><Relationship Id="rId7" Type="http://schemas.openxmlformats.org/officeDocument/2006/relationships/oleObject" Target="../embeddings/oleObject1.bin"/><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notesSlide" Target="../notesSlides/notesSlide1.xml"/><Relationship Id="rId5" Type="http://schemas.openxmlformats.org/officeDocument/2006/relationships/slideLayout" Target="../slideLayouts/slideLayout4.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6.xml"/><Relationship Id="rId7" Type="http://schemas.openxmlformats.org/officeDocument/2006/relationships/oleObject" Target="../embeddings/oleObject2.bin"/><Relationship Id="rId2" Type="http://schemas.openxmlformats.org/officeDocument/2006/relationships/tags" Target="../tags/tag5.xml"/><Relationship Id="rId1" Type="http://schemas.openxmlformats.org/officeDocument/2006/relationships/vmlDrawing" Target="../drawings/vmlDrawing2.vml"/><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7.xml"/><Relationship Id="rId9"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9.xml"/><Relationship Id="rId7" Type="http://schemas.openxmlformats.org/officeDocument/2006/relationships/notesSlide" Target="../notesSlides/notesSlide4.xml"/><Relationship Id="rId2" Type="http://schemas.openxmlformats.org/officeDocument/2006/relationships/tags" Target="../tags/tag8.xml"/><Relationship Id="rId1" Type="http://schemas.openxmlformats.org/officeDocument/2006/relationships/vmlDrawing" Target="../drawings/vmlDrawing3.vml"/><Relationship Id="rId6" Type="http://schemas.openxmlformats.org/officeDocument/2006/relationships/slideLayout" Target="../slideLayouts/slideLayout6.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image" Target="../media/image11.emf"/></Relationships>
</file>

<file path=ppt/slides/_rels/slide12.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3.xml"/><Relationship Id="rId7" Type="http://schemas.openxmlformats.org/officeDocument/2006/relationships/oleObject" Target="../embeddings/oleObject4.bin"/><Relationship Id="rId2" Type="http://schemas.openxmlformats.org/officeDocument/2006/relationships/tags" Target="../tags/tag12.xml"/><Relationship Id="rId1" Type="http://schemas.openxmlformats.org/officeDocument/2006/relationships/vmlDrawing" Target="../drawings/vmlDrawing4.vml"/><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tags" Target="../tags/tag14.xml"/></Relationships>
</file>

<file path=ppt/slides/_rels/slide13.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6.xml"/><Relationship Id="rId7" Type="http://schemas.openxmlformats.org/officeDocument/2006/relationships/oleObject" Target="../embeddings/oleObject5.bin"/><Relationship Id="rId2" Type="http://schemas.openxmlformats.org/officeDocument/2006/relationships/tags" Target="../tags/tag15.xml"/><Relationship Id="rId1" Type="http://schemas.openxmlformats.org/officeDocument/2006/relationships/vmlDrawing" Target="../drawings/vmlDrawing5.vml"/><Relationship Id="rId6" Type="http://schemas.openxmlformats.org/officeDocument/2006/relationships/notesSlide" Target="../notesSlides/notesSlide6.xml"/><Relationship Id="rId5" Type="http://schemas.openxmlformats.org/officeDocument/2006/relationships/slideLayout" Target="../slideLayouts/slideLayout6.xml"/><Relationship Id="rId4" Type="http://schemas.openxmlformats.org/officeDocument/2006/relationships/tags" Target="../tags/tag17.xml"/></Relationships>
</file>

<file path=ppt/slides/_rels/slide14.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9.xml"/><Relationship Id="rId7" Type="http://schemas.openxmlformats.org/officeDocument/2006/relationships/oleObject" Target="../embeddings/oleObject6.bin"/><Relationship Id="rId2" Type="http://schemas.openxmlformats.org/officeDocument/2006/relationships/tags" Target="../tags/tag18.xml"/><Relationship Id="rId1" Type="http://schemas.openxmlformats.org/officeDocument/2006/relationships/vmlDrawing" Target="../drawings/vmlDrawing6.vml"/><Relationship Id="rId6" Type="http://schemas.openxmlformats.org/officeDocument/2006/relationships/notesSlide" Target="../notesSlides/notesSlide7.xml"/><Relationship Id="rId5" Type="http://schemas.openxmlformats.org/officeDocument/2006/relationships/slideLayout" Target="../slideLayouts/slideLayout6.xml"/><Relationship Id="rId4" Type="http://schemas.openxmlformats.org/officeDocument/2006/relationships/tags" Target="../tags/tag20.xml"/></Relationships>
</file>

<file path=ppt/slides/_rels/slide15.xml.rels><?xml version="1.0" encoding="UTF-8" standalone="yes"?>
<Relationships xmlns="http://schemas.openxmlformats.org/package/2006/relationships"><Relationship Id="rId13" Type="http://schemas.openxmlformats.org/officeDocument/2006/relationships/tags" Target="../tags/tag32.xml"/><Relationship Id="rId18" Type="http://schemas.openxmlformats.org/officeDocument/2006/relationships/tags" Target="../tags/tag37.xml"/><Relationship Id="rId26" Type="http://schemas.openxmlformats.org/officeDocument/2006/relationships/tags" Target="../tags/tag45.xml"/><Relationship Id="rId39" Type="http://schemas.microsoft.com/office/2007/relationships/hdphoto" Target="../media/hdphoto5.wdp"/><Relationship Id="rId21" Type="http://schemas.openxmlformats.org/officeDocument/2006/relationships/tags" Target="../tags/tag40.xml"/><Relationship Id="rId34" Type="http://schemas.openxmlformats.org/officeDocument/2006/relationships/slideLayout" Target="../slideLayouts/slideLayout7.xml"/><Relationship Id="rId7" Type="http://schemas.openxmlformats.org/officeDocument/2006/relationships/tags" Target="../tags/tag26.xml"/><Relationship Id="rId12" Type="http://schemas.openxmlformats.org/officeDocument/2006/relationships/tags" Target="../tags/tag31.xml"/><Relationship Id="rId17" Type="http://schemas.openxmlformats.org/officeDocument/2006/relationships/tags" Target="../tags/tag36.xml"/><Relationship Id="rId25" Type="http://schemas.openxmlformats.org/officeDocument/2006/relationships/tags" Target="../tags/tag44.xml"/><Relationship Id="rId33" Type="http://schemas.openxmlformats.org/officeDocument/2006/relationships/tags" Target="../tags/tag52.xml"/><Relationship Id="rId38" Type="http://schemas.openxmlformats.org/officeDocument/2006/relationships/image" Target="../media/image18.png"/><Relationship Id="rId2" Type="http://schemas.openxmlformats.org/officeDocument/2006/relationships/tags" Target="../tags/tag21.xml"/><Relationship Id="rId16" Type="http://schemas.openxmlformats.org/officeDocument/2006/relationships/tags" Target="../tags/tag35.xml"/><Relationship Id="rId20" Type="http://schemas.openxmlformats.org/officeDocument/2006/relationships/tags" Target="../tags/tag39.xml"/><Relationship Id="rId29" Type="http://schemas.openxmlformats.org/officeDocument/2006/relationships/tags" Target="../tags/tag48.xml"/><Relationship Id="rId1" Type="http://schemas.openxmlformats.org/officeDocument/2006/relationships/vmlDrawing" Target="../drawings/vmlDrawing7.vml"/><Relationship Id="rId6" Type="http://schemas.openxmlformats.org/officeDocument/2006/relationships/tags" Target="../tags/tag25.xml"/><Relationship Id="rId11" Type="http://schemas.openxmlformats.org/officeDocument/2006/relationships/tags" Target="../tags/tag30.xml"/><Relationship Id="rId24" Type="http://schemas.openxmlformats.org/officeDocument/2006/relationships/tags" Target="../tags/tag43.xml"/><Relationship Id="rId32" Type="http://schemas.openxmlformats.org/officeDocument/2006/relationships/tags" Target="../tags/tag51.xml"/><Relationship Id="rId37" Type="http://schemas.openxmlformats.org/officeDocument/2006/relationships/image" Target="../media/image11.emf"/><Relationship Id="rId5" Type="http://schemas.openxmlformats.org/officeDocument/2006/relationships/tags" Target="../tags/tag24.xml"/><Relationship Id="rId15" Type="http://schemas.openxmlformats.org/officeDocument/2006/relationships/tags" Target="../tags/tag34.xml"/><Relationship Id="rId23" Type="http://schemas.openxmlformats.org/officeDocument/2006/relationships/tags" Target="../tags/tag42.xml"/><Relationship Id="rId28" Type="http://schemas.openxmlformats.org/officeDocument/2006/relationships/tags" Target="../tags/tag47.xml"/><Relationship Id="rId36" Type="http://schemas.openxmlformats.org/officeDocument/2006/relationships/oleObject" Target="../embeddings/oleObject7.bin"/><Relationship Id="rId10" Type="http://schemas.openxmlformats.org/officeDocument/2006/relationships/tags" Target="../tags/tag29.xml"/><Relationship Id="rId19" Type="http://schemas.openxmlformats.org/officeDocument/2006/relationships/tags" Target="../tags/tag38.xml"/><Relationship Id="rId31" Type="http://schemas.openxmlformats.org/officeDocument/2006/relationships/tags" Target="../tags/tag50.xml"/><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tags" Target="../tags/tag33.xml"/><Relationship Id="rId22" Type="http://schemas.openxmlformats.org/officeDocument/2006/relationships/tags" Target="../tags/tag41.xml"/><Relationship Id="rId27" Type="http://schemas.openxmlformats.org/officeDocument/2006/relationships/tags" Target="../tags/tag46.xml"/><Relationship Id="rId30" Type="http://schemas.openxmlformats.org/officeDocument/2006/relationships/tags" Target="../tags/tag49.xml"/><Relationship Id="rId35" Type="http://schemas.openxmlformats.org/officeDocument/2006/relationships/notesSlide" Target="../notesSlides/notesSlide8.xml"/><Relationship Id="rId8" Type="http://schemas.openxmlformats.org/officeDocument/2006/relationships/tags" Target="../tags/tag27.xml"/><Relationship Id="rId3" Type="http://schemas.openxmlformats.org/officeDocument/2006/relationships/tags" Target="../tags/tag22.xml"/></Relationships>
</file>

<file path=ppt/slides/_rels/slide16.xml.rels><?xml version="1.0" encoding="UTF-8" standalone="yes"?>
<Relationships xmlns="http://schemas.openxmlformats.org/package/2006/relationships"><Relationship Id="rId3" Type="http://schemas.openxmlformats.org/officeDocument/2006/relationships/tags" Target="../tags/tag54.xml"/><Relationship Id="rId7" Type="http://schemas.openxmlformats.org/officeDocument/2006/relationships/image" Target="../media/image11.emf"/><Relationship Id="rId2" Type="http://schemas.openxmlformats.org/officeDocument/2006/relationships/tags" Target="../tags/tag53.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56.xml"/><Relationship Id="rId7" Type="http://schemas.openxmlformats.org/officeDocument/2006/relationships/oleObject" Target="../embeddings/oleObject9.bin"/><Relationship Id="rId2" Type="http://schemas.openxmlformats.org/officeDocument/2006/relationships/tags" Target="../tags/tag55.xml"/><Relationship Id="rId1" Type="http://schemas.openxmlformats.org/officeDocument/2006/relationships/vmlDrawing" Target="../drawings/vmlDrawing9.vml"/><Relationship Id="rId6" Type="http://schemas.openxmlformats.org/officeDocument/2006/relationships/notesSlide" Target="../notesSlides/notesSlide10.xml"/><Relationship Id="rId5" Type="http://schemas.openxmlformats.org/officeDocument/2006/relationships/slideLayout" Target="../slideLayouts/slideLayout18.xml"/><Relationship Id="rId4" Type="http://schemas.openxmlformats.org/officeDocument/2006/relationships/tags" Target="../tags/tag57.xml"/></Relationships>
</file>

<file path=ppt/slides/_rels/slide18.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59.xml"/><Relationship Id="rId7" Type="http://schemas.openxmlformats.org/officeDocument/2006/relationships/oleObject" Target="../embeddings/oleObject10.bin"/><Relationship Id="rId2" Type="http://schemas.openxmlformats.org/officeDocument/2006/relationships/tags" Target="../tags/tag58.xml"/><Relationship Id="rId1" Type="http://schemas.openxmlformats.org/officeDocument/2006/relationships/vmlDrawing" Target="../drawings/vmlDrawing10.vml"/><Relationship Id="rId6" Type="http://schemas.openxmlformats.org/officeDocument/2006/relationships/notesSlide" Target="../notesSlides/notesSlide11.xml"/><Relationship Id="rId5" Type="http://schemas.openxmlformats.org/officeDocument/2006/relationships/slideLayout" Target="../slideLayouts/slideLayout18.xml"/><Relationship Id="rId4" Type="http://schemas.openxmlformats.org/officeDocument/2006/relationships/tags" Target="../tags/tag60.xml"/><Relationship Id="rId9" Type="http://schemas.openxmlformats.org/officeDocument/2006/relationships/hyperlink" Target="http://schemas.microsoft.com/serviceHosting/2008/10ServiceConfiguration"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62.xml"/><Relationship Id="rId7" Type="http://schemas.openxmlformats.org/officeDocument/2006/relationships/oleObject" Target="../embeddings/oleObject11.bin"/><Relationship Id="rId2" Type="http://schemas.openxmlformats.org/officeDocument/2006/relationships/tags" Target="../tags/tag61.xml"/><Relationship Id="rId1" Type="http://schemas.openxmlformats.org/officeDocument/2006/relationships/vmlDrawing" Target="../drawings/vmlDrawing11.vml"/><Relationship Id="rId6" Type="http://schemas.openxmlformats.org/officeDocument/2006/relationships/notesSlide" Target="../notesSlides/notesSlide12.xml"/><Relationship Id="rId5" Type="http://schemas.openxmlformats.org/officeDocument/2006/relationships/slideLayout" Target="../slideLayouts/slideLayout18.xml"/><Relationship Id="rId4" Type="http://schemas.openxmlformats.org/officeDocument/2006/relationships/tags" Target="../tags/tag63.xml"/></Relationships>
</file>

<file path=ppt/slides/_rels/slide20.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65.xml"/><Relationship Id="rId7" Type="http://schemas.openxmlformats.org/officeDocument/2006/relationships/oleObject" Target="../embeddings/oleObject12.bin"/><Relationship Id="rId2" Type="http://schemas.openxmlformats.org/officeDocument/2006/relationships/tags" Target="../tags/tag64.xml"/><Relationship Id="rId1" Type="http://schemas.openxmlformats.org/officeDocument/2006/relationships/vmlDrawing" Target="../drawings/vmlDrawing12.vml"/><Relationship Id="rId6" Type="http://schemas.openxmlformats.org/officeDocument/2006/relationships/notesSlide" Target="../notesSlides/notesSlide13.xml"/><Relationship Id="rId5" Type="http://schemas.openxmlformats.org/officeDocument/2006/relationships/slideLayout" Target="../slideLayouts/slideLayout18.xml"/><Relationship Id="rId4" Type="http://schemas.openxmlformats.org/officeDocument/2006/relationships/tags" Target="../tags/tag66.xml"/><Relationship Id="rId9" Type="http://schemas.openxmlformats.org/officeDocument/2006/relationships/hyperlink" Target="http://schemas.microsoft.com/ServiceHosting/2008/10/ServiceDefinitio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8.xml"/><Relationship Id="rId1" Type="http://schemas.openxmlformats.org/officeDocument/2006/relationships/tags" Target="../tags/tag67.xml"/><Relationship Id="rId4" Type="http://schemas.openxmlformats.org/officeDocument/2006/relationships/hyperlink" Target="http://msdn.microsoft.com/en-us/library/windowsazure/hh127476.aspx"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69.xml"/><Relationship Id="rId7" Type="http://schemas.openxmlformats.org/officeDocument/2006/relationships/oleObject" Target="../embeddings/oleObject13.bin"/><Relationship Id="rId2" Type="http://schemas.openxmlformats.org/officeDocument/2006/relationships/tags" Target="../tags/tag68.xml"/><Relationship Id="rId1" Type="http://schemas.openxmlformats.org/officeDocument/2006/relationships/vmlDrawing" Target="../drawings/vmlDrawing13.vml"/><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tags" Target="../tags/tag70.xml"/></Relationships>
</file>

<file path=ppt/slides/_rels/slide23.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tags" Target="../tags/tag82.xml"/><Relationship Id="rId18" Type="http://schemas.openxmlformats.org/officeDocument/2006/relationships/tags" Target="../tags/tag87.xml"/><Relationship Id="rId3" Type="http://schemas.openxmlformats.org/officeDocument/2006/relationships/tags" Target="../tags/tag72.xml"/><Relationship Id="rId21" Type="http://schemas.openxmlformats.org/officeDocument/2006/relationships/slideLayout" Target="../slideLayouts/slideLayout6.xml"/><Relationship Id="rId7" Type="http://schemas.openxmlformats.org/officeDocument/2006/relationships/tags" Target="../tags/tag76.xml"/><Relationship Id="rId12" Type="http://schemas.openxmlformats.org/officeDocument/2006/relationships/tags" Target="../tags/tag81.xml"/><Relationship Id="rId17" Type="http://schemas.openxmlformats.org/officeDocument/2006/relationships/tags" Target="../tags/tag86.xml"/><Relationship Id="rId2" Type="http://schemas.openxmlformats.org/officeDocument/2006/relationships/tags" Target="../tags/tag71.xml"/><Relationship Id="rId16" Type="http://schemas.openxmlformats.org/officeDocument/2006/relationships/tags" Target="../tags/tag85.xml"/><Relationship Id="rId20" Type="http://schemas.openxmlformats.org/officeDocument/2006/relationships/tags" Target="../tags/tag89.xml"/><Relationship Id="rId1" Type="http://schemas.openxmlformats.org/officeDocument/2006/relationships/vmlDrawing" Target="../drawings/vmlDrawing14.vml"/><Relationship Id="rId6" Type="http://schemas.openxmlformats.org/officeDocument/2006/relationships/tags" Target="../tags/tag75.xml"/><Relationship Id="rId11" Type="http://schemas.openxmlformats.org/officeDocument/2006/relationships/tags" Target="../tags/tag80.xml"/><Relationship Id="rId24" Type="http://schemas.openxmlformats.org/officeDocument/2006/relationships/image" Target="../media/image11.emf"/><Relationship Id="rId5" Type="http://schemas.openxmlformats.org/officeDocument/2006/relationships/tags" Target="../tags/tag74.xml"/><Relationship Id="rId15" Type="http://schemas.openxmlformats.org/officeDocument/2006/relationships/tags" Target="../tags/tag84.xml"/><Relationship Id="rId23" Type="http://schemas.openxmlformats.org/officeDocument/2006/relationships/oleObject" Target="../embeddings/oleObject14.bin"/><Relationship Id="rId10" Type="http://schemas.openxmlformats.org/officeDocument/2006/relationships/tags" Target="../tags/tag79.xml"/><Relationship Id="rId19" Type="http://schemas.openxmlformats.org/officeDocument/2006/relationships/tags" Target="../tags/tag88.xml"/><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tags" Target="../tags/tag83.xml"/><Relationship Id="rId2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tags" Target="../tags/tag91.xml"/><Relationship Id="rId7" Type="http://schemas.openxmlformats.org/officeDocument/2006/relationships/image" Target="../media/image11.emf"/><Relationship Id="rId2" Type="http://schemas.openxmlformats.org/officeDocument/2006/relationships/tags" Target="../tags/tag90.xml"/><Relationship Id="rId1" Type="http://schemas.openxmlformats.org/officeDocument/2006/relationships/vmlDrawing" Target="../drawings/vmlDrawing15.vml"/><Relationship Id="rId6" Type="http://schemas.openxmlformats.org/officeDocument/2006/relationships/oleObject" Target="../embeddings/oleObject15.bin"/><Relationship Id="rId5" Type="http://schemas.openxmlformats.org/officeDocument/2006/relationships/slideLayout" Target="../slideLayouts/slideLayout18.xml"/><Relationship Id="rId4" Type="http://schemas.openxmlformats.org/officeDocument/2006/relationships/tags" Target="../tags/tag92.xml"/></Relationships>
</file>

<file path=ppt/slides/_rels/slide25.xml.rels><?xml version="1.0" encoding="UTF-8" standalone="yes"?>
<Relationships xmlns="http://schemas.openxmlformats.org/package/2006/relationships"><Relationship Id="rId3" Type="http://schemas.openxmlformats.org/officeDocument/2006/relationships/tags" Target="../tags/tag94.xml"/><Relationship Id="rId7" Type="http://schemas.openxmlformats.org/officeDocument/2006/relationships/image" Target="../media/image11.emf"/><Relationship Id="rId2" Type="http://schemas.openxmlformats.org/officeDocument/2006/relationships/tags" Target="../tags/tag93.xml"/><Relationship Id="rId1" Type="http://schemas.openxmlformats.org/officeDocument/2006/relationships/vmlDrawing" Target="../drawings/vmlDrawing16.vml"/><Relationship Id="rId6" Type="http://schemas.openxmlformats.org/officeDocument/2006/relationships/oleObject" Target="../embeddings/oleObject16.bin"/><Relationship Id="rId5" Type="http://schemas.openxmlformats.org/officeDocument/2006/relationships/slideLayout" Target="../slideLayouts/slideLayout18.xml"/><Relationship Id="rId4" Type="http://schemas.openxmlformats.org/officeDocument/2006/relationships/tags" Target="../tags/tag95.xml"/></Relationships>
</file>

<file path=ppt/slides/_rels/slide26.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97.xml"/><Relationship Id="rId7" Type="http://schemas.openxmlformats.org/officeDocument/2006/relationships/oleObject" Target="../embeddings/oleObject17.bin"/><Relationship Id="rId2" Type="http://schemas.openxmlformats.org/officeDocument/2006/relationships/tags" Target="../tags/tag96.xml"/><Relationship Id="rId1" Type="http://schemas.openxmlformats.org/officeDocument/2006/relationships/vmlDrawing" Target="../drawings/vmlDrawing17.vml"/><Relationship Id="rId6" Type="http://schemas.openxmlformats.org/officeDocument/2006/relationships/notesSlide" Target="../notesSlides/notesSlide16.xml"/><Relationship Id="rId5" Type="http://schemas.openxmlformats.org/officeDocument/2006/relationships/slideLayout" Target="../slideLayouts/slideLayout6.xml"/><Relationship Id="rId4" Type="http://schemas.openxmlformats.org/officeDocument/2006/relationships/tags" Target="../tags/tag98.xml"/></Relationships>
</file>

<file path=ppt/slides/_rels/slide27.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00.xml"/><Relationship Id="rId7" Type="http://schemas.openxmlformats.org/officeDocument/2006/relationships/oleObject" Target="../embeddings/oleObject18.bin"/><Relationship Id="rId2" Type="http://schemas.openxmlformats.org/officeDocument/2006/relationships/tags" Target="../tags/tag99.xml"/><Relationship Id="rId1" Type="http://schemas.openxmlformats.org/officeDocument/2006/relationships/vmlDrawing" Target="../drawings/vmlDrawing18.vml"/><Relationship Id="rId6" Type="http://schemas.openxmlformats.org/officeDocument/2006/relationships/notesSlide" Target="../notesSlides/notesSlide17.xml"/><Relationship Id="rId5" Type="http://schemas.openxmlformats.org/officeDocument/2006/relationships/slideLayout" Target="../slideLayouts/slideLayout6.xml"/><Relationship Id="rId4" Type="http://schemas.openxmlformats.org/officeDocument/2006/relationships/tags" Target="../tags/tag101.xml"/></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03.xml"/><Relationship Id="rId7" Type="http://schemas.openxmlformats.org/officeDocument/2006/relationships/tags" Target="../tags/tag107.xml"/><Relationship Id="rId2" Type="http://schemas.openxmlformats.org/officeDocument/2006/relationships/tags" Target="../tags/tag102.xml"/><Relationship Id="rId1" Type="http://schemas.openxmlformats.org/officeDocument/2006/relationships/vmlDrawing" Target="../drawings/vmlDrawing19.vml"/><Relationship Id="rId6" Type="http://schemas.openxmlformats.org/officeDocument/2006/relationships/tags" Target="../tags/tag106.xml"/><Relationship Id="rId11" Type="http://schemas.openxmlformats.org/officeDocument/2006/relationships/image" Target="../media/image11.emf"/><Relationship Id="rId5" Type="http://schemas.openxmlformats.org/officeDocument/2006/relationships/tags" Target="../tags/tag105.xml"/><Relationship Id="rId10" Type="http://schemas.openxmlformats.org/officeDocument/2006/relationships/oleObject" Target="../embeddings/oleObject19.bin"/><Relationship Id="rId4" Type="http://schemas.openxmlformats.org/officeDocument/2006/relationships/tags" Target="../tags/tag104.xml"/><Relationship Id="rId9" Type="http://schemas.openxmlformats.org/officeDocument/2006/relationships/notesSlide" Target="../notesSlides/notesSlide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tags" Target="../tags/tag109.xml"/><Relationship Id="rId7" Type="http://schemas.openxmlformats.org/officeDocument/2006/relationships/image" Target="../media/image11.emf"/><Relationship Id="rId2" Type="http://schemas.openxmlformats.org/officeDocument/2006/relationships/tags" Target="../tags/tag108.xml"/><Relationship Id="rId1" Type="http://schemas.openxmlformats.org/officeDocument/2006/relationships/vmlDrawing" Target="../drawings/vmlDrawing20.vml"/><Relationship Id="rId6" Type="http://schemas.openxmlformats.org/officeDocument/2006/relationships/oleObject" Target="../embeddings/oleObject20.bin"/><Relationship Id="rId5" Type="http://schemas.openxmlformats.org/officeDocument/2006/relationships/notesSlide" Target="../notesSlides/notesSlide19.xml"/><Relationship Id="rId4"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11.xml"/><Relationship Id="rId7" Type="http://schemas.openxmlformats.org/officeDocument/2006/relationships/oleObject" Target="../embeddings/oleObject21.bin"/><Relationship Id="rId2" Type="http://schemas.openxmlformats.org/officeDocument/2006/relationships/tags" Target="../tags/tag110.xml"/><Relationship Id="rId1" Type="http://schemas.openxmlformats.org/officeDocument/2006/relationships/vmlDrawing" Target="../drawings/vmlDrawing21.vml"/><Relationship Id="rId6" Type="http://schemas.openxmlformats.org/officeDocument/2006/relationships/notesSlide" Target="../notesSlides/notesSlide20.xml"/><Relationship Id="rId5" Type="http://schemas.openxmlformats.org/officeDocument/2006/relationships/slideLayout" Target="../slideLayouts/slideLayout6.xml"/><Relationship Id="rId4" Type="http://schemas.openxmlformats.org/officeDocument/2006/relationships/tags" Target="../tags/tag112.xml"/></Relationships>
</file>

<file path=ppt/slides/_rels/slide33.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14.xml"/><Relationship Id="rId7" Type="http://schemas.openxmlformats.org/officeDocument/2006/relationships/oleObject" Target="../embeddings/oleObject22.bin"/><Relationship Id="rId2" Type="http://schemas.openxmlformats.org/officeDocument/2006/relationships/tags" Target="../tags/tag113.xml"/><Relationship Id="rId1" Type="http://schemas.openxmlformats.org/officeDocument/2006/relationships/vmlDrawing" Target="../drawings/vmlDrawing22.vml"/><Relationship Id="rId6" Type="http://schemas.openxmlformats.org/officeDocument/2006/relationships/notesSlide" Target="../notesSlides/notesSlide21.xml"/><Relationship Id="rId5" Type="http://schemas.openxmlformats.org/officeDocument/2006/relationships/slideLayout" Target="../slideLayouts/slideLayout6.xml"/><Relationship Id="rId4" Type="http://schemas.openxmlformats.org/officeDocument/2006/relationships/tags" Target="../tags/tag115.xml"/></Relationships>
</file>

<file path=ppt/slides/_rels/slide34.xml.rels><?xml version="1.0" encoding="UTF-8" standalone="yes"?>
<Relationships xmlns="http://schemas.openxmlformats.org/package/2006/relationships"><Relationship Id="rId8" Type="http://schemas.openxmlformats.org/officeDocument/2006/relationships/tags" Target="../tags/tag122.xml"/><Relationship Id="rId13" Type="http://schemas.openxmlformats.org/officeDocument/2006/relationships/tags" Target="../tags/tag127.xml"/><Relationship Id="rId18" Type="http://schemas.openxmlformats.org/officeDocument/2006/relationships/tags" Target="../tags/tag132.xml"/><Relationship Id="rId26" Type="http://schemas.openxmlformats.org/officeDocument/2006/relationships/oleObject" Target="../embeddings/oleObject23.bin"/><Relationship Id="rId3" Type="http://schemas.openxmlformats.org/officeDocument/2006/relationships/tags" Target="../tags/tag117.xml"/><Relationship Id="rId21" Type="http://schemas.openxmlformats.org/officeDocument/2006/relationships/tags" Target="../tags/tag135.xml"/><Relationship Id="rId7" Type="http://schemas.openxmlformats.org/officeDocument/2006/relationships/tags" Target="../tags/tag121.xml"/><Relationship Id="rId12" Type="http://schemas.openxmlformats.org/officeDocument/2006/relationships/tags" Target="../tags/tag126.xml"/><Relationship Id="rId17" Type="http://schemas.openxmlformats.org/officeDocument/2006/relationships/tags" Target="../tags/tag131.xml"/><Relationship Id="rId25" Type="http://schemas.openxmlformats.org/officeDocument/2006/relationships/notesSlide" Target="../notesSlides/notesSlide22.xml"/><Relationship Id="rId2" Type="http://schemas.openxmlformats.org/officeDocument/2006/relationships/tags" Target="../tags/tag116.xml"/><Relationship Id="rId16" Type="http://schemas.openxmlformats.org/officeDocument/2006/relationships/tags" Target="../tags/tag130.xml"/><Relationship Id="rId20" Type="http://schemas.openxmlformats.org/officeDocument/2006/relationships/tags" Target="../tags/tag134.xml"/><Relationship Id="rId1" Type="http://schemas.openxmlformats.org/officeDocument/2006/relationships/vmlDrawing" Target="../drawings/vmlDrawing23.vml"/><Relationship Id="rId6" Type="http://schemas.openxmlformats.org/officeDocument/2006/relationships/tags" Target="../tags/tag120.xml"/><Relationship Id="rId11" Type="http://schemas.openxmlformats.org/officeDocument/2006/relationships/tags" Target="../tags/tag125.xml"/><Relationship Id="rId24" Type="http://schemas.openxmlformats.org/officeDocument/2006/relationships/slideLayout" Target="../slideLayouts/slideLayout7.xml"/><Relationship Id="rId5" Type="http://schemas.openxmlformats.org/officeDocument/2006/relationships/tags" Target="../tags/tag119.xml"/><Relationship Id="rId15" Type="http://schemas.openxmlformats.org/officeDocument/2006/relationships/tags" Target="../tags/tag129.xml"/><Relationship Id="rId23" Type="http://schemas.openxmlformats.org/officeDocument/2006/relationships/tags" Target="../tags/tag137.xml"/><Relationship Id="rId10" Type="http://schemas.openxmlformats.org/officeDocument/2006/relationships/tags" Target="../tags/tag124.xml"/><Relationship Id="rId19" Type="http://schemas.openxmlformats.org/officeDocument/2006/relationships/tags" Target="../tags/tag133.xml"/><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 Id="rId22" Type="http://schemas.openxmlformats.org/officeDocument/2006/relationships/tags" Target="../tags/tag136.xml"/><Relationship Id="rId27" Type="http://schemas.openxmlformats.org/officeDocument/2006/relationships/image" Target="../media/image11.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39.xml"/><Relationship Id="rId7" Type="http://schemas.openxmlformats.org/officeDocument/2006/relationships/oleObject" Target="../embeddings/oleObject24.bin"/><Relationship Id="rId2" Type="http://schemas.openxmlformats.org/officeDocument/2006/relationships/tags" Target="../tags/tag138.xml"/><Relationship Id="rId1" Type="http://schemas.openxmlformats.org/officeDocument/2006/relationships/vmlDrawing" Target="../drawings/vmlDrawing24.vml"/><Relationship Id="rId6" Type="http://schemas.openxmlformats.org/officeDocument/2006/relationships/notesSlide" Target="../notesSlides/notesSlide23.xml"/><Relationship Id="rId5" Type="http://schemas.openxmlformats.org/officeDocument/2006/relationships/slideLayout" Target="../slideLayouts/slideLayout6.xml"/><Relationship Id="rId4" Type="http://schemas.openxmlformats.org/officeDocument/2006/relationships/tags" Target="../tags/tag140.xml"/></Relationships>
</file>

<file path=ppt/slides/_rels/slide37.xml.rels><?xml version="1.0" encoding="UTF-8" standalone="yes"?>
<Relationships xmlns="http://schemas.openxmlformats.org/package/2006/relationships"><Relationship Id="rId3" Type="http://schemas.openxmlformats.org/officeDocument/2006/relationships/tags" Target="../tags/tag142.xml"/><Relationship Id="rId7" Type="http://schemas.openxmlformats.org/officeDocument/2006/relationships/image" Target="../media/image11.emf"/><Relationship Id="rId2" Type="http://schemas.openxmlformats.org/officeDocument/2006/relationships/tags" Target="../tags/tag141.xml"/><Relationship Id="rId1" Type="http://schemas.openxmlformats.org/officeDocument/2006/relationships/vmlDrawing" Target="../drawings/vmlDrawing25.vml"/><Relationship Id="rId6" Type="http://schemas.openxmlformats.org/officeDocument/2006/relationships/oleObject" Target="../embeddings/oleObject25.bin"/><Relationship Id="rId5" Type="http://schemas.openxmlformats.org/officeDocument/2006/relationships/notesSlide" Target="../notesSlides/notesSlide24.xml"/><Relationship Id="rId4"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tags" Target="../tags/tag149.xml"/><Relationship Id="rId13" Type="http://schemas.openxmlformats.org/officeDocument/2006/relationships/tags" Target="../tags/tag154.xml"/><Relationship Id="rId18" Type="http://schemas.openxmlformats.org/officeDocument/2006/relationships/tags" Target="../tags/tag159.xml"/><Relationship Id="rId3" Type="http://schemas.openxmlformats.org/officeDocument/2006/relationships/tags" Target="../tags/tag144.xml"/><Relationship Id="rId21" Type="http://schemas.openxmlformats.org/officeDocument/2006/relationships/tags" Target="../tags/tag162.xml"/><Relationship Id="rId7" Type="http://schemas.openxmlformats.org/officeDocument/2006/relationships/tags" Target="../tags/tag148.xml"/><Relationship Id="rId12" Type="http://schemas.openxmlformats.org/officeDocument/2006/relationships/tags" Target="../tags/tag153.xml"/><Relationship Id="rId17" Type="http://schemas.openxmlformats.org/officeDocument/2006/relationships/tags" Target="../tags/tag158.xml"/><Relationship Id="rId25" Type="http://schemas.openxmlformats.org/officeDocument/2006/relationships/image" Target="../media/image11.emf"/><Relationship Id="rId2" Type="http://schemas.openxmlformats.org/officeDocument/2006/relationships/tags" Target="../tags/tag143.xml"/><Relationship Id="rId16" Type="http://schemas.openxmlformats.org/officeDocument/2006/relationships/tags" Target="../tags/tag157.xml"/><Relationship Id="rId20" Type="http://schemas.openxmlformats.org/officeDocument/2006/relationships/tags" Target="../tags/tag161.xml"/><Relationship Id="rId1" Type="http://schemas.openxmlformats.org/officeDocument/2006/relationships/vmlDrawing" Target="../drawings/vmlDrawing26.vml"/><Relationship Id="rId6" Type="http://schemas.openxmlformats.org/officeDocument/2006/relationships/tags" Target="../tags/tag147.xml"/><Relationship Id="rId11" Type="http://schemas.openxmlformats.org/officeDocument/2006/relationships/tags" Target="../tags/tag152.xml"/><Relationship Id="rId24" Type="http://schemas.openxmlformats.org/officeDocument/2006/relationships/oleObject" Target="../embeddings/oleObject26.bin"/><Relationship Id="rId5" Type="http://schemas.openxmlformats.org/officeDocument/2006/relationships/tags" Target="../tags/tag146.xml"/><Relationship Id="rId15" Type="http://schemas.openxmlformats.org/officeDocument/2006/relationships/tags" Target="../tags/tag156.xml"/><Relationship Id="rId23" Type="http://schemas.openxmlformats.org/officeDocument/2006/relationships/notesSlide" Target="../notesSlides/notesSlide25.xml"/><Relationship Id="rId10" Type="http://schemas.openxmlformats.org/officeDocument/2006/relationships/tags" Target="../tags/tag151.xml"/><Relationship Id="rId19" Type="http://schemas.openxmlformats.org/officeDocument/2006/relationships/tags" Target="../tags/tag160.xml"/><Relationship Id="rId4" Type="http://schemas.openxmlformats.org/officeDocument/2006/relationships/tags" Target="../tags/tag145.xml"/><Relationship Id="rId9" Type="http://schemas.openxmlformats.org/officeDocument/2006/relationships/tags" Target="../tags/tag150.xml"/><Relationship Id="rId14" Type="http://schemas.openxmlformats.org/officeDocument/2006/relationships/tags" Target="../tags/tag155.xml"/><Relationship Id="rId22"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tags" Target="../tags/tag169.xml"/><Relationship Id="rId13" Type="http://schemas.openxmlformats.org/officeDocument/2006/relationships/tags" Target="../tags/tag174.xml"/><Relationship Id="rId18" Type="http://schemas.openxmlformats.org/officeDocument/2006/relationships/slideLayout" Target="../slideLayouts/slideLayout7.xml"/><Relationship Id="rId3" Type="http://schemas.openxmlformats.org/officeDocument/2006/relationships/tags" Target="../tags/tag164.xml"/><Relationship Id="rId21" Type="http://schemas.openxmlformats.org/officeDocument/2006/relationships/image" Target="../media/image11.emf"/><Relationship Id="rId7" Type="http://schemas.openxmlformats.org/officeDocument/2006/relationships/tags" Target="../tags/tag168.xml"/><Relationship Id="rId12" Type="http://schemas.openxmlformats.org/officeDocument/2006/relationships/tags" Target="../tags/tag173.xml"/><Relationship Id="rId17" Type="http://schemas.openxmlformats.org/officeDocument/2006/relationships/tags" Target="../tags/tag178.xml"/><Relationship Id="rId2" Type="http://schemas.openxmlformats.org/officeDocument/2006/relationships/tags" Target="../tags/tag163.xml"/><Relationship Id="rId16" Type="http://schemas.openxmlformats.org/officeDocument/2006/relationships/tags" Target="../tags/tag177.xml"/><Relationship Id="rId20" Type="http://schemas.openxmlformats.org/officeDocument/2006/relationships/oleObject" Target="../embeddings/oleObject27.bin"/><Relationship Id="rId1" Type="http://schemas.openxmlformats.org/officeDocument/2006/relationships/vmlDrawing" Target="../drawings/vmlDrawing27.vml"/><Relationship Id="rId6" Type="http://schemas.openxmlformats.org/officeDocument/2006/relationships/tags" Target="../tags/tag167.xml"/><Relationship Id="rId11" Type="http://schemas.openxmlformats.org/officeDocument/2006/relationships/tags" Target="../tags/tag172.xml"/><Relationship Id="rId5" Type="http://schemas.openxmlformats.org/officeDocument/2006/relationships/tags" Target="../tags/tag166.xml"/><Relationship Id="rId15" Type="http://schemas.openxmlformats.org/officeDocument/2006/relationships/tags" Target="../tags/tag176.xml"/><Relationship Id="rId10" Type="http://schemas.openxmlformats.org/officeDocument/2006/relationships/tags" Target="../tags/tag171.xml"/><Relationship Id="rId19" Type="http://schemas.openxmlformats.org/officeDocument/2006/relationships/notesSlide" Target="../notesSlides/notesSlide26.xml"/><Relationship Id="rId4" Type="http://schemas.openxmlformats.org/officeDocument/2006/relationships/tags" Target="../tags/tag165.xml"/><Relationship Id="rId9" Type="http://schemas.openxmlformats.org/officeDocument/2006/relationships/tags" Target="../tags/tag170.xml"/><Relationship Id="rId14" Type="http://schemas.openxmlformats.org/officeDocument/2006/relationships/tags" Target="../tags/tag175.xml"/></Relationships>
</file>

<file path=ppt/slides/_rels/slide40.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80.xml"/><Relationship Id="rId7" Type="http://schemas.openxmlformats.org/officeDocument/2006/relationships/oleObject" Target="../embeddings/oleObject28.bin"/><Relationship Id="rId2" Type="http://schemas.openxmlformats.org/officeDocument/2006/relationships/tags" Target="../tags/tag179.xml"/><Relationship Id="rId1" Type="http://schemas.openxmlformats.org/officeDocument/2006/relationships/vmlDrawing" Target="../drawings/vmlDrawing28.vml"/><Relationship Id="rId6" Type="http://schemas.openxmlformats.org/officeDocument/2006/relationships/notesSlide" Target="../notesSlides/notesSlide27.xml"/><Relationship Id="rId5" Type="http://schemas.openxmlformats.org/officeDocument/2006/relationships/slideLayout" Target="../slideLayouts/slideLayout6.xml"/><Relationship Id="rId4" Type="http://schemas.openxmlformats.org/officeDocument/2006/relationships/tags" Target="../tags/tag181.xml"/></Relationships>
</file>

<file path=ppt/slides/_rels/slide41.xml.rels><?xml version="1.0" encoding="UTF-8" standalone="yes"?>
<Relationships xmlns="http://schemas.openxmlformats.org/package/2006/relationships"><Relationship Id="rId8" Type="http://schemas.openxmlformats.org/officeDocument/2006/relationships/tags" Target="../tags/tag188.xml"/><Relationship Id="rId13" Type="http://schemas.openxmlformats.org/officeDocument/2006/relationships/tags" Target="../tags/tag193.xml"/><Relationship Id="rId18" Type="http://schemas.openxmlformats.org/officeDocument/2006/relationships/tags" Target="../tags/tag198.xml"/><Relationship Id="rId3" Type="http://schemas.openxmlformats.org/officeDocument/2006/relationships/tags" Target="../tags/tag183.xml"/><Relationship Id="rId21" Type="http://schemas.openxmlformats.org/officeDocument/2006/relationships/tags" Target="../tags/tag201.xml"/><Relationship Id="rId7" Type="http://schemas.openxmlformats.org/officeDocument/2006/relationships/tags" Target="../tags/tag187.xml"/><Relationship Id="rId12" Type="http://schemas.openxmlformats.org/officeDocument/2006/relationships/tags" Target="../tags/tag192.xml"/><Relationship Id="rId17" Type="http://schemas.openxmlformats.org/officeDocument/2006/relationships/tags" Target="../tags/tag197.xml"/><Relationship Id="rId25" Type="http://schemas.openxmlformats.org/officeDocument/2006/relationships/image" Target="../media/image11.emf"/><Relationship Id="rId2" Type="http://schemas.openxmlformats.org/officeDocument/2006/relationships/tags" Target="../tags/tag182.xml"/><Relationship Id="rId16" Type="http://schemas.openxmlformats.org/officeDocument/2006/relationships/tags" Target="../tags/tag196.xml"/><Relationship Id="rId20" Type="http://schemas.openxmlformats.org/officeDocument/2006/relationships/tags" Target="../tags/tag200.xml"/><Relationship Id="rId1" Type="http://schemas.openxmlformats.org/officeDocument/2006/relationships/vmlDrawing" Target="../drawings/vmlDrawing29.vml"/><Relationship Id="rId6" Type="http://schemas.openxmlformats.org/officeDocument/2006/relationships/tags" Target="../tags/tag186.xml"/><Relationship Id="rId11" Type="http://schemas.openxmlformats.org/officeDocument/2006/relationships/tags" Target="../tags/tag191.xml"/><Relationship Id="rId24" Type="http://schemas.openxmlformats.org/officeDocument/2006/relationships/oleObject" Target="../embeddings/oleObject29.bin"/><Relationship Id="rId5" Type="http://schemas.openxmlformats.org/officeDocument/2006/relationships/tags" Target="../tags/tag185.xml"/><Relationship Id="rId15" Type="http://schemas.openxmlformats.org/officeDocument/2006/relationships/tags" Target="../tags/tag195.xml"/><Relationship Id="rId23" Type="http://schemas.openxmlformats.org/officeDocument/2006/relationships/notesSlide" Target="../notesSlides/notesSlide28.xml"/><Relationship Id="rId10" Type="http://schemas.openxmlformats.org/officeDocument/2006/relationships/tags" Target="../tags/tag190.xml"/><Relationship Id="rId19" Type="http://schemas.openxmlformats.org/officeDocument/2006/relationships/tags" Target="../tags/tag199.xml"/><Relationship Id="rId4" Type="http://schemas.openxmlformats.org/officeDocument/2006/relationships/tags" Target="../tags/tag184.xml"/><Relationship Id="rId9" Type="http://schemas.openxmlformats.org/officeDocument/2006/relationships/tags" Target="../tags/tag189.xml"/><Relationship Id="rId14" Type="http://schemas.openxmlformats.org/officeDocument/2006/relationships/tags" Target="../tags/tag194.xml"/><Relationship Id="rId22"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203.xml"/><Relationship Id="rId7" Type="http://schemas.openxmlformats.org/officeDocument/2006/relationships/oleObject" Target="../embeddings/oleObject30.bin"/><Relationship Id="rId2" Type="http://schemas.openxmlformats.org/officeDocument/2006/relationships/tags" Target="../tags/tag202.xml"/><Relationship Id="rId1" Type="http://schemas.openxmlformats.org/officeDocument/2006/relationships/vmlDrawing" Target="../drawings/vmlDrawing30.vml"/><Relationship Id="rId6" Type="http://schemas.openxmlformats.org/officeDocument/2006/relationships/notesSlide" Target="../notesSlides/notesSlide29.xml"/><Relationship Id="rId5" Type="http://schemas.openxmlformats.org/officeDocument/2006/relationships/slideLayout" Target="../slideLayouts/slideLayout6.xml"/><Relationship Id="rId4" Type="http://schemas.openxmlformats.org/officeDocument/2006/relationships/tags" Target="../tags/tag204.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205.xml"/><Relationship Id="rId1" Type="http://schemas.openxmlformats.org/officeDocument/2006/relationships/vmlDrawing" Target="../drawings/vmlDrawing31.vml"/><Relationship Id="rId6" Type="http://schemas.openxmlformats.org/officeDocument/2006/relationships/image" Target="../media/image11.emf"/><Relationship Id="rId5" Type="http://schemas.openxmlformats.org/officeDocument/2006/relationships/oleObject" Target="../embeddings/oleObject31.bin"/><Relationship Id="rId4" Type="http://schemas.openxmlformats.org/officeDocument/2006/relationships/notesSlide" Target="../notesSlides/notesSlide30.xml"/></Relationships>
</file>

<file path=ppt/slides/_rels/slide45.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207.xml"/><Relationship Id="rId7" Type="http://schemas.openxmlformats.org/officeDocument/2006/relationships/oleObject" Target="../embeddings/oleObject32.bin"/><Relationship Id="rId2" Type="http://schemas.openxmlformats.org/officeDocument/2006/relationships/tags" Target="../tags/tag206.xml"/><Relationship Id="rId1" Type="http://schemas.openxmlformats.org/officeDocument/2006/relationships/vmlDrawing" Target="../drawings/vmlDrawing32.vml"/><Relationship Id="rId6" Type="http://schemas.openxmlformats.org/officeDocument/2006/relationships/notesSlide" Target="../notesSlides/notesSlide31.xml"/><Relationship Id="rId5" Type="http://schemas.openxmlformats.org/officeDocument/2006/relationships/slideLayout" Target="../slideLayouts/slideLayout6.xml"/><Relationship Id="rId4" Type="http://schemas.openxmlformats.org/officeDocument/2006/relationships/tags" Target="../tags/tag20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9436" y="2234114"/>
            <a:ext cx="8475784" cy="1359196"/>
          </a:xfrm>
        </p:spPr>
        <p:txBody>
          <a:bodyPr/>
          <a:lstStyle/>
          <a:p>
            <a:r>
              <a:rPr lang="en-US" sz="4400" b="1" dirty="0" smtClean="0"/>
              <a:t>Windows Azure Role</a:t>
            </a:r>
            <a:r>
              <a:rPr lang="en-US" sz="5400" b="1" dirty="0" smtClean="0"/>
              <a:t>	</a:t>
            </a:r>
            <a:r>
              <a:rPr lang="en-US" b="1" dirty="0" smtClean="0"/>
              <a:t/>
            </a:r>
            <a:br>
              <a:rPr lang="en-US" b="1" dirty="0" smtClean="0"/>
            </a:br>
            <a:r>
              <a:rPr lang="en-US" sz="3600" b="1" dirty="0"/>
              <a:t>	</a:t>
            </a:r>
            <a:r>
              <a:rPr lang="en-US" sz="3200" b="1" dirty="0" smtClean="0"/>
              <a:t>Cloud Computing Soup to Nuts</a:t>
            </a:r>
            <a:endParaRPr lang="en-US" sz="3200" b="1" dirty="0"/>
          </a:p>
        </p:txBody>
      </p:sp>
      <p:sp>
        <p:nvSpPr>
          <p:cNvPr id="2" name="Text Placeholder 1"/>
          <p:cNvSpPr>
            <a:spLocks noGrp="1"/>
          </p:cNvSpPr>
          <p:nvPr>
            <p:ph type="body" sz="quarter" idx="11"/>
          </p:nvPr>
        </p:nvSpPr>
        <p:spPr>
          <a:xfrm>
            <a:off x="4148255" y="4466590"/>
            <a:ext cx="3902927" cy="941796"/>
          </a:xfrm>
        </p:spPr>
        <p:txBody>
          <a:bodyPr/>
          <a:lstStyle/>
          <a:p>
            <a:r>
              <a:rPr lang="en-US" dirty="0" smtClean="0"/>
              <a:t>Mike Benkovich</a:t>
            </a:r>
          </a:p>
          <a:p>
            <a:r>
              <a:rPr lang="en-US" sz="1800" dirty="0"/>
              <a:t>Microsoft Corporation</a:t>
            </a:r>
          </a:p>
          <a:p>
            <a:r>
              <a:rPr lang="en-US" sz="1800" dirty="0" smtClean="0"/>
              <a:t>www.benkoTips.com - @</a:t>
            </a:r>
            <a:r>
              <a:rPr lang="en-US" sz="1800" dirty="0" err="1" smtClean="0"/>
              <a:t>mbenko</a:t>
            </a:r>
            <a:endParaRPr lang="en-US" sz="1800" dirty="0" smtClean="0"/>
          </a:p>
        </p:txBody>
      </p:sp>
      <p:sp>
        <p:nvSpPr>
          <p:cNvPr id="5" name="Text Placeholder 1"/>
          <p:cNvSpPr txBox="1">
            <a:spLocks/>
          </p:cNvSpPr>
          <p:nvPr/>
        </p:nvSpPr>
        <p:spPr>
          <a:xfrm>
            <a:off x="78377" y="6482339"/>
            <a:ext cx="1471749" cy="332399"/>
          </a:xfrm>
          <a:prstGeom prst="rect">
            <a:avLst/>
          </a:prstGeom>
        </p:spPr>
        <p:txBody>
          <a:bodyPr vert="horz" wrap="square" lIns="0" tIns="0" rIns="0" bIns="0" rtlCol="0">
            <a:spAutoFit/>
          </a:bodyPr>
          <a:lstStyle>
            <a:lvl1pPr marL="0" indent="0" algn="l" defTabSz="914363" rtl="0" eaLnBrk="1" latinLnBrk="0" hangingPunct="1">
              <a:lnSpc>
                <a:spcPct val="90000"/>
              </a:lnSpc>
              <a:spcBef>
                <a:spcPct val="20000"/>
              </a:spcBef>
              <a:buSzPct val="80000"/>
              <a:buFont typeface="Arial" pitchFamily="34" charset="0"/>
              <a:buNone/>
              <a:defRPr sz="2400" kern="1200">
                <a:solidFill>
                  <a:schemeClr val="bg1">
                    <a:alpha val="98000"/>
                  </a:schemeClr>
                </a:solidFill>
                <a:latin typeface="+mj-lt"/>
                <a:ea typeface="+mn-ea"/>
                <a:cs typeface="+mn-cs"/>
              </a:defRPr>
            </a:lvl1pPr>
            <a:lvl2pPr marL="460375" indent="0" algn="l" defTabSz="914363" rtl="0" eaLnBrk="1" latinLnBrk="0" hangingPunct="1">
              <a:lnSpc>
                <a:spcPct val="90000"/>
              </a:lnSpc>
              <a:spcBef>
                <a:spcPct val="20000"/>
              </a:spcBef>
              <a:buSzPct val="80000"/>
              <a:buFont typeface="Arial" pitchFamily="34" charset="0"/>
              <a:buNone/>
              <a:defRPr sz="2800" kern="1200">
                <a:gradFill>
                  <a:gsLst>
                    <a:gs pos="0">
                      <a:srgbClr val="595959"/>
                    </a:gs>
                    <a:gs pos="86000">
                      <a:srgbClr val="595959"/>
                    </a:gs>
                  </a:gsLst>
                  <a:lin ang="5400000" scaled="0"/>
                </a:gradFill>
                <a:latin typeface="+mn-lt"/>
                <a:ea typeface="+mn-ea"/>
                <a:cs typeface="+mn-cs"/>
              </a:defRPr>
            </a:lvl2pPr>
            <a:lvl3pPr marL="855663" indent="0" algn="l" defTabSz="914363" rtl="0" eaLnBrk="1" latinLnBrk="0" hangingPunct="1">
              <a:lnSpc>
                <a:spcPct val="90000"/>
              </a:lnSpc>
              <a:spcBef>
                <a:spcPct val="20000"/>
              </a:spcBef>
              <a:buSzPct val="80000"/>
              <a:buFont typeface="Arial" pitchFamily="34" charset="0"/>
              <a:buNone/>
              <a:defRPr sz="2400" kern="1200">
                <a:gradFill>
                  <a:gsLst>
                    <a:gs pos="0">
                      <a:srgbClr val="595959"/>
                    </a:gs>
                    <a:gs pos="86000">
                      <a:srgbClr val="595959"/>
                    </a:gs>
                  </a:gsLst>
                  <a:lin ang="5400000" scaled="0"/>
                </a:gradFill>
                <a:latin typeface="+mn-lt"/>
                <a:ea typeface="+mn-ea"/>
                <a:cs typeface="+mn-cs"/>
              </a:defRPr>
            </a:lvl3pPr>
            <a:lvl4pPr marL="1258888" indent="0" algn="l" defTabSz="914363" rtl="0" eaLnBrk="1" latinLnBrk="0" hangingPunct="1">
              <a:lnSpc>
                <a:spcPct val="90000"/>
              </a:lnSpc>
              <a:spcBef>
                <a:spcPct val="20000"/>
              </a:spcBef>
              <a:buSzPct val="80000"/>
              <a:buFont typeface="Arial" pitchFamily="34" charset="0"/>
              <a:buNone/>
              <a:defRPr sz="2000" kern="1200">
                <a:gradFill>
                  <a:gsLst>
                    <a:gs pos="0">
                      <a:srgbClr val="595959"/>
                    </a:gs>
                    <a:gs pos="86000">
                      <a:srgbClr val="595959"/>
                    </a:gs>
                  </a:gsLst>
                  <a:lin ang="5400000" scaled="0"/>
                </a:gradFill>
                <a:latin typeface="+mn-lt"/>
                <a:ea typeface="+mn-ea"/>
                <a:cs typeface="+mn-cs"/>
              </a:defRPr>
            </a:lvl4pPr>
            <a:lvl5pPr marL="1604963" indent="0" algn="l" defTabSz="914363" rtl="0" eaLnBrk="1" latinLnBrk="0" hangingPunct="1">
              <a:lnSpc>
                <a:spcPct val="90000"/>
              </a:lnSpc>
              <a:spcBef>
                <a:spcPct val="20000"/>
              </a:spcBef>
              <a:buSzPct val="80000"/>
              <a:buFont typeface="Arial" pitchFamily="34" charset="0"/>
              <a:buNone/>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rgbClr val="FFFFFF">
                    <a:alpha val="98000"/>
                  </a:srgbClr>
                </a:solidFill>
              </a:rPr>
              <a:t>btlod-71</a:t>
            </a:r>
            <a:endParaRPr lang="en-US" sz="1800" dirty="0" smtClean="0">
              <a:solidFill>
                <a:srgbClr val="FFFFFF">
                  <a:alpha val="98000"/>
                </a:srgbClr>
              </a:solidFill>
            </a:endParaRPr>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692676">
            <a:off x="2081160" y="4159453"/>
            <a:ext cx="1492814" cy="159291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8671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994911838"/>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2119"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4" name="Title 3"/>
          <p:cNvSpPr>
            <a:spLocks noGrp="1"/>
          </p:cNvSpPr>
          <p:nvPr>
            <p:ph type="title"/>
            <p:custDataLst>
              <p:tags r:id="rId3"/>
            </p:custDataLst>
          </p:nvPr>
        </p:nvSpPr>
        <p:spPr>
          <a:xfrm>
            <a:off x="387530" y="228601"/>
            <a:ext cx="8368939" cy="664797"/>
          </a:xfrm>
        </p:spPr>
        <p:txBody>
          <a:bodyPr/>
          <a:lstStyle/>
          <a:p>
            <a:r>
              <a:rPr lang="en-US" sz="4800" dirty="0">
                <a:cs typeface="Segoe UI"/>
              </a:rPr>
              <a:t>Session Objectives and Takeaways</a:t>
            </a:r>
          </a:p>
        </p:txBody>
      </p:sp>
      <p:sp>
        <p:nvSpPr>
          <p:cNvPr id="5" name="Content Placeholder 4"/>
          <p:cNvSpPr>
            <a:spLocks noGrp="1"/>
          </p:cNvSpPr>
          <p:nvPr>
            <p:ph type="body" sz="quarter" idx="11"/>
            <p:custDataLst>
              <p:tags r:id="rId4"/>
            </p:custDataLst>
          </p:nvPr>
        </p:nvSpPr>
        <p:spPr>
          <a:xfrm>
            <a:off x="2569086" y="2105744"/>
            <a:ext cx="5963079" cy="3570208"/>
          </a:xfrm>
        </p:spPr>
        <p:txBody>
          <a:bodyPr/>
          <a:lstStyle/>
          <a:p>
            <a:pPr marL="0" indent="3175"/>
            <a:r>
              <a:rPr lang="en-US" sz="3200" dirty="0"/>
              <a:t>Describe Windows Azure Compute</a:t>
            </a:r>
          </a:p>
          <a:p>
            <a:pPr marL="0" indent="3175"/>
            <a:r>
              <a:rPr lang="en-US" sz="3200" dirty="0"/>
              <a:t>Understand Model and </a:t>
            </a:r>
            <a:r>
              <a:rPr lang="en-US" sz="3200" dirty="0" smtClean="0"/>
              <a:t>Terminology</a:t>
            </a:r>
          </a:p>
          <a:p>
            <a:pPr marL="0" indent="3175"/>
            <a:r>
              <a:rPr lang="en-US" sz="3200" dirty="0" smtClean="0"/>
              <a:t>Understand role customization, scalability and upgrade</a:t>
            </a:r>
            <a:endParaRPr lang="en-US" sz="3200" dirty="0" smtClean="0"/>
          </a:p>
          <a:p>
            <a:pPr marL="0" indent="3175"/>
            <a:endParaRPr lang="en-US" sz="3200" dirty="0"/>
          </a:p>
        </p:txBody>
      </p:sp>
    </p:spTree>
    <p:extLst>
      <p:ext uri="{BB962C8B-B14F-4D97-AF65-F5344CB8AC3E}">
        <p14:creationId xmlns:p14="http://schemas.microsoft.com/office/powerpoint/2010/main" val="3936492027"/>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88246" y="1695451"/>
            <a:ext cx="8371083" cy="405765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dirty="0">
              <a:gradFill>
                <a:gsLst>
                  <a:gs pos="0">
                    <a:srgbClr val="FFFFFF"/>
                  </a:gs>
                  <a:gs pos="100000">
                    <a:srgbClr val="FFFFFF"/>
                  </a:gs>
                </a:gsLst>
                <a:lin ang="5400000" scaled="0"/>
              </a:gradFill>
            </a:endParaRPr>
          </a:p>
        </p:txBody>
      </p:sp>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379293415"/>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3151"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Windows Azure</a:t>
            </a:r>
            <a:endParaRPr lang="en-US" dirty="0"/>
          </a:p>
        </p:txBody>
      </p:sp>
      <p:sp>
        <p:nvSpPr>
          <p:cNvPr id="3" name="Content Placeholder 2"/>
          <p:cNvSpPr>
            <a:spLocks noGrp="1"/>
          </p:cNvSpPr>
          <p:nvPr>
            <p:ph sz="quarter" idx="4294967295"/>
            <p:custDataLst>
              <p:tags r:id="rId4"/>
            </p:custDataLst>
          </p:nvPr>
        </p:nvSpPr>
        <p:spPr>
          <a:xfrm>
            <a:off x="384672" y="1843088"/>
            <a:ext cx="8368701" cy="369332"/>
          </a:xfrm>
        </p:spPr>
        <p:txBody>
          <a:bodyPr/>
          <a:lstStyle/>
          <a:p>
            <a:pPr marL="0" indent="0" algn="ctr">
              <a:buNone/>
            </a:pPr>
            <a:r>
              <a:rPr lang="en-US" sz="2400" dirty="0" smtClean="0">
                <a:solidFill>
                  <a:schemeClr val="tx2">
                    <a:alpha val="99000"/>
                  </a:schemeClr>
                </a:solidFill>
                <a:latin typeface="Segoe UI Light" pitchFamily="34" charset="0"/>
              </a:rPr>
              <a:t>Windows Azure is Microsoft’s Cloud Platform for Developers </a:t>
            </a:r>
          </a:p>
        </p:txBody>
      </p:sp>
      <p:grpSp>
        <p:nvGrpSpPr>
          <p:cNvPr id="16" name="Group 15"/>
          <p:cNvGrpSpPr/>
          <p:nvPr/>
        </p:nvGrpSpPr>
        <p:grpSpPr>
          <a:xfrm>
            <a:off x="549537" y="2654276"/>
            <a:ext cx="3913413" cy="2931818"/>
            <a:chOff x="757239" y="2518349"/>
            <a:chExt cx="5216525" cy="2931818"/>
          </a:xfrm>
        </p:grpSpPr>
        <p:sp>
          <p:nvSpPr>
            <p:cNvPr id="10" name="Rounded Rectangle 9"/>
            <p:cNvSpPr/>
            <p:nvPr/>
          </p:nvSpPr>
          <p:spPr bwMode="auto">
            <a:xfrm>
              <a:off x="757239" y="2518349"/>
              <a:ext cx="5216525" cy="2931818"/>
            </a:xfrm>
            <a:prstGeom prst="roundRect">
              <a:avLst>
                <a:gd name="adj" fmla="val 0"/>
              </a:avLst>
            </a:prstGeom>
            <a:solidFill>
              <a:schemeClr val="accent2"/>
            </a:solidFill>
            <a:ln w="9525" cap="flat" cmpd="sng" algn="ctr">
              <a:noFill/>
              <a:prstDash val="solid"/>
            </a:ln>
            <a:effectLst/>
          </p:spPr>
          <p:txBody>
            <a:bodyPr rtlCol="0" anchor="t" anchorCtr="0"/>
            <a:lstStyle/>
            <a:p>
              <a:pPr algn="ctr" defTabSz="1218936"/>
              <a:r>
                <a:rPr lang="en-US" sz="1200" dirty="0">
                  <a:solidFill>
                    <a:schemeClr val="bg1">
                      <a:alpha val="99000"/>
                    </a:schemeClr>
                  </a:solidFill>
                  <a:latin typeface="Segoe UI"/>
                  <a:ea typeface="Segoe UI" pitchFamily="34" charset="0"/>
                  <a:cs typeface="Segoe UI" pitchFamily="34" charset="0"/>
                </a:rPr>
                <a:t> </a:t>
              </a:r>
            </a:p>
          </p:txBody>
        </p:sp>
        <p:grpSp>
          <p:nvGrpSpPr>
            <p:cNvPr id="5" name="Group 4"/>
            <p:cNvGrpSpPr/>
            <p:nvPr/>
          </p:nvGrpSpPr>
          <p:grpSpPr>
            <a:xfrm>
              <a:off x="4370807" y="4409870"/>
              <a:ext cx="1350778" cy="816097"/>
              <a:chOff x="214313" y="2174875"/>
              <a:chExt cx="990600" cy="598488"/>
            </a:xfrm>
          </p:grpSpPr>
          <p:sp>
            <p:nvSpPr>
              <p:cNvPr id="6" name="Freeform 6"/>
              <p:cNvSpPr>
                <a:spLocks/>
              </p:cNvSpPr>
              <p:nvPr/>
            </p:nvSpPr>
            <p:spPr bwMode="auto">
              <a:xfrm>
                <a:off x="496888" y="2174875"/>
                <a:ext cx="708025" cy="379413"/>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p>
            </p:txBody>
          </p:sp>
          <p:sp>
            <p:nvSpPr>
              <p:cNvPr id="7" name="Freeform 7"/>
              <p:cNvSpPr>
                <a:spLocks/>
              </p:cNvSpPr>
              <p:nvPr/>
            </p:nvSpPr>
            <p:spPr bwMode="auto">
              <a:xfrm>
                <a:off x="214313" y="2344738"/>
                <a:ext cx="803275" cy="428625"/>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p>
            </p:txBody>
          </p:sp>
        </p:grpSp>
        <p:sp>
          <p:nvSpPr>
            <p:cNvPr id="12" name="TextBox 11"/>
            <p:cNvSpPr txBox="1"/>
            <p:nvPr/>
          </p:nvSpPr>
          <p:spPr>
            <a:xfrm>
              <a:off x="891191" y="2784820"/>
              <a:ext cx="4947663" cy="1713290"/>
            </a:xfrm>
            <a:prstGeom prst="rect">
              <a:avLst/>
            </a:prstGeom>
            <a:noFill/>
          </p:spPr>
          <p:txBody>
            <a:bodyPr wrap="square" lIns="0" tIns="0" rIns="0" bIns="0" rtlCol="0">
              <a:spAutoFit/>
            </a:bodyPr>
            <a:lstStyle/>
            <a:p>
              <a:pPr>
                <a:lnSpc>
                  <a:spcPts val="3800"/>
                </a:lnSpc>
              </a:pPr>
              <a:r>
                <a:rPr lang="en-US" sz="2800" dirty="0">
                  <a:solidFill>
                    <a:schemeClr val="bg1">
                      <a:alpha val="99000"/>
                    </a:schemeClr>
                  </a:solidFill>
                  <a:latin typeface="Segoe UI Light" pitchFamily="34" charset="0"/>
                </a:rPr>
                <a:t>Operating System </a:t>
              </a:r>
              <a:r>
                <a:rPr lang="en-US" sz="2800" dirty="0" smtClean="0">
                  <a:solidFill>
                    <a:schemeClr val="bg1">
                      <a:alpha val="99000"/>
                    </a:schemeClr>
                  </a:solidFill>
                  <a:latin typeface="Segoe UI Light" pitchFamily="34" charset="0"/>
                </a:rPr>
                <a:t/>
              </a:r>
              <a:br>
                <a:rPr lang="en-US" sz="2800" dirty="0" smtClean="0">
                  <a:solidFill>
                    <a:schemeClr val="bg1">
                      <a:alpha val="99000"/>
                    </a:schemeClr>
                  </a:solidFill>
                  <a:latin typeface="Segoe UI Light" pitchFamily="34" charset="0"/>
                </a:rPr>
              </a:br>
              <a:r>
                <a:rPr lang="en-US" sz="2800" dirty="0" smtClean="0">
                  <a:solidFill>
                    <a:schemeClr val="bg1">
                      <a:alpha val="99000"/>
                    </a:schemeClr>
                  </a:solidFill>
                  <a:latin typeface="Segoe UI Light" pitchFamily="34" charset="0"/>
                </a:rPr>
                <a:t>for </a:t>
              </a:r>
              <a:r>
                <a:rPr lang="en-US" sz="2800" dirty="0">
                  <a:solidFill>
                    <a:schemeClr val="bg1">
                      <a:alpha val="99000"/>
                    </a:schemeClr>
                  </a:solidFill>
                  <a:latin typeface="Segoe UI Light" pitchFamily="34" charset="0"/>
                </a:rPr>
                <a:t>the Cloud</a:t>
              </a:r>
            </a:p>
            <a:p>
              <a:pPr marL="0" lvl="1"/>
              <a:endParaRPr lang="en-US" sz="600" dirty="0" smtClean="0">
                <a:solidFill>
                  <a:schemeClr val="tx2">
                    <a:alpha val="99000"/>
                  </a:schemeClr>
                </a:solidFill>
              </a:endParaRPr>
            </a:p>
            <a:p>
              <a:pPr marL="0" lvl="1"/>
              <a:r>
                <a:rPr lang="en-US" sz="1400" dirty="0" smtClean="0">
                  <a:solidFill>
                    <a:schemeClr val="bg1">
                      <a:alpha val="99000"/>
                    </a:schemeClr>
                  </a:solidFill>
                </a:rPr>
                <a:t>Runs </a:t>
              </a:r>
              <a:r>
                <a:rPr lang="en-US" sz="1400" dirty="0">
                  <a:solidFill>
                    <a:schemeClr val="bg1">
                      <a:alpha val="99000"/>
                    </a:schemeClr>
                  </a:solidFill>
                </a:rPr>
                <a:t>applications in the cloud</a:t>
              </a:r>
            </a:p>
            <a:p>
              <a:pPr marL="0" lvl="1"/>
              <a:r>
                <a:rPr lang="en-US" sz="1400" dirty="0">
                  <a:solidFill>
                    <a:schemeClr val="bg1">
                      <a:alpha val="99000"/>
                    </a:schemeClr>
                  </a:solidFill>
                </a:rPr>
                <a:t>Provides Storage</a:t>
              </a:r>
            </a:p>
            <a:p>
              <a:pPr marL="0" lvl="1"/>
              <a:r>
                <a:rPr lang="en-US" sz="1400" dirty="0">
                  <a:solidFill>
                    <a:schemeClr val="bg1">
                      <a:alpha val="99000"/>
                    </a:schemeClr>
                  </a:solidFill>
                </a:rPr>
                <a:t>Application </a:t>
              </a:r>
              <a:r>
                <a:rPr lang="en-US" sz="1400" dirty="0" smtClean="0">
                  <a:solidFill>
                    <a:schemeClr val="bg1">
                      <a:alpha val="99000"/>
                    </a:schemeClr>
                  </a:solidFill>
                </a:rPr>
                <a:t>Management</a:t>
              </a:r>
              <a:endParaRPr lang="en-US" sz="1400" dirty="0">
                <a:solidFill>
                  <a:schemeClr val="bg1">
                    <a:alpha val="99000"/>
                  </a:schemeClr>
                </a:solidFill>
              </a:endParaRPr>
            </a:p>
          </p:txBody>
        </p:sp>
      </p:grpSp>
      <p:grpSp>
        <p:nvGrpSpPr>
          <p:cNvPr id="15" name="Group 14"/>
          <p:cNvGrpSpPr/>
          <p:nvPr/>
        </p:nvGrpSpPr>
        <p:grpSpPr>
          <a:xfrm>
            <a:off x="4666086" y="2654277"/>
            <a:ext cx="4274128" cy="2931817"/>
            <a:chOff x="6219827" y="2518349"/>
            <a:chExt cx="5697353" cy="2931817"/>
          </a:xfrm>
        </p:grpSpPr>
        <p:sp>
          <p:nvSpPr>
            <p:cNvPr id="11" name="Rounded Rectangle 10"/>
            <p:cNvSpPr/>
            <p:nvPr/>
          </p:nvSpPr>
          <p:spPr bwMode="auto">
            <a:xfrm>
              <a:off x="6219827" y="2518349"/>
              <a:ext cx="5222544" cy="2931817"/>
            </a:xfrm>
            <a:prstGeom prst="roundRect">
              <a:avLst>
                <a:gd name="adj" fmla="val 0"/>
              </a:avLst>
            </a:prstGeom>
            <a:solidFill>
              <a:schemeClr val="accent2"/>
            </a:solidFill>
            <a:ln w="9525" cap="flat" cmpd="sng" algn="ctr">
              <a:noFill/>
              <a:prstDash val="solid"/>
            </a:ln>
            <a:effectLst/>
          </p:spPr>
          <p:txBody>
            <a:bodyPr rtlCol="0" anchor="t" anchorCtr="0"/>
            <a:lstStyle/>
            <a:p>
              <a:pPr algn="ctr" defTabSz="1218936"/>
              <a:r>
                <a:rPr lang="en-US" sz="1200" dirty="0">
                  <a:solidFill>
                    <a:schemeClr val="bg1">
                      <a:alpha val="99000"/>
                    </a:schemeClr>
                  </a:solidFill>
                  <a:latin typeface="Segoe UI"/>
                  <a:ea typeface="Segoe UI" pitchFamily="34" charset="0"/>
                  <a:cs typeface="Segoe UI" pitchFamily="34" charset="0"/>
                </a:rPr>
                <a:t> </a:t>
              </a:r>
            </a:p>
          </p:txBody>
        </p:sp>
        <p:sp>
          <p:nvSpPr>
            <p:cNvPr id="8" name="TextBox 7"/>
            <p:cNvSpPr txBox="1"/>
            <p:nvPr/>
          </p:nvSpPr>
          <p:spPr>
            <a:xfrm>
              <a:off x="6385810" y="2784820"/>
              <a:ext cx="5531370" cy="2550442"/>
            </a:xfrm>
            <a:prstGeom prst="rect">
              <a:avLst/>
            </a:prstGeom>
            <a:noFill/>
          </p:spPr>
          <p:txBody>
            <a:bodyPr wrap="square" lIns="0" tIns="0" rIns="0" bIns="0" rtlCol="0">
              <a:spAutoFit/>
            </a:bodyPr>
            <a:lstStyle/>
            <a:p>
              <a:pPr>
                <a:lnSpc>
                  <a:spcPts val="3800"/>
                </a:lnSpc>
              </a:pPr>
              <a:r>
                <a:rPr lang="en-US" sz="2800" dirty="0">
                  <a:solidFill>
                    <a:schemeClr val="bg1">
                      <a:alpha val="99000"/>
                    </a:schemeClr>
                  </a:solidFill>
                  <a:latin typeface="Segoe UI Light" pitchFamily="34" charset="0"/>
                </a:rPr>
                <a:t>Windows Azure ideal for </a:t>
              </a:r>
              <a:br>
                <a:rPr lang="en-US" sz="2800" dirty="0">
                  <a:solidFill>
                    <a:schemeClr val="bg1">
                      <a:alpha val="99000"/>
                    </a:schemeClr>
                  </a:solidFill>
                  <a:latin typeface="Segoe UI Light" pitchFamily="34" charset="0"/>
                </a:rPr>
              </a:br>
              <a:r>
                <a:rPr lang="en-US" sz="2800" dirty="0">
                  <a:solidFill>
                    <a:schemeClr val="bg1">
                      <a:alpha val="99000"/>
                    </a:schemeClr>
                  </a:solidFill>
                  <a:latin typeface="Segoe UI Light" pitchFamily="34" charset="0"/>
                </a:rPr>
                <a:t>applications </a:t>
              </a:r>
              <a:r>
                <a:rPr lang="en-US" sz="2800" dirty="0" smtClean="0">
                  <a:solidFill>
                    <a:schemeClr val="bg1">
                      <a:alpha val="99000"/>
                    </a:schemeClr>
                  </a:solidFill>
                  <a:latin typeface="Segoe UI Light" pitchFamily="34" charset="0"/>
                </a:rPr>
                <a:t>needing:</a:t>
              </a:r>
              <a:endParaRPr lang="en-US" sz="2800" dirty="0">
                <a:solidFill>
                  <a:schemeClr val="bg1">
                    <a:alpha val="99000"/>
                  </a:schemeClr>
                </a:solidFill>
                <a:latin typeface="Segoe UI Light" pitchFamily="34" charset="0"/>
              </a:endParaRPr>
            </a:p>
            <a:p>
              <a:pPr marL="0" lvl="1"/>
              <a:endParaRPr lang="en-US" sz="600" dirty="0" smtClean="0">
                <a:solidFill>
                  <a:schemeClr val="tx2">
                    <a:alpha val="99000"/>
                  </a:schemeClr>
                </a:solidFill>
              </a:endParaRPr>
            </a:p>
            <a:p>
              <a:pPr marL="0" lvl="1"/>
              <a:r>
                <a:rPr lang="en-US" sz="1400" dirty="0" smtClean="0">
                  <a:solidFill>
                    <a:schemeClr val="bg1">
                      <a:alpha val="99000"/>
                    </a:schemeClr>
                  </a:solidFill>
                </a:rPr>
                <a:t>Scalability</a:t>
              </a:r>
              <a:endParaRPr lang="en-US" sz="1400" dirty="0">
                <a:solidFill>
                  <a:schemeClr val="bg1">
                    <a:alpha val="99000"/>
                  </a:schemeClr>
                </a:solidFill>
              </a:endParaRPr>
            </a:p>
            <a:p>
              <a:pPr marL="0" lvl="1"/>
              <a:r>
                <a:rPr lang="en-US" sz="1400" dirty="0">
                  <a:solidFill>
                    <a:schemeClr val="bg1">
                      <a:alpha val="99000"/>
                    </a:schemeClr>
                  </a:solidFill>
                </a:rPr>
                <a:t>Availability</a:t>
              </a:r>
            </a:p>
            <a:p>
              <a:pPr marL="0" lvl="1"/>
              <a:r>
                <a:rPr lang="en-US" sz="1400" dirty="0">
                  <a:solidFill>
                    <a:schemeClr val="bg1">
                      <a:alpha val="99000"/>
                    </a:schemeClr>
                  </a:solidFill>
                </a:rPr>
                <a:t>Fault Tolerance</a:t>
              </a:r>
            </a:p>
            <a:p>
              <a:pPr marL="0" lvl="1"/>
              <a:r>
                <a:rPr lang="en-US" sz="1400" dirty="0">
                  <a:solidFill>
                    <a:schemeClr val="bg1">
                      <a:alpha val="99000"/>
                    </a:schemeClr>
                  </a:solidFill>
                </a:rPr>
                <a:t>On-Demand Computing</a:t>
              </a:r>
            </a:p>
            <a:p>
              <a:pPr marL="0" lvl="1"/>
              <a:r>
                <a:rPr lang="en-US" sz="1400" dirty="0">
                  <a:solidFill>
                    <a:schemeClr val="bg1">
                      <a:alpha val="99000"/>
                    </a:schemeClr>
                  </a:solidFill>
                </a:rPr>
                <a:t>Performance</a:t>
              </a:r>
            </a:p>
            <a:p>
              <a:pPr marL="460375" indent="-460375">
                <a:lnSpc>
                  <a:spcPct val="90000"/>
                </a:lnSpc>
                <a:spcBef>
                  <a:spcPct val="20000"/>
                </a:spcBef>
                <a:buSzPct val="80000"/>
                <a:buBlip>
                  <a:blip r:embed="rId9"/>
                </a:buBlip>
              </a:pPr>
              <a:endParaRPr lang="en-US" sz="2400" dirty="0">
                <a:gradFill>
                  <a:gsLst>
                    <a:gs pos="0">
                      <a:srgbClr val="292929">
                        <a:lumMod val="90000"/>
                        <a:lumOff val="10000"/>
                      </a:srgbClr>
                    </a:gs>
                    <a:gs pos="86000">
                      <a:srgbClr val="292929">
                        <a:lumMod val="90000"/>
                        <a:lumOff val="10000"/>
                      </a:srgbClr>
                    </a:gs>
                  </a:gsLst>
                  <a:lin ang="5400000" scaled="0"/>
                </a:gradFill>
              </a:endParaRPr>
            </a:p>
          </p:txBody>
        </p:sp>
        <p:sp>
          <p:nvSpPr>
            <p:cNvPr id="13" name="Freeform 15"/>
            <p:cNvSpPr>
              <a:spLocks noEditPoints="1"/>
            </p:cNvSpPr>
            <p:nvPr/>
          </p:nvSpPr>
          <p:spPr bwMode="black">
            <a:xfrm>
              <a:off x="10343655" y="4390601"/>
              <a:ext cx="821061" cy="822006"/>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200" dirty="0"/>
            </a:p>
          </p:txBody>
        </p:sp>
      </p:grpSp>
    </p:spTree>
    <p:extLst>
      <p:ext uri="{BB962C8B-B14F-4D97-AF65-F5344CB8AC3E}">
        <p14:creationId xmlns:p14="http://schemas.microsoft.com/office/powerpoint/2010/main" val="3080728904"/>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88247" y="1390965"/>
            <a:ext cx="8371083" cy="488227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17" name="TextBox 16"/>
          <p:cNvSpPr txBox="1"/>
          <p:nvPr/>
        </p:nvSpPr>
        <p:spPr>
          <a:xfrm>
            <a:off x="2673321" y="4197531"/>
            <a:ext cx="3780264" cy="523220"/>
          </a:xfrm>
          <a:prstGeom prst="rect">
            <a:avLst/>
          </a:prstGeom>
          <a:noFill/>
        </p:spPr>
        <p:txBody>
          <a:bodyPr wrap="square" rtlCol="0">
            <a:spAutoFit/>
          </a:bodyPr>
          <a:lstStyle/>
          <a:p>
            <a:pPr algn="ctr"/>
            <a:r>
              <a:rPr lang="en-US" sz="2800" spc="-100" dirty="0">
                <a:gradFill>
                  <a:gsLst>
                    <a:gs pos="0">
                      <a:srgbClr val="595959"/>
                    </a:gs>
                    <a:gs pos="86000">
                      <a:srgbClr val="595959"/>
                    </a:gs>
                  </a:gsLst>
                  <a:lin ang="5400000" scaled="0"/>
                </a:gradFill>
                <a:latin typeface="Segoe UI Light" pitchFamily="34" charset="0"/>
              </a:rPr>
              <a:t>Core Services</a:t>
            </a:r>
          </a:p>
        </p:txBody>
      </p:sp>
      <p:grpSp>
        <p:nvGrpSpPr>
          <p:cNvPr id="4" name="Group 3"/>
          <p:cNvGrpSpPr/>
          <p:nvPr/>
        </p:nvGrpSpPr>
        <p:grpSpPr>
          <a:xfrm>
            <a:off x="504295" y="4967422"/>
            <a:ext cx="8465823" cy="1376248"/>
            <a:chOff x="504295" y="4967422"/>
            <a:chExt cx="8465823" cy="1462875"/>
          </a:xfrm>
        </p:grpSpPr>
        <p:sp>
          <p:nvSpPr>
            <p:cNvPr id="3" name="Rectangle 2"/>
            <p:cNvSpPr/>
            <p:nvPr/>
          </p:nvSpPr>
          <p:spPr bwMode="auto">
            <a:xfrm>
              <a:off x="504295" y="4967422"/>
              <a:ext cx="8121221" cy="146287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9" name="TextBox 18"/>
            <p:cNvSpPr txBox="1"/>
            <p:nvPr/>
          </p:nvSpPr>
          <p:spPr>
            <a:xfrm>
              <a:off x="605667" y="5536878"/>
              <a:ext cx="1831612" cy="687014"/>
            </a:xfrm>
            <a:prstGeom prst="rect">
              <a:avLst/>
            </a:prstGeom>
            <a:noFill/>
          </p:spPr>
          <p:txBody>
            <a:bodyPr wrap="square" rtlCol="0">
              <a:spAutoFit/>
            </a:bodyPr>
            <a:lstStyle/>
            <a:p>
              <a:pPr marL="457200" indent="-457200">
                <a:buFont typeface="Wingdings" pitchFamily="2" charset="2"/>
                <a:buChar char="ü"/>
              </a:pPr>
              <a:r>
                <a:rPr lang="en-US" sz="1800" spc="-100" dirty="0" smtClean="0">
                  <a:solidFill>
                    <a:schemeClr val="bg1"/>
                  </a:solidFill>
                  <a:latin typeface="Segoe UI Light" pitchFamily="34" charset="0"/>
                </a:rPr>
                <a:t>Caching</a:t>
              </a:r>
            </a:p>
            <a:p>
              <a:pPr marL="457200" indent="-457200">
                <a:buFont typeface="Wingdings" pitchFamily="2" charset="2"/>
                <a:buChar char="ü"/>
              </a:pPr>
              <a:r>
                <a:rPr lang="en-US" sz="1800" spc="-100" dirty="0" smtClean="0">
                  <a:solidFill>
                    <a:schemeClr val="bg1"/>
                  </a:solidFill>
                  <a:latin typeface="Segoe UI Light" pitchFamily="34" charset="0"/>
                </a:rPr>
                <a:t>CDN</a:t>
              </a:r>
              <a:endParaRPr lang="en-US" sz="1800" spc="-100" dirty="0">
                <a:solidFill>
                  <a:schemeClr val="bg1"/>
                </a:solidFill>
                <a:latin typeface="Segoe UI Light" pitchFamily="34" charset="0"/>
              </a:endParaRPr>
            </a:p>
          </p:txBody>
        </p:sp>
        <p:sp>
          <p:nvSpPr>
            <p:cNvPr id="21" name="TextBox 20"/>
            <p:cNvSpPr txBox="1"/>
            <p:nvPr/>
          </p:nvSpPr>
          <p:spPr>
            <a:xfrm>
              <a:off x="2220670" y="5541798"/>
              <a:ext cx="2210785" cy="687014"/>
            </a:xfrm>
            <a:prstGeom prst="rect">
              <a:avLst/>
            </a:prstGeom>
            <a:noFill/>
          </p:spPr>
          <p:txBody>
            <a:bodyPr wrap="square" rtlCol="0">
              <a:spAutoFit/>
            </a:bodyPr>
            <a:lstStyle/>
            <a:p>
              <a:pPr marL="457200" indent="-457200">
                <a:buFont typeface="Wingdings" pitchFamily="2" charset="2"/>
                <a:buChar char="ü"/>
              </a:pPr>
              <a:r>
                <a:rPr lang="en-US" sz="1800" spc="-100" dirty="0" smtClean="0">
                  <a:solidFill>
                    <a:schemeClr val="bg1"/>
                  </a:solidFill>
                  <a:latin typeface="Segoe UI Light" pitchFamily="34" charset="0"/>
                </a:rPr>
                <a:t>Service Bus</a:t>
              </a:r>
            </a:p>
            <a:p>
              <a:pPr marL="457200" indent="-457200">
                <a:buFont typeface="Wingdings" pitchFamily="2" charset="2"/>
                <a:buChar char="ü"/>
              </a:pPr>
              <a:r>
                <a:rPr lang="en-US" sz="1800" spc="-100" dirty="0" smtClean="0">
                  <a:solidFill>
                    <a:schemeClr val="bg1"/>
                  </a:solidFill>
                  <a:latin typeface="Segoe UI Light" pitchFamily="34" charset="0"/>
                </a:rPr>
                <a:t>Reporting</a:t>
              </a:r>
              <a:endParaRPr lang="en-US" sz="1800" spc="-100" dirty="0">
                <a:solidFill>
                  <a:schemeClr val="bg1"/>
                </a:solidFill>
                <a:latin typeface="Segoe UI Light" pitchFamily="34" charset="0"/>
              </a:endParaRPr>
            </a:p>
          </p:txBody>
        </p:sp>
        <p:sp>
          <p:nvSpPr>
            <p:cNvPr id="22" name="TextBox 21"/>
            <p:cNvSpPr txBox="1"/>
            <p:nvPr/>
          </p:nvSpPr>
          <p:spPr>
            <a:xfrm>
              <a:off x="4545700" y="5541798"/>
              <a:ext cx="2210785" cy="687014"/>
            </a:xfrm>
            <a:prstGeom prst="rect">
              <a:avLst/>
            </a:prstGeom>
            <a:noFill/>
          </p:spPr>
          <p:txBody>
            <a:bodyPr wrap="square" rtlCol="0">
              <a:spAutoFit/>
            </a:bodyPr>
            <a:lstStyle/>
            <a:p>
              <a:pPr marL="457200" indent="-457200">
                <a:buFont typeface="Wingdings" pitchFamily="2" charset="2"/>
                <a:buChar char="ü"/>
              </a:pPr>
              <a:r>
                <a:rPr lang="en-US" sz="1800" spc="-100" dirty="0" smtClean="0">
                  <a:solidFill>
                    <a:schemeClr val="bg1"/>
                  </a:solidFill>
                  <a:latin typeface="Segoe UI Light" pitchFamily="34" charset="0"/>
                </a:rPr>
                <a:t>Data Sync</a:t>
              </a:r>
            </a:p>
            <a:p>
              <a:pPr marL="457200" indent="-457200">
                <a:buFont typeface="Wingdings" pitchFamily="2" charset="2"/>
                <a:buChar char="ü"/>
              </a:pPr>
              <a:r>
                <a:rPr lang="en-US" sz="1800" spc="-100" dirty="0" smtClean="0">
                  <a:solidFill>
                    <a:schemeClr val="bg1"/>
                  </a:solidFill>
                  <a:latin typeface="Segoe UI Light" pitchFamily="34" charset="0"/>
                </a:rPr>
                <a:t>Azure Connect</a:t>
              </a:r>
              <a:endParaRPr lang="en-US" sz="1800" spc="-100" dirty="0">
                <a:solidFill>
                  <a:schemeClr val="bg1"/>
                </a:solidFill>
                <a:latin typeface="Segoe UI Light" pitchFamily="34" charset="0"/>
              </a:endParaRPr>
            </a:p>
          </p:txBody>
        </p:sp>
        <p:sp>
          <p:nvSpPr>
            <p:cNvPr id="23" name="TextBox 22"/>
            <p:cNvSpPr txBox="1"/>
            <p:nvPr/>
          </p:nvSpPr>
          <p:spPr>
            <a:xfrm>
              <a:off x="6759333" y="5538208"/>
              <a:ext cx="2210785" cy="687014"/>
            </a:xfrm>
            <a:prstGeom prst="rect">
              <a:avLst/>
            </a:prstGeom>
            <a:noFill/>
          </p:spPr>
          <p:txBody>
            <a:bodyPr wrap="square" rtlCol="0">
              <a:spAutoFit/>
            </a:bodyPr>
            <a:lstStyle/>
            <a:p>
              <a:pPr marL="457200" indent="-457200">
                <a:buFont typeface="Wingdings" pitchFamily="2" charset="2"/>
                <a:buChar char="ü"/>
              </a:pPr>
              <a:r>
                <a:rPr lang="en-US" sz="1800" spc="-100" dirty="0" smtClean="0">
                  <a:solidFill>
                    <a:schemeClr val="bg1"/>
                  </a:solidFill>
                  <a:latin typeface="Segoe UI Light" pitchFamily="34" charset="0"/>
                </a:rPr>
                <a:t>Identity</a:t>
              </a:r>
            </a:p>
            <a:p>
              <a:pPr marL="457200" indent="-457200">
                <a:buFont typeface="Wingdings" pitchFamily="2" charset="2"/>
                <a:buChar char="ü"/>
              </a:pPr>
              <a:r>
                <a:rPr lang="en-US" sz="1800" spc="-100" dirty="0" smtClean="0">
                  <a:solidFill>
                    <a:schemeClr val="bg1"/>
                  </a:solidFill>
                  <a:latin typeface="Segoe UI Light" pitchFamily="34" charset="0"/>
                </a:rPr>
                <a:t>HPC</a:t>
              </a:r>
              <a:endParaRPr lang="en-US" sz="1800" spc="-100" dirty="0">
                <a:solidFill>
                  <a:schemeClr val="bg1"/>
                </a:solidFill>
                <a:latin typeface="Segoe UI Light" pitchFamily="34" charset="0"/>
              </a:endParaRPr>
            </a:p>
          </p:txBody>
        </p:sp>
        <p:sp>
          <p:nvSpPr>
            <p:cNvPr id="24" name="TextBox 23"/>
            <p:cNvSpPr txBox="1"/>
            <p:nvPr/>
          </p:nvSpPr>
          <p:spPr>
            <a:xfrm>
              <a:off x="2673320" y="5054049"/>
              <a:ext cx="3780264" cy="556154"/>
            </a:xfrm>
            <a:prstGeom prst="rect">
              <a:avLst/>
            </a:prstGeom>
            <a:noFill/>
          </p:spPr>
          <p:txBody>
            <a:bodyPr wrap="square" rtlCol="0">
              <a:spAutoFit/>
            </a:bodyPr>
            <a:lstStyle/>
            <a:p>
              <a:pPr algn="ctr"/>
              <a:r>
                <a:rPr lang="en-US" sz="2800" b="1" spc="-100" dirty="0" smtClean="0">
                  <a:solidFill>
                    <a:schemeClr val="bg1"/>
                  </a:solidFill>
                  <a:latin typeface="Segoe UI Light" pitchFamily="34" charset="0"/>
                </a:rPr>
                <a:t>Additional Services</a:t>
              </a:r>
              <a:endParaRPr lang="en-US" sz="2800" b="1" spc="-100" dirty="0">
                <a:solidFill>
                  <a:schemeClr val="bg1"/>
                </a:solidFill>
                <a:latin typeface="Segoe UI Light" pitchFamily="34" charset="0"/>
              </a:endParaRPr>
            </a:p>
          </p:txBody>
        </p:sp>
      </p:grpSp>
      <p:sp>
        <p:nvSpPr>
          <p:cNvPr id="2" name="Title 1"/>
          <p:cNvSpPr>
            <a:spLocks noGrp="1"/>
          </p:cNvSpPr>
          <p:nvPr>
            <p:ph type="title"/>
          </p:nvPr>
        </p:nvSpPr>
        <p:spPr/>
        <p:txBody>
          <a:bodyPr/>
          <a:lstStyle/>
          <a:p>
            <a:r>
              <a:rPr lang="en-US" dirty="0" smtClean="0"/>
              <a:t>Windows </a:t>
            </a:r>
            <a:r>
              <a:rPr lang="en-US" dirty="0">
                <a:solidFill>
                  <a:schemeClr val="accent2">
                    <a:alpha val="99000"/>
                  </a:schemeClr>
                </a:solidFill>
              </a:rPr>
              <a:t>Azure</a:t>
            </a:r>
          </a:p>
        </p:txBody>
      </p:sp>
      <p:grpSp>
        <p:nvGrpSpPr>
          <p:cNvPr id="48" name="Group 47"/>
          <p:cNvGrpSpPr/>
          <p:nvPr/>
        </p:nvGrpSpPr>
        <p:grpSpPr>
          <a:xfrm>
            <a:off x="504295" y="1516683"/>
            <a:ext cx="2631606" cy="2680848"/>
            <a:chOff x="914162" y="6336256"/>
            <a:chExt cx="3169095" cy="3172968"/>
          </a:xfrm>
        </p:grpSpPr>
        <p:sp>
          <p:nvSpPr>
            <p:cNvPr id="32" name="Rectangle 31"/>
            <p:cNvSpPr/>
            <p:nvPr/>
          </p:nvSpPr>
          <p:spPr>
            <a:xfrm>
              <a:off x="914162" y="6336256"/>
              <a:ext cx="3169095"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a:solidFill>
                    <a:schemeClr val="bg1">
                      <a:alpha val="99000"/>
                    </a:schemeClr>
                  </a:solidFill>
                  <a:latin typeface="Segoe UI"/>
                  <a:ea typeface="Segoe UI" pitchFamily="34" charset="0"/>
                  <a:cs typeface="Segoe UI" pitchFamily="34" charset="0"/>
                </a:rPr>
                <a:t>Compute</a:t>
              </a:r>
            </a:p>
          </p:txBody>
        </p:sp>
        <p:grpSp>
          <p:nvGrpSpPr>
            <p:cNvPr id="33" name="Group 32"/>
            <p:cNvGrpSpPr/>
            <p:nvPr/>
          </p:nvGrpSpPr>
          <p:grpSpPr bwMode="black">
            <a:xfrm>
              <a:off x="1505538" y="6985926"/>
              <a:ext cx="1891282" cy="1538642"/>
              <a:chOff x="5184775" y="225425"/>
              <a:chExt cx="1500188" cy="1220788"/>
            </a:xfrm>
            <a:solidFill>
              <a:srgbClr val="FFFFFF"/>
            </a:solidFill>
          </p:grpSpPr>
          <p:sp>
            <p:nvSpPr>
              <p:cNvPr id="34" name="Freeform 86"/>
              <p:cNvSpPr>
                <a:spLocks noEditPoints="1"/>
              </p:cNvSpPr>
              <p:nvPr/>
            </p:nvSpPr>
            <p:spPr bwMode="black">
              <a:xfrm>
                <a:off x="5184775" y="344488"/>
                <a:ext cx="1095375" cy="1101725"/>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5" name="Oval 87"/>
              <p:cNvSpPr>
                <a:spLocks noChangeArrowheads="1"/>
              </p:cNvSpPr>
              <p:nvPr/>
            </p:nvSpPr>
            <p:spPr bwMode="black">
              <a:xfrm>
                <a:off x="5630863" y="812800"/>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6" name="Freeform 88"/>
              <p:cNvSpPr>
                <a:spLocks noEditPoints="1"/>
              </p:cNvSpPr>
              <p:nvPr/>
            </p:nvSpPr>
            <p:spPr bwMode="black">
              <a:xfrm>
                <a:off x="6129338" y="225425"/>
                <a:ext cx="555625" cy="598488"/>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49" name="Group 48"/>
          <p:cNvGrpSpPr/>
          <p:nvPr/>
        </p:nvGrpSpPr>
        <p:grpSpPr>
          <a:xfrm>
            <a:off x="3246041" y="1516683"/>
            <a:ext cx="2634823" cy="2680848"/>
            <a:chOff x="4631754" y="6336256"/>
            <a:chExt cx="3172968" cy="3172968"/>
          </a:xfrm>
        </p:grpSpPr>
        <p:sp>
          <p:nvSpPr>
            <p:cNvPr id="38" name="Rectangle 37"/>
            <p:cNvSpPr/>
            <p:nvPr/>
          </p:nvSpPr>
          <p:spPr>
            <a:xfrm>
              <a:off x="4631754" y="6336256"/>
              <a:ext cx="3172968"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smtClean="0">
                  <a:solidFill>
                    <a:schemeClr val="bg1">
                      <a:alpha val="99000"/>
                    </a:schemeClr>
                  </a:solidFill>
                  <a:latin typeface="Segoe UI"/>
                  <a:ea typeface="Segoe UI" pitchFamily="34" charset="0"/>
                  <a:cs typeface="Segoe UI" pitchFamily="34" charset="0"/>
                </a:rPr>
                <a:t>Storage</a:t>
              </a:r>
              <a:endParaRPr lang="en-US" sz="2800" dirty="0">
                <a:solidFill>
                  <a:schemeClr val="bg1">
                    <a:alpha val="99000"/>
                  </a:schemeClr>
                </a:solidFill>
                <a:latin typeface="Segoe UI"/>
                <a:ea typeface="Segoe UI" pitchFamily="34" charset="0"/>
                <a:cs typeface="Segoe UI" pitchFamily="34" charset="0"/>
              </a:endParaRPr>
            </a:p>
          </p:txBody>
        </p:sp>
        <p:sp>
          <p:nvSpPr>
            <p:cNvPr id="39" name="Freeform 79"/>
            <p:cNvSpPr>
              <a:spLocks noEditPoints="1"/>
            </p:cNvSpPr>
            <p:nvPr/>
          </p:nvSpPr>
          <p:spPr bwMode="black">
            <a:xfrm>
              <a:off x="5586905" y="6858000"/>
              <a:ext cx="1262667" cy="1706968"/>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800" dirty="0"/>
            </a:p>
          </p:txBody>
        </p:sp>
      </p:grpSp>
      <p:grpSp>
        <p:nvGrpSpPr>
          <p:cNvPr id="50" name="Group 49"/>
          <p:cNvGrpSpPr/>
          <p:nvPr/>
        </p:nvGrpSpPr>
        <p:grpSpPr>
          <a:xfrm>
            <a:off x="5990693" y="1516683"/>
            <a:ext cx="2634823" cy="2680848"/>
            <a:chOff x="8227457" y="6315987"/>
            <a:chExt cx="3172968" cy="3172968"/>
          </a:xfrm>
        </p:grpSpPr>
        <p:sp>
          <p:nvSpPr>
            <p:cNvPr id="41" name="Rectangle 40"/>
            <p:cNvSpPr/>
            <p:nvPr/>
          </p:nvSpPr>
          <p:spPr>
            <a:xfrm>
              <a:off x="8227457" y="6315987"/>
              <a:ext cx="3172968"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smtClean="0">
                  <a:solidFill>
                    <a:schemeClr val="bg1">
                      <a:alpha val="99000"/>
                    </a:schemeClr>
                  </a:solidFill>
                  <a:latin typeface="Segoe UI"/>
                  <a:ea typeface="Segoe UI" pitchFamily="34" charset="0"/>
                  <a:cs typeface="Segoe UI" pitchFamily="34" charset="0"/>
                </a:rPr>
                <a:t>Database</a:t>
              </a:r>
              <a:endParaRPr lang="en-US" sz="2800" dirty="0">
                <a:solidFill>
                  <a:schemeClr val="bg1">
                    <a:alpha val="99000"/>
                  </a:schemeClr>
                </a:solidFill>
                <a:latin typeface="Segoe UI"/>
                <a:ea typeface="Segoe UI" pitchFamily="34" charset="0"/>
                <a:cs typeface="Segoe UI" pitchFamily="34" charset="0"/>
              </a:endParaRPr>
            </a:p>
          </p:txBody>
        </p:sp>
        <p:sp>
          <p:nvSpPr>
            <p:cNvPr id="42" name="Freeform 83"/>
            <p:cNvSpPr>
              <a:spLocks noEditPoints="1"/>
            </p:cNvSpPr>
            <p:nvPr/>
          </p:nvSpPr>
          <p:spPr bwMode="black">
            <a:xfrm>
              <a:off x="9041602" y="6858000"/>
              <a:ext cx="1544679" cy="1630607"/>
            </a:xfrm>
            <a:custGeom>
              <a:avLst/>
              <a:gdLst>
                <a:gd name="T0" fmla="*/ 502 w 2107"/>
                <a:gd name="T1" fmla="*/ 1162 h 2221"/>
                <a:gd name="T2" fmla="*/ 239 w 2107"/>
                <a:gd name="T3" fmla="*/ 2072 h 2221"/>
                <a:gd name="T4" fmla="*/ 1587 w 2107"/>
                <a:gd name="T5" fmla="*/ 1800 h 2221"/>
                <a:gd name="T6" fmla="*/ 1487 w 2107"/>
                <a:gd name="T7" fmla="*/ 1835 h 2221"/>
                <a:gd name="T8" fmla="*/ 1579 w 2107"/>
                <a:gd name="T9" fmla="*/ 1870 h 2221"/>
                <a:gd name="T10" fmla="*/ 1470 w 2107"/>
                <a:gd name="T11" fmla="*/ 1847 h 2221"/>
                <a:gd name="T12" fmla="*/ 983 w 2107"/>
                <a:gd name="T13" fmla="*/ 1837 h 2221"/>
                <a:gd name="T14" fmla="*/ 1062 w 2107"/>
                <a:gd name="T15" fmla="*/ 1872 h 2221"/>
                <a:gd name="T16" fmla="*/ 956 w 2107"/>
                <a:gd name="T17" fmla="*/ 1951 h 2221"/>
                <a:gd name="T18" fmla="*/ 1046 w 2107"/>
                <a:gd name="T19" fmla="*/ 1970 h 2221"/>
                <a:gd name="T20" fmla="*/ 820 w 2107"/>
                <a:gd name="T21" fmla="*/ 1872 h 2221"/>
                <a:gd name="T22" fmla="*/ 899 w 2107"/>
                <a:gd name="T23" fmla="*/ 1836 h 2221"/>
                <a:gd name="T24" fmla="*/ 841 w 2107"/>
                <a:gd name="T25" fmla="*/ 1886 h 2221"/>
                <a:gd name="T26" fmla="*/ 905 w 2107"/>
                <a:gd name="T27" fmla="*/ 1920 h 2221"/>
                <a:gd name="T28" fmla="*/ 882 w 2107"/>
                <a:gd name="T29" fmla="*/ 1971 h 2221"/>
                <a:gd name="T30" fmla="*/ 687 w 2107"/>
                <a:gd name="T31" fmla="*/ 1847 h 2221"/>
                <a:gd name="T32" fmla="*/ 780 w 2107"/>
                <a:gd name="T33" fmla="*/ 1844 h 2221"/>
                <a:gd name="T34" fmla="*/ 760 w 2107"/>
                <a:gd name="T35" fmla="*/ 1882 h 2221"/>
                <a:gd name="T36" fmla="*/ 703 w 2107"/>
                <a:gd name="T37" fmla="*/ 1912 h 2221"/>
                <a:gd name="T38" fmla="*/ 682 w 2107"/>
                <a:gd name="T39" fmla="*/ 1972 h 2221"/>
                <a:gd name="T40" fmla="*/ 647 w 2107"/>
                <a:gd name="T41" fmla="*/ 1928 h 2221"/>
                <a:gd name="T42" fmla="*/ 631 w 2107"/>
                <a:gd name="T43" fmla="*/ 1862 h 2221"/>
                <a:gd name="T44" fmla="*/ 545 w 2107"/>
                <a:gd name="T45" fmla="*/ 2017 h 2221"/>
                <a:gd name="T46" fmla="*/ 416 w 2107"/>
                <a:gd name="T47" fmla="*/ 2078 h 2221"/>
                <a:gd name="T48" fmla="*/ 435 w 2107"/>
                <a:gd name="T49" fmla="*/ 2014 h 2221"/>
                <a:gd name="T50" fmla="*/ 538 w 2107"/>
                <a:gd name="T51" fmla="*/ 2006 h 2221"/>
                <a:gd name="T52" fmla="*/ 520 w 2107"/>
                <a:gd name="T53" fmla="*/ 1973 h 2221"/>
                <a:gd name="T54" fmla="*/ 490 w 2107"/>
                <a:gd name="T55" fmla="*/ 1930 h 2221"/>
                <a:gd name="T56" fmla="*/ 587 w 2107"/>
                <a:gd name="T57" fmla="*/ 1913 h 2221"/>
                <a:gd name="T58" fmla="*/ 1055 w 2107"/>
                <a:gd name="T59" fmla="*/ 2071 h 2221"/>
                <a:gd name="T60" fmla="*/ 605 w 2107"/>
                <a:gd name="T61" fmla="*/ 2078 h 2221"/>
                <a:gd name="T62" fmla="*/ 613 w 2107"/>
                <a:gd name="T63" fmla="*/ 2010 h 2221"/>
                <a:gd name="T64" fmla="*/ 1046 w 2107"/>
                <a:gd name="T65" fmla="*/ 2003 h 2221"/>
                <a:gd name="T66" fmla="*/ 1113 w 2107"/>
                <a:gd name="T67" fmla="*/ 1877 h 2221"/>
                <a:gd name="T68" fmla="*/ 1176 w 2107"/>
                <a:gd name="T69" fmla="*/ 1835 h 2221"/>
                <a:gd name="T70" fmla="*/ 1137 w 2107"/>
                <a:gd name="T71" fmla="*/ 1885 h 2221"/>
                <a:gd name="T72" fmla="*/ 1115 w 2107"/>
                <a:gd name="T73" fmla="*/ 1926 h 2221"/>
                <a:gd name="T74" fmla="*/ 1215 w 2107"/>
                <a:gd name="T75" fmla="*/ 1968 h 2221"/>
                <a:gd name="T76" fmla="*/ 1135 w 2107"/>
                <a:gd name="T77" fmla="*/ 1970 h 2221"/>
                <a:gd name="T78" fmla="*/ 1146 w 2107"/>
                <a:gd name="T79" fmla="*/ 2075 h 2221"/>
                <a:gd name="T80" fmla="*/ 1122 w 2107"/>
                <a:gd name="T81" fmla="*/ 2019 h 2221"/>
                <a:gd name="T82" fmla="*/ 1139 w 2107"/>
                <a:gd name="T83" fmla="*/ 2003 h 2221"/>
                <a:gd name="T84" fmla="*/ 1217 w 2107"/>
                <a:gd name="T85" fmla="*/ 2003 h 2221"/>
                <a:gd name="T86" fmla="*/ 1337 w 2107"/>
                <a:gd name="T87" fmla="*/ 1868 h 2221"/>
                <a:gd name="T88" fmla="*/ 1411 w 2107"/>
                <a:gd name="T89" fmla="*/ 1838 h 2221"/>
                <a:gd name="T90" fmla="*/ 1425 w 2107"/>
                <a:gd name="T91" fmla="*/ 1883 h 2221"/>
                <a:gd name="T92" fmla="*/ 1359 w 2107"/>
                <a:gd name="T93" fmla="*/ 1927 h 2221"/>
                <a:gd name="T94" fmla="*/ 1476 w 2107"/>
                <a:gd name="T95" fmla="*/ 1956 h 2221"/>
                <a:gd name="T96" fmla="*/ 1461 w 2107"/>
                <a:gd name="T97" fmla="*/ 1970 h 2221"/>
                <a:gd name="T98" fmla="*/ 1511 w 2107"/>
                <a:gd name="T99" fmla="*/ 2075 h 2221"/>
                <a:gd name="T100" fmla="*/ 1393 w 2107"/>
                <a:gd name="T101" fmla="*/ 2019 h 2221"/>
                <a:gd name="T102" fmla="*/ 1475 w 2107"/>
                <a:gd name="T103" fmla="*/ 2001 h 2221"/>
                <a:gd name="T104" fmla="*/ 1681 w 2107"/>
                <a:gd name="T105" fmla="*/ 2018 h 2221"/>
                <a:gd name="T106" fmla="*/ 1623 w 2107"/>
                <a:gd name="T107" fmla="*/ 2075 h 2221"/>
                <a:gd name="T108" fmla="*/ 1639 w 2107"/>
                <a:gd name="T109" fmla="*/ 2000 h 2221"/>
                <a:gd name="T110" fmla="*/ 1630 w 2107"/>
                <a:gd name="T111" fmla="*/ 1969 h 2221"/>
                <a:gd name="T112" fmla="*/ 1532 w 2107"/>
                <a:gd name="T113" fmla="*/ 1910 h 2221"/>
                <a:gd name="T114" fmla="*/ 933 w 2107"/>
                <a:gd name="T115" fmla="*/ 1308 h 2221"/>
                <a:gd name="T116" fmla="*/ 9 w 2107"/>
                <a:gd name="T117" fmla="*/ 909 h 2221"/>
                <a:gd name="T118" fmla="*/ 413 w 2107"/>
                <a:gd name="T119" fmla="*/ 386 h 2221"/>
                <a:gd name="T120" fmla="*/ 1700 w 2107"/>
                <a:gd name="T121" fmla="*/ 556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7" h="2221">
                  <a:moveTo>
                    <a:pt x="2107" y="809"/>
                  </a:moveTo>
                  <a:cubicBezTo>
                    <a:pt x="2106" y="786"/>
                    <a:pt x="2103" y="764"/>
                    <a:pt x="2098" y="742"/>
                  </a:cubicBezTo>
                  <a:cubicBezTo>
                    <a:pt x="2098" y="745"/>
                    <a:pt x="2098" y="747"/>
                    <a:pt x="2098" y="749"/>
                  </a:cubicBezTo>
                  <a:cubicBezTo>
                    <a:pt x="2096" y="810"/>
                    <a:pt x="2076" y="869"/>
                    <a:pt x="2040" y="926"/>
                  </a:cubicBezTo>
                  <a:cubicBezTo>
                    <a:pt x="2018" y="961"/>
                    <a:pt x="1988" y="995"/>
                    <a:pt x="1953" y="1027"/>
                  </a:cubicBezTo>
                  <a:cubicBezTo>
                    <a:pt x="1918" y="1064"/>
                    <a:pt x="1873" y="1098"/>
                    <a:pt x="1819" y="1131"/>
                  </a:cubicBezTo>
                  <a:cubicBezTo>
                    <a:pt x="1777" y="1156"/>
                    <a:pt x="1731" y="1178"/>
                    <a:pt x="1682" y="1198"/>
                  </a:cubicBezTo>
                  <a:cubicBezTo>
                    <a:pt x="1682" y="1061"/>
                    <a:pt x="1682" y="1061"/>
                    <a:pt x="1682" y="1061"/>
                  </a:cubicBezTo>
                  <a:cubicBezTo>
                    <a:pt x="1682" y="1059"/>
                    <a:pt x="1682" y="1058"/>
                    <a:pt x="1682" y="1056"/>
                  </a:cubicBezTo>
                  <a:cubicBezTo>
                    <a:pt x="1680" y="988"/>
                    <a:pt x="1624" y="933"/>
                    <a:pt x="1554" y="933"/>
                  </a:cubicBezTo>
                  <a:cubicBezTo>
                    <a:pt x="555" y="933"/>
                    <a:pt x="555" y="933"/>
                    <a:pt x="555" y="933"/>
                  </a:cubicBezTo>
                  <a:cubicBezTo>
                    <a:pt x="484" y="933"/>
                    <a:pt x="426" y="990"/>
                    <a:pt x="426" y="1061"/>
                  </a:cubicBezTo>
                  <a:cubicBezTo>
                    <a:pt x="426" y="1141"/>
                    <a:pt x="426" y="1141"/>
                    <a:pt x="426" y="1141"/>
                  </a:cubicBezTo>
                  <a:cubicBezTo>
                    <a:pt x="430" y="1142"/>
                    <a:pt x="430" y="1142"/>
                    <a:pt x="430" y="1142"/>
                  </a:cubicBezTo>
                  <a:cubicBezTo>
                    <a:pt x="430" y="1143"/>
                    <a:pt x="459" y="1152"/>
                    <a:pt x="502" y="1162"/>
                  </a:cubicBezTo>
                  <a:cubicBezTo>
                    <a:pt x="502" y="1069"/>
                    <a:pt x="502" y="1069"/>
                    <a:pt x="502" y="1069"/>
                  </a:cubicBezTo>
                  <a:cubicBezTo>
                    <a:pt x="502" y="1032"/>
                    <a:pt x="531" y="1003"/>
                    <a:pt x="568" y="1003"/>
                  </a:cubicBezTo>
                  <a:cubicBezTo>
                    <a:pt x="1541" y="1003"/>
                    <a:pt x="1541" y="1003"/>
                    <a:pt x="1541" y="1003"/>
                  </a:cubicBezTo>
                  <a:cubicBezTo>
                    <a:pt x="1577" y="1003"/>
                    <a:pt x="1607" y="1032"/>
                    <a:pt x="1607" y="1069"/>
                  </a:cubicBezTo>
                  <a:cubicBezTo>
                    <a:pt x="1607" y="1668"/>
                    <a:pt x="1607" y="1668"/>
                    <a:pt x="1607" y="1668"/>
                  </a:cubicBezTo>
                  <a:cubicBezTo>
                    <a:pt x="1607" y="1704"/>
                    <a:pt x="1577" y="1734"/>
                    <a:pt x="1541" y="1734"/>
                  </a:cubicBezTo>
                  <a:cubicBezTo>
                    <a:pt x="568" y="1734"/>
                    <a:pt x="568" y="1734"/>
                    <a:pt x="568" y="1734"/>
                  </a:cubicBezTo>
                  <a:cubicBezTo>
                    <a:pt x="531" y="1734"/>
                    <a:pt x="502" y="1704"/>
                    <a:pt x="502" y="1668"/>
                  </a:cubicBezTo>
                  <a:cubicBezTo>
                    <a:pt x="502" y="1541"/>
                    <a:pt x="502" y="1541"/>
                    <a:pt x="502" y="1541"/>
                  </a:cubicBezTo>
                  <a:cubicBezTo>
                    <a:pt x="476" y="1535"/>
                    <a:pt x="451" y="1528"/>
                    <a:pt x="426" y="1520"/>
                  </a:cubicBezTo>
                  <a:cubicBezTo>
                    <a:pt x="426" y="1676"/>
                    <a:pt x="426" y="1676"/>
                    <a:pt x="426" y="1676"/>
                  </a:cubicBezTo>
                  <a:cubicBezTo>
                    <a:pt x="426" y="1736"/>
                    <a:pt x="467" y="1786"/>
                    <a:pt x="523" y="1800"/>
                  </a:cubicBezTo>
                  <a:cubicBezTo>
                    <a:pt x="491" y="1802"/>
                    <a:pt x="456" y="1813"/>
                    <a:pt x="435" y="1837"/>
                  </a:cubicBezTo>
                  <a:cubicBezTo>
                    <a:pt x="419" y="1857"/>
                    <a:pt x="403" y="1876"/>
                    <a:pt x="387" y="1895"/>
                  </a:cubicBezTo>
                  <a:cubicBezTo>
                    <a:pt x="337" y="1954"/>
                    <a:pt x="288" y="2013"/>
                    <a:pt x="239" y="2072"/>
                  </a:cubicBezTo>
                  <a:cubicBezTo>
                    <a:pt x="227" y="2086"/>
                    <a:pt x="203" y="2107"/>
                    <a:pt x="203" y="2127"/>
                  </a:cubicBezTo>
                  <a:cubicBezTo>
                    <a:pt x="203" y="2183"/>
                    <a:pt x="203" y="2183"/>
                    <a:pt x="203" y="2183"/>
                  </a:cubicBezTo>
                  <a:cubicBezTo>
                    <a:pt x="204" y="2190"/>
                    <a:pt x="206" y="2197"/>
                    <a:pt x="209" y="2202"/>
                  </a:cubicBezTo>
                  <a:cubicBezTo>
                    <a:pt x="222" y="2220"/>
                    <a:pt x="247" y="2221"/>
                    <a:pt x="267" y="2221"/>
                  </a:cubicBezTo>
                  <a:cubicBezTo>
                    <a:pt x="295" y="2221"/>
                    <a:pt x="1759" y="2221"/>
                    <a:pt x="1804" y="2221"/>
                  </a:cubicBezTo>
                  <a:cubicBezTo>
                    <a:pt x="1826" y="2221"/>
                    <a:pt x="1850" y="2219"/>
                    <a:pt x="1871" y="2214"/>
                  </a:cubicBezTo>
                  <a:cubicBezTo>
                    <a:pt x="1886" y="2211"/>
                    <a:pt x="1903" y="2203"/>
                    <a:pt x="1905" y="2186"/>
                  </a:cubicBezTo>
                  <a:cubicBezTo>
                    <a:pt x="1905" y="2126"/>
                    <a:pt x="1905" y="2126"/>
                    <a:pt x="1905" y="2126"/>
                  </a:cubicBezTo>
                  <a:cubicBezTo>
                    <a:pt x="1907" y="2113"/>
                    <a:pt x="1899" y="2100"/>
                    <a:pt x="1891" y="2091"/>
                  </a:cubicBezTo>
                  <a:cubicBezTo>
                    <a:pt x="1887" y="2086"/>
                    <a:pt x="1883" y="2081"/>
                    <a:pt x="1879" y="2077"/>
                  </a:cubicBezTo>
                  <a:cubicBezTo>
                    <a:pt x="1858" y="2052"/>
                    <a:pt x="1837" y="2027"/>
                    <a:pt x="1816" y="2003"/>
                  </a:cubicBezTo>
                  <a:cubicBezTo>
                    <a:pt x="1770" y="1948"/>
                    <a:pt x="1724" y="1894"/>
                    <a:pt x="1678" y="1840"/>
                  </a:cubicBezTo>
                  <a:cubicBezTo>
                    <a:pt x="1676" y="1837"/>
                    <a:pt x="1674" y="1834"/>
                    <a:pt x="1671" y="1832"/>
                  </a:cubicBezTo>
                  <a:cubicBezTo>
                    <a:pt x="1662" y="1820"/>
                    <a:pt x="1647" y="1813"/>
                    <a:pt x="1633" y="1809"/>
                  </a:cubicBezTo>
                  <a:cubicBezTo>
                    <a:pt x="1618" y="1804"/>
                    <a:pt x="1603" y="1801"/>
                    <a:pt x="1587" y="1800"/>
                  </a:cubicBezTo>
                  <a:cubicBezTo>
                    <a:pt x="1642" y="1785"/>
                    <a:pt x="1682" y="1735"/>
                    <a:pt x="1682" y="1676"/>
                  </a:cubicBezTo>
                  <a:cubicBezTo>
                    <a:pt x="1682" y="1462"/>
                    <a:pt x="1682" y="1462"/>
                    <a:pt x="1682" y="1462"/>
                  </a:cubicBezTo>
                  <a:cubicBezTo>
                    <a:pt x="1698" y="1455"/>
                    <a:pt x="1714" y="1448"/>
                    <a:pt x="1730" y="1441"/>
                  </a:cubicBezTo>
                  <a:cubicBezTo>
                    <a:pt x="1801" y="1408"/>
                    <a:pt x="1863" y="1368"/>
                    <a:pt x="1916" y="1325"/>
                  </a:cubicBezTo>
                  <a:cubicBezTo>
                    <a:pt x="1946" y="1300"/>
                    <a:pt x="1972" y="1273"/>
                    <a:pt x="1995" y="1246"/>
                  </a:cubicBezTo>
                  <a:cubicBezTo>
                    <a:pt x="2018" y="1218"/>
                    <a:pt x="2037" y="1187"/>
                    <a:pt x="2054" y="1154"/>
                  </a:cubicBezTo>
                  <a:cubicBezTo>
                    <a:pt x="2068" y="1124"/>
                    <a:pt x="2079" y="1090"/>
                    <a:pt x="2084" y="1054"/>
                  </a:cubicBezTo>
                  <a:cubicBezTo>
                    <a:pt x="2086" y="1040"/>
                    <a:pt x="2087" y="1026"/>
                    <a:pt x="2089" y="1013"/>
                  </a:cubicBezTo>
                  <a:cubicBezTo>
                    <a:pt x="2089" y="1008"/>
                    <a:pt x="2090" y="1003"/>
                    <a:pt x="2090" y="998"/>
                  </a:cubicBezTo>
                  <a:cubicBezTo>
                    <a:pt x="2102" y="877"/>
                    <a:pt x="2102" y="877"/>
                    <a:pt x="2102" y="877"/>
                  </a:cubicBezTo>
                  <a:cubicBezTo>
                    <a:pt x="2103" y="874"/>
                    <a:pt x="2103" y="870"/>
                    <a:pt x="2103" y="867"/>
                  </a:cubicBezTo>
                  <a:cubicBezTo>
                    <a:pt x="2105" y="848"/>
                    <a:pt x="2107" y="829"/>
                    <a:pt x="2107" y="809"/>
                  </a:cubicBezTo>
                  <a:close/>
                  <a:moveTo>
                    <a:pt x="1474" y="1837"/>
                  </a:moveTo>
                  <a:cubicBezTo>
                    <a:pt x="1475" y="1836"/>
                    <a:pt x="1476" y="1836"/>
                    <a:pt x="1478" y="1836"/>
                  </a:cubicBezTo>
                  <a:cubicBezTo>
                    <a:pt x="1481" y="1835"/>
                    <a:pt x="1483" y="1835"/>
                    <a:pt x="1487" y="1835"/>
                  </a:cubicBezTo>
                  <a:cubicBezTo>
                    <a:pt x="1492" y="1835"/>
                    <a:pt x="1492" y="1835"/>
                    <a:pt x="1492" y="1835"/>
                  </a:cubicBezTo>
                  <a:cubicBezTo>
                    <a:pt x="1492" y="1835"/>
                    <a:pt x="1492" y="1835"/>
                    <a:pt x="1492" y="1835"/>
                  </a:cubicBezTo>
                  <a:cubicBezTo>
                    <a:pt x="1502" y="1835"/>
                    <a:pt x="1511" y="1835"/>
                    <a:pt x="1521" y="1835"/>
                  </a:cubicBezTo>
                  <a:cubicBezTo>
                    <a:pt x="1521" y="1835"/>
                    <a:pt x="1521" y="1835"/>
                    <a:pt x="1521" y="1835"/>
                  </a:cubicBezTo>
                  <a:cubicBezTo>
                    <a:pt x="1531" y="1835"/>
                    <a:pt x="1531" y="1835"/>
                    <a:pt x="1531" y="1835"/>
                  </a:cubicBezTo>
                  <a:cubicBezTo>
                    <a:pt x="1534" y="1834"/>
                    <a:pt x="1538" y="1835"/>
                    <a:pt x="1541" y="1835"/>
                  </a:cubicBezTo>
                  <a:cubicBezTo>
                    <a:pt x="1543" y="1836"/>
                    <a:pt x="1546" y="1836"/>
                    <a:pt x="1548" y="1837"/>
                  </a:cubicBezTo>
                  <a:cubicBezTo>
                    <a:pt x="1548" y="1837"/>
                    <a:pt x="1548" y="1837"/>
                    <a:pt x="1548" y="1837"/>
                  </a:cubicBezTo>
                  <a:cubicBezTo>
                    <a:pt x="1549" y="1837"/>
                    <a:pt x="1549" y="1838"/>
                    <a:pt x="1549" y="1838"/>
                  </a:cubicBezTo>
                  <a:cubicBezTo>
                    <a:pt x="1550" y="1838"/>
                    <a:pt x="1550" y="1838"/>
                    <a:pt x="1550" y="1838"/>
                  </a:cubicBezTo>
                  <a:cubicBezTo>
                    <a:pt x="1553" y="1839"/>
                    <a:pt x="1556" y="1840"/>
                    <a:pt x="1558" y="1842"/>
                  </a:cubicBezTo>
                  <a:cubicBezTo>
                    <a:pt x="1560" y="1843"/>
                    <a:pt x="1562" y="1845"/>
                    <a:pt x="1563" y="1847"/>
                  </a:cubicBezTo>
                  <a:cubicBezTo>
                    <a:pt x="1571" y="1858"/>
                    <a:pt x="1571" y="1858"/>
                    <a:pt x="1571" y="1858"/>
                  </a:cubicBezTo>
                  <a:cubicBezTo>
                    <a:pt x="1573" y="1861"/>
                    <a:pt x="1577" y="1865"/>
                    <a:pt x="1579" y="1870"/>
                  </a:cubicBezTo>
                  <a:cubicBezTo>
                    <a:pt x="1579" y="1870"/>
                    <a:pt x="1579" y="1870"/>
                    <a:pt x="1579" y="1870"/>
                  </a:cubicBezTo>
                  <a:cubicBezTo>
                    <a:pt x="1581" y="1872"/>
                    <a:pt x="1581" y="1874"/>
                    <a:pt x="1581" y="1876"/>
                  </a:cubicBezTo>
                  <a:cubicBezTo>
                    <a:pt x="1581" y="1877"/>
                    <a:pt x="1580" y="1878"/>
                    <a:pt x="1579" y="1879"/>
                  </a:cubicBezTo>
                  <a:cubicBezTo>
                    <a:pt x="1579" y="1879"/>
                    <a:pt x="1579" y="1880"/>
                    <a:pt x="1579" y="1880"/>
                  </a:cubicBezTo>
                  <a:cubicBezTo>
                    <a:pt x="1579" y="1880"/>
                    <a:pt x="1579" y="1880"/>
                    <a:pt x="1579" y="1880"/>
                  </a:cubicBezTo>
                  <a:cubicBezTo>
                    <a:pt x="1578" y="1880"/>
                    <a:pt x="1578" y="1880"/>
                    <a:pt x="1578" y="1880"/>
                  </a:cubicBezTo>
                  <a:cubicBezTo>
                    <a:pt x="1578" y="1880"/>
                    <a:pt x="1578" y="1881"/>
                    <a:pt x="1577" y="1881"/>
                  </a:cubicBezTo>
                  <a:cubicBezTo>
                    <a:pt x="1577" y="1881"/>
                    <a:pt x="1577" y="1881"/>
                    <a:pt x="1576" y="1881"/>
                  </a:cubicBezTo>
                  <a:cubicBezTo>
                    <a:pt x="1576" y="1881"/>
                    <a:pt x="1576" y="1882"/>
                    <a:pt x="1575" y="1882"/>
                  </a:cubicBezTo>
                  <a:cubicBezTo>
                    <a:pt x="1569" y="1885"/>
                    <a:pt x="1560" y="1884"/>
                    <a:pt x="1553" y="1884"/>
                  </a:cubicBezTo>
                  <a:cubicBezTo>
                    <a:pt x="1516" y="1884"/>
                    <a:pt x="1516" y="1884"/>
                    <a:pt x="1516" y="1884"/>
                  </a:cubicBezTo>
                  <a:cubicBezTo>
                    <a:pt x="1509" y="1884"/>
                    <a:pt x="1501" y="1883"/>
                    <a:pt x="1494" y="1879"/>
                  </a:cubicBezTo>
                  <a:cubicBezTo>
                    <a:pt x="1492" y="1878"/>
                    <a:pt x="1490" y="1877"/>
                    <a:pt x="1488" y="1876"/>
                  </a:cubicBezTo>
                  <a:cubicBezTo>
                    <a:pt x="1486" y="1874"/>
                    <a:pt x="1484" y="1872"/>
                    <a:pt x="1483" y="1871"/>
                  </a:cubicBezTo>
                  <a:cubicBezTo>
                    <a:pt x="1481" y="1868"/>
                    <a:pt x="1481" y="1868"/>
                    <a:pt x="1481" y="1868"/>
                  </a:cubicBezTo>
                  <a:cubicBezTo>
                    <a:pt x="1478" y="1861"/>
                    <a:pt x="1473" y="1854"/>
                    <a:pt x="1470" y="1847"/>
                  </a:cubicBezTo>
                  <a:cubicBezTo>
                    <a:pt x="1467" y="1842"/>
                    <a:pt x="1469" y="1839"/>
                    <a:pt x="1474" y="1837"/>
                  </a:cubicBezTo>
                  <a:close/>
                  <a:moveTo>
                    <a:pt x="965" y="1871"/>
                  </a:moveTo>
                  <a:cubicBezTo>
                    <a:pt x="966" y="1869"/>
                    <a:pt x="966" y="1868"/>
                    <a:pt x="966" y="1866"/>
                  </a:cubicBezTo>
                  <a:cubicBezTo>
                    <a:pt x="966" y="1866"/>
                    <a:pt x="966" y="1866"/>
                    <a:pt x="966" y="1866"/>
                  </a:cubicBezTo>
                  <a:cubicBezTo>
                    <a:pt x="967" y="1861"/>
                    <a:pt x="966" y="1855"/>
                    <a:pt x="968" y="1850"/>
                  </a:cubicBezTo>
                  <a:cubicBezTo>
                    <a:pt x="968" y="1848"/>
                    <a:pt x="968" y="1848"/>
                    <a:pt x="968" y="1848"/>
                  </a:cubicBezTo>
                  <a:cubicBezTo>
                    <a:pt x="968" y="1846"/>
                    <a:pt x="969" y="1845"/>
                    <a:pt x="970" y="1843"/>
                  </a:cubicBezTo>
                  <a:cubicBezTo>
                    <a:pt x="971" y="1842"/>
                    <a:pt x="973" y="1841"/>
                    <a:pt x="974" y="1841"/>
                  </a:cubicBezTo>
                  <a:cubicBezTo>
                    <a:pt x="974" y="1840"/>
                    <a:pt x="974" y="1840"/>
                    <a:pt x="974" y="1840"/>
                  </a:cubicBezTo>
                  <a:cubicBezTo>
                    <a:pt x="975" y="1840"/>
                    <a:pt x="975" y="1840"/>
                    <a:pt x="975" y="1840"/>
                  </a:cubicBezTo>
                  <a:cubicBezTo>
                    <a:pt x="976" y="1840"/>
                    <a:pt x="976" y="1839"/>
                    <a:pt x="976" y="1839"/>
                  </a:cubicBezTo>
                  <a:cubicBezTo>
                    <a:pt x="976" y="1839"/>
                    <a:pt x="977" y="1839"/>
                    <a:pt x="977" y="1839"/>
                  </a:cubicBezTo>
                  <a:cubicBezTo>
                    <a:pt x="978" y="1839"/>
                    <a:pt x="978" y="1838"/>
                    <a:pt x="979" y="1838"/>
                  </a:cubicBezTo>
                  <a:cubicBezTo>
                    <a:pt x="980" y="1838"/>
                    <a:pt x="980" y="1838"/>
                    <a:pt x="980" y="1838"/>
                  </a:cubicBezTo>
                  <a:cubicBezTo>
                    <a:pt x="981" y="1837"/>
                    <a:pt x="982" y="1837"/>
                    <a:pt x="983" y="1837"/>
                  </a:cubicBezTo>
                  <a:cubicBezTo>
                    <a:pt x="983" y="1837"/>
                    <a:pt x="984" y="1837"/>
                    <a:pt x="984" y="1837"/>
                  </a:cubicBezTo>
                  <a:cubicBezTo>
                    <a:pt x="984" y="1837"/>
                    <a:pt x="984" y="1837"/>
                    <a:pt x="985" y="1837"/>
                  </a:cubicBezTo>
                  <a:cubicBezTo>
                    <a:pt x="985" y="1837"/>
                    <a:pt x="985" y="1837"/>
                    <a:pt x="986" y="1836"/>
                  </a:cubicBezTo>
                  <a:cubicBezTo>
                    <a:pt x="988" y="1836"/>
                    <a:pt x="991" y="1836"/>
                    <a:pt x="993" y="1836"/>
                  </a:cubicBezTo>
                  <a:cubicBezTo>
                    <a:pt x="995" y="1836"/>
                    <a:pt x="995" y="1836"/>
                    <a:pt x="995" y="1836"/>
                  </a:cubicBezTo>
                  <a:cubicBezTo>
                    <a:pt x="998" y="1836"/>
                    <a:pt x="1000" y="1836"/>
                    <a:pt x="1003" y="1836"/>
                  </a:cubicBezTo>
                  <a:cubicBezTo>
                    <a:pt x="1038" y="1836"/>
                    <a:pt x="1038" y="1836"/>
                    <a:pt x="1038" y="1836"/>
                  </a:cubicBezTo>
                  <a:cubicBezTo>
                    <a:pt x="1038" y="1836"/>
                    <a:pt x="1039" y="1836"/>
                    <a:pt x="1040" y="1836"/>
                  </a:cubicBezTo>
                  <a:cubicBezTo>
                    <a:pt x="1040" y="1836"/>
                    <a:pt x="1040" y="1836"/>
                    <a:pt x="1041" y="1836"/>
                  </a:cubicBezTo>
                  <a:cubicBezTo>
                    <a:pt x="1042" y="1836"/>
                    <a:pt x="1042" y="1836"/>
                    <a:pt x="1043" y="1836"/>
                  </a:cubicBezTo>
                  <a:cubicBezTo>
                    <a:pt x="1050" y="1837"/>
                    <a:pt x="1058" y="1839"/>
                    <a:pt x="1061" y="1844"/>
                  </a:cubicBezTo>
                  <a:cubicBezTo>
                    <a:pt x="1061" y="1845"/>
                    <a:pt x="1061" y="1845"/>
                    <a:pt x="1061" y="1846"/>
                  </a:cubicBezTo>
                  <a:cubicBezTo>
                    <a:pt x="1061" y="1846"/>
                    <a:pt x="1061" y="1846"/>
                    <a:pt x="1061" y="1846"/>
                  </a:cubicBezTo>
                  <a:cubicBezTo>
                    <a:pt x="1063" y="1853"/>
                    <a:pt x="1062" y="1863"/>
                    <a:pt x="1062" y="1870"/>
                  </a:cubicBezTo>
                  <a:cubicBezTo>
                    <a:pt x="1062" y="1872"/>
                    <a:pt x="1062" y="1872"/>
                    <a:pt x="1062" y="1872"/>
                  </a:cubicBezTo>
                  <a:cubicBezTo>
                    <a:pt x="1062" y="1873"/>
                    <a:pt x="1062" y="1874"/>
                    <a:pt x="1061" y="1876"/>
                  </a:cubicBezTo>
                  <a:cubicBezTo>
                    <a:pt x="1054" y="1889"/>
                    <a:pt x="1022" y="1885"/>
                    <a:pt x="1010" y="1885"/>
                  </a:cubicBezTo>
                  <a:cubicBezTo>
                    <a:pt x="1003" y="1885"/>
                    <a:pt x="996" y="1885"/>
                    <a:pt x="989" y="1885"/>
                  </a:cubicBezTo>
                  <a:cubicBezTo>
                    <a:pt x="983" y="1885"/>
                    <a:pt x="974" y="1884"/>
                    <a:pt x="969" y="1879"/>
                  </a:cubicBezTo>
                  <a:cubicBezTo>
                    <a:pt x="969" y="1879"/>
                    <a:pt x="969" y="1879"/>
                    <a:pt x="968" y="1879"/>
                  </a:cubicBezTo>
                  <a:cubicBezTo>
                    <a:pt x="968" y="1879"/>
                    <a:pt x="968" y="1878"/>
                    <a:pt x="968" y="1878"/>
                  </a:cubicBezTo>
                  <a:cubicBezTo>
                    <a:pt x="967" y="1878"/>
                    <a:pt x="967" y="1878"/>
                    <a:pt x="967" y="1877"/>
                  </a:cubicBezTo>
                  <a:cubicBezTo>
                    <a:pt x="967" y="1877"/>
                    <a:pt x="967" y="1877"/>
                    <a:pt x="967" y="1877"/>
                  </a:cubicBezTo>
                  <a:cubicBezTo>
                    <a:pt x="967" y="1877"/>
                    <a:pt x="967" y="1877"/>
                    <a:pt x="967" y="1877"/>
                  </a:cubicBezTo>
                  <a:cubicBezTo>
                    <a:pt x="966" y="1876"/>
                    <a:pt x="966" y="1876"/>
                    <a:pt x="966" y="1875"/>
                  </a:cubicBezTo>
                  <a:cubicBezTo>
                    <a:pt x="965" y="1874"/>
                    <a:pt x="965" y="1873"/>
                    <a:pt x="965" y="1872"/>
                  </a:cubicBezTo>
                  <a:lnTo>
                    <a:pt x="965" y="1871"/>
                  </a:lnTo>
                  <a:close/>
                  <a:moveTo>
                    <a:pt x="956" y="1955"/>
                  </a:moveTo>
                  <a:cubicBezTo>
                    <a:pt x="956" y="1952"/>
                    <a:pt x="956" y="1952"/>
                    <a:pt x="956" y="1952"/>
                  </a:cubicBezTo>
                  <a:cubicBezTo>
                    <a:pt x="956" y="1952"/>
                    <a:pt x="956" y="1951"/>
                    <a:pt x="956" y="1951"/>
                  </a:cubicBezTo>
                  <a:cubicBezTo>
                    <a:pt x="957" y="1943"/>
                    <a:pt x="958" y="1935"/>
                    <a:pt x="959" y="1926"/>
                  </a:cubicBezTo>
                  <a:cubicBezTo>
                    <a:pt x="959" y="1926"/>
                    <a:pt x="959" y="1926"/>
                    <a:pt x="959" y="1926"/>
                  </a:cubicBezTo>
                  <a:cubicBezTo>
                    <a:pt x="959" y="1926"/>
                    <a:pt x="959" y="1926"/>
                    <a:pt x="959" y="1925"/>
                  </a:cubicBezTo>
                  <a:cubicBezTo>
                    <a:pt x="963" y="1907"/>
                    <a:pt x="999" y="1911"/>
                    <a:pt x="1013" y="1911"/>
                  </a:cubicBezTo>
                  <a:cubicBezTo>
                    <a:pt x="1025" y="1911"/>
                    <a:pt x="1055" y="1908"/>
                    <a:pt x="1061" y="1921"/>
                  </a:cubicBezTo>
                  <a:cubicBezTo>
                    <a:pt x="1062" y="1923"/>
                    <a:pt x="1063" y="1924"/>
                    <a:pt x="1063" y="1926"/>
                  </a:cubicBezTo>
                  <a:cubicBezTo>
                    <a:pt x="1063" y="1940"/>
                    <a:pt x="1063" y="1940"/>
                    <a:pt x="1063" y="1940"/>
                  </a:cubicBezTo>
                  <a:cubicBezTo>
                    <a:pt x="1063" y="1945"/>
                    <a:pt x="1063" y="1949"/>
                    <a:pt x="1063" y="1953"/>
                  </a:cubicBezTo>
                  <a:cubicBezTo>
                    <a:pt x="1063" y="1953"/>
                    <a:pt x="1063" y="1953"/>
                    <a:pt x="1063" y="1953"/>
                  </a:cubicBezTo>
                  <a:cubicBezTo>
                    <a:pt x="1063" y="1955"/>
                    <a:pt x="1063" y="1955"/>
                    <a:pt x="1063" y="1955"/>
                  </a:cubicBezTo>
                  <a:cubicBezTo>
                    <a:pt x="1063" y="1957"/>
                    <a:pt x="1062" y="1959"/>
                    <a:pt x="1061" y="1961"/>
                  </a:cubicBezTo>
                  <a:cubicBezTo>
                    <a:pt x="1061" y="1962"/>
                    <a:pt x="1060" y="1962"/>
                    <a:pt x="1060" y="1962"/>
                  </a:cubicBezTo>
                  <a:cubicBezTo>
                    <a:pt x="1060" y="1963"/>
                    <a:pt x="1059" y="1963"/>
                    <a:pt x="1059" y="1964"/>
                  </a:cubicBezTo>
                  <a:cubicBezTo>
                    <a:pt x="1058" y="1964"/>
                    <a:pt x="1058" y="1964"/>
                    <a:pt x="1058" y="1964"/>
                  </a:cubicBezTo>
                  <a:cubicBezTo>
                    <a:pt x="1055" y="1967"/>
                    <a:pt x="1051" y="1969"/>
                    <a:pt x="1046" y="1970"/>
                  </a:cubicBezTo>
                  <a:cubicBezTo>
                    <a:pt x="1046" y="1970"/>
                    <a:pt x="1046" y="1970"/>
                    <a:pt x="1046" y="1970"/>
                  </a:cubicBezTo>
                  <a:cubicBezTo>
                    <a:pt x="1046" y="1970"/>
                    <a:pt x="1046" y="1970"/>
                    <a:pt x="1046" y="1970"/>
                  </a:cubicBezTo>
                  <a:cubicBezTo>
                    <a:pt x="1044" y="1971"/>
                    <a:pt x="1043" y="1971"/>
                    <a:pt x="1041" y="1971"/>
                  </a:cubicBezTo>
                  <a:cubicBezTo>
                    <a:pt x="1041" y="1971"/>
                    <a:pt x="1040" y="1971"/>
                    <a:pt x="1040" y="1971"/>
                  </a:cubicBezTo>
                  <a:cubicBezTo>
                    <a:pt x="1038" y="1971"/>
                    <a:pt x="1037" y="1972"/>
                    <a:pt x="1035" y="1972"/>
                  </a:cubicBezTo>
                  <a:cubicBezTo>
                    <a:pt x="1035" y="1972"/>
                    <a:pt x="1035" y="1972"/>
                    <a:pt x="1035" y="1972"/>
                  </a:cubicBezTo>
                  <a:cubicBezTo>
                    <a:pt x="982" y="1972"/>
                    <a:pt x="982" y="1972"/>
                    <a:pt x="982" y="1972"/>
                  </a:cubicBezTo>
                  <a:cubicBezTo>
                    <a:pt x="976" y="1972"/>
                    <a:pt x="969" y="1971"/>
                    <a:pt x="963" y="1967"/>
                  </a:cubicBezTo>
                  <a:cubicBezTo>
                    <a:pt x="963" y="1967"/>
                    <a:pt x="963" y="1967"/>
                    <a:pt x="963" y="1967"/>
                  </a:cubicBezTo>
                  <a:cubicBezTo>
                    <a:pt x="963" y="1967"/>
                    <a:pt x="963" y="1967"/>
                    <a:pt x="963" y="1967"/>
                  </a:cubicBezTo>
                  <a:cubicBezTo>
                    <a:pt x="962" y="1966"/>
                    <a:pt x="961" y="1965"/>
                    <a:pt x="960" y="1964"/>
                  </a:cubicBezTo>
                  <a:cubicBezTo>
                    <a:pt x="959" y="1964"/>
                    <a:pt x="958" y="1963"/>
                    <a:pt x="958" y="1962"/>
                  </a:cubicBezTo>
                  <a:cubicBezTo>
                    <a:pt x="958" y="1962"/>
                    <a:pt x="958" y="1962"/>
                    <a:pt x="957" y="1962"/>
                  </a:cubicBezTo>
                  <a:cubicBezTo>
                    <a:pt x="956" y="1960"/>
                    <a:pt x="956" y="1957"/>
                    <a:pt x="956" y="1955"/>
                  </a:cubicBezTo>
                  <a:close/>
                  <a:moveTo>
                    <a:pt x="820" y="1872"/>
                  </a:moveTo>
                  <a:cubicBezTo>
                    <a:pt x="820" y="1872"/>
                    <a:pt x="820" y="1872"/>
                    <a:pt x="820" y="1872"/>
                  </a:cubicBezTo>
                  <a:cubicBezTo>
                    <a:pt x="820" y="1872"/>
                    <a:pt x="820" y="1872"/>
                    <a:pt x="820" y="1872"/>
                  </a:cubicBezTo>
                  <a:cubicBezTo>
                    <a:pt x="820" y="1870"/>
                    <a:pt x="821" y="1868"/>
                    <a:pt x="822" y="1866"/>
                  </a:cubicBezTo>
                  <a:cubicBezTo>
                    <a:pt x="823" y="1861"/>
                    <a:pt x="824" y="1854"/>
                    <a:pt x="827" y="1849"/>
                  </a:cubicBezTo>
                  <a:cubicBezTo>
                    <a:pt x="827" y="1848"/>
                    <a:pt x="827" y="1848"/>
                    <a:pt x="827" y="1848"/>
                  </a:cubicBezTo>
                  <a:cubicBezTo>
                    <a:pt x="827" y="1847"/>
                    <a:pt x="829" y="1845"/>
                    <a:pt x="830" y="1844"/>
                  </a:cubicBezTo>
                  <a:cubicBezTo>
                    <a:pt x="831" y="1843"/>
                    <a:pt x="832" y="1842"/>
                    <a:pt x="833" y="1841"/>
                  </a:cubicBezTo>
                  <a:cubicBezTo>
                    <a:pt x="837" y="1839"/>
                    <a:pt x="840" y="1838"/>
                    <a:pt x="844" y="1837"/>
                  </a:cubicBezTo>
                  <a:cubicBezTo>
                    <a:pt x="845" y="1837"/>
                    <a:pt x="845" y="1837"/>
                    <a:pt x="845" y="1837"/>
                  </a:cubicBezTo>
                  <a:cubicBezTo>
                    <a:pt x="848" y="1836"/>
                    <a:pt x="851" y="1836"/>
                    <a:pt x="855" y="1836"/>
                  </a:cubicBezTo>
                  <a:cubicBezTo>
                    <a:pt x="859" y="1836"/>
                    <a:pt x="859" y="1836"/>
                    <a:pt x="859" y="1836"/>
                  </a:cubicBezTo>
                  <a:cubicBezTo>
                    <a:pt x="861" y="1836"/>
                    <a:pt x="862" y="1836"/>
                    <a:pt x="864" y="1836"/>
                  </a:cubicBezTo>
                  <a:cubicBezTo>
                    <a:pt x="873" y="1836"/>
                    <a:pt x="883" y="1836"/>
                    <a:pt x="893" y="1836"/>
                  </a:cubicBezTo>
                  <a:cubicBezTo>
                    <a:pt x="894" y="1836"/>
                    <a:pt x="896" y="1836"/>
                    <a:pt x="897" y="1836"/>
                  </a:cubicBezTo>
                  <a:cubicBezTo>
                    <a:pt x="899" y="1836"/>
                    <a:pt x="899" y="1836"/>
                    <a:pt x="899" y="1836"/>
                  </a:cubicBezTo>
                  <a:cubicBezTo>
                    <a:pt x="899" y="1836"/>
                    <a:pt x="899" y="1836"/>
                    <a:pt x="900" y="1836"/>
                  </a:cubicBezTo>
                  <a:cubicBezTo>
                    <a:pt x="901" y="1836"/>
                    <a:pt x="902" y="1836"/>
                    <a:pt x="904" y="1836"/>
                  </a:cubicBezTo>
                  <a:cubicBezTo>
                    <a:pt x="904" y="1836"/>
                    <a:pt x="904" y="1836"/>
                    <a:pt x="904" y="1836"/>
                  </a:cubicBezTo>
                  <a:cubicBezTo>
                    <a:pt x="911" y="1837"/>
                    <a:pt x="919" y="1839"/>
                    <a:pt x="921" y="1846"/>
                  </a:cubicBezTo>
                  <a:cubicBezTo>
                    <a:pt x="921" y="1846"/>
                    <a:pt x="921" y="1846"/>
                    <a:pt x="921" y="1846"/>
                  </a:cubicBezTo>
                  <a:cubicBezTo>
                    <a:pt x="921" y="1846"/>
                    <a:pt x="921" y="1846"/>
                    <a:pt x="921" y="1846"/>
                  </a:cubicBezTo>
                  <a:cubicBezTo>
                    <a:pt x="921" y="1854"/>
                    <a:pt x="918" y="1863"/>
                    <a:pt x="917" y="1870"/>
                  </a:cubicBezTo>
                  <a:cubicBezTo>
                    <a:pt x="917" y="1870"/>
                    <a:pt x="917" y="1870"/>
                    <a:pt x="917" y="1870"/>
                  </a:cubicBezTo>
                  <a:cubicBezTo>
                    <a:pt x="917" y="1872"/>
                    <a:pt x="917" y="1872"/>
                    <a:pt x="917" y="1872"/>
                  </a:cubicBezTo>
                  <a:cubicBezTo>
                    <a:pt x="916" y="1873"/>
                    <a:pt x="916" y="1875"/>
                    <a:pt x="914" y="1876"/>
                  </a:cubicBezTo>
                  <a:cubicBezTo>
                    <a:pt x="914" y="1876"/>
                    <a:pt x="914" y="1877"/>
                    <a:pt x="914" y="1877"/>
                  </a:cubicBezTo>
                  <a:cubicBezTo>
                    <a:pt x="914" y="1877"/>
                    <a:pt x="914" y="1877"/>
                    <a:pt x="914" y="1877"/>
                  </a:cubicBezTo>
                  <a:cubicBezTo>
                    <a:pt x="914" y="1877"/>
                    <a:pt x="914" y="1877"/>
                    <a:pt x="914" y="1877"/>
                  </a:cubicBezTo>
                  <a:cubicBezTo>
                    <a:pt x="904" y="1889"/>
                    <a:pt x="878" y="1886"/>
                    <a:pt x="865" y="1886"/>
                  </a:cubicBezTo>
                  <a:cubicBezTo>
                    <a:pt x="857" y="1886"/>
                    <a:pt x="849" y="1886"/>
                    <a:pt x="841" y="1886"/>
                  </a:cubicBezTo>
                  <a:cubicBezTo>
                    <a:pt x="834" y="1886"/>
                    <a:pt x="824" y="1884"/>
                    <a:pt x="820" y="1877"/>
                  </a:cubicBezTo>
                  <a:cubicBezTo>
                    <a:pt x="820" y="1877"/>
                    <a:pt x="820" y="1876"/>
                    <a:pt x="820" y="1875"/>
                  </a:cubicBezTo>
                  <a:cubicBezTo>
                    <a:pt x="820" y="1875"/>
                    <a:pt x="820" y="1875"/>
                    <a:pt x="820" y="1874"/>
                  </a:cubicBezTo>
                  <a:cubicBezTo>
                    <a:pt x="820" y="1873"/>
                    <a:pt x="820" y="1873"/>
                    <a:pt x="820" y="1872"/>
                  </a:cubicBezTo>
                  <a:close/>
                  <a:moveTo>
                    <a:pt x="795" y="1956"/>
                  </a:moveTo>
                  <a:cubicBezTo>
                    <a:pt x="796" y="1952"/>
                    <a:pt x="796" y="1952"/>
                    <a:pt x="796" y="1952"/>
                  </a:cubicBezTo>
                  <a:cubicBezTo>
                    <a:pt x="796" y="1952"/>
                    <a:pt x="796" y="1952"/>
                    <a:pt x="796" y="1952"/>
                  </a:cubicBezTo>
                  <a:cubicBezTo>
                    <a:pt x="796" y="1951"/>
                    <a:pt x="796" y="1951"/>
                    <a:pt x="796" y="1950"/>
                  </a:cubicBezTo>
                  <a:cubicBezTo>
                    <a:pt x="803" y="1926"/>
                    <a:pt x="803" y="1926"/>
                    <a:pt x="803" y="1926"/>
                  </a:cubicBezTo>
                  <a:cubicBezTo>
                    <a:pt x="804" y="1926"/>
                    <a:pt x="804" y="1926"/>
                    <a:pt x="804" y="1925"/>
                  </a:cubicBezTo>
                  <a:cubicBezTo>
                    <a:pt x="811" y="1908"/>
                    <a:pt x="843" y="1911"/>
                    <a:pt x="859" y="1911"/>
                  </a:cubicBezTo>
                  <a:cubicBezTo>
                    <a:pt x="865" y="1911"/>
                    <a:pt x="877" y="1910"/>
                    <a:pt x="888" y="1912"/>
                  </a:cubicBezTo>
                  <a:cubicBezTo>
                    <a:pt x="890" y="1912"/>
                    <a:pt x="891" y="1912"/>
                    <a:pt x="893" y="1913"/>
                  </a:cubicBezTo>
                  <a:cubicBezTo>
                    <a:pt x="894" y="1913"/>
                    <a:pt x="894" y="1913"/>
                    <a:pt x="894" y="1913"/>
                  </a:cubicBezTo>
                  <a:cubicBezTo>
                    <a:pt x="899" y="1914"/>
                    <a:pt x="903" y="1916"/>
                    <a:pt x="905" y="1920"/>
                  </a:cubicBezTo>
                  <a:cubicBezTo>
                    <a:pt x="906" y="1920"/>
                    <a:pt x="906" y="1920"/>
                    <a:pt x="906" y="1920"/>
                  </a:cubicBezTo>
                  <a:cubicBezTo>
                    <a:pt x="906" y="1921"/>
                    <a:pt x="906" y="1921"/>
                    <a:pt x="906" y="1921"/>
                  </a:cubicBezTo>
                  <a:cubicBezTo>
                    <a:pt x="906" y="1921"/>
                    <a:pt x="906" y="1921"/>
                    <a:pt x="906" y="1921"/>
                  </a:cubicBezTo>
                  <a:cubicBezTo>
                    <a:pt x="907" y="1923"/>
                    <a:pt x="907" y="1924"/>
                    <a:pt x="907" y="1926"/>
                  </a:cubicBezTo>
                  <a:cubicBezTo>
                    <a:pt x="907" y="1928"/>
                    <a:pt x="907" y="1928"/>
                    <a:pt x="907" y="1928"/>
                  </a:cubicBezTo>
                  <a:cubicBezTo>
                    <a:pt x="907" y="1928"/>
                    <a:pt x="907" y="1928"/>
                    <a:pt x="907" y="1928"/>
                  </a:cubicBezTo>
                  <a:cubicBezTo>
                    <a:pt x="906" y="1932"/>
                    <a:pt x="905" y="1936"/>
                    <a:pt x="904" y="1941"/>
                  </a:cubicBezTo>
                  <a:cubicBezTo>
                    <a:pt x="902" y="1955"/>
                    <a:pt x="902" y="1955"/>
                    <a:pt x="902" y="1955"/>
                  </a:cubicBezTo>
                  <a:cubicBezTo>
                    <a:pt x="901" y="1958"/>
                    <a:pt x="900" y="1960"/>
                    <a:pt x="899" y="1962"/>
                  </a:cubicBezTo>
                  <a:cubicBezTo>
                    <a:pt x="898" y="1962"/>
                    <a:pt x="898" y="1962"/>
                    <a:pt x="898" y="1962"/>
                  </a:cubicBezTo>
                  <a:cubicBezTo>
                    <a:pt x="898" y="1963"/>
                    <a:pt x="897" y="1963"/>
                    <a:pt x="897" y="1963"/>
                  </a:cubicBezTo>
                  <a:cubicBezTo>
                    <a:pt x="897" y="1964"/>
                    <a:pt x="896" y="1964"/>
                    <a:pt x="895" y="1965"/>
                  </a:cubicBezTo>
                  <a:cubicBezTo>
                    <a:pt x="891" y="1968"/>
                    <a:pt x="887" y="1969"/>
                    <a:pt x="882" y="1971"/>
                  </a:cubicBezTo>
                  <a:cubicBezTo>
                    <a:pt x="882" y="1971"/>
                    <a:pt x="882" y="1971"/>
                    <a:pt x="882" y="1971"/>
                  </a:cubicBezTo>
                  <a:cubicBezTo>
                    <a:pt x="882" y="1971"/>
                    <a:pt x="882" y="1971"/>
                    <a:pt x="882" y="1971"/>
                  </a:cubicBezTo>
                  <a:cubicBezTo>
                    <a:pt x="880" y="1971"/>
                    <a:pt x="879" y="1971"/>
                    <a:pt x="877" y="1971"/>
                  </a:cubicBezTo>
                  <a:cubicBezTo>
                    <a:pt x="877" y="1972"/>
                    <a:pt x="876" y="1972"/>
                    <a:pt x="876" y="1972"/>
                  </a:cubicBezTo>
                  <a:cubicBezTo>
                    <a:pt x="874" y="1972"/>
                    <a:pt x="872" y="1972"/>
                    <a:pt x="871" y="1972"/>
                  </a:cubicBezTo>
                  <a:cubicBezTo>
                    <a:pt x="871" y="1972"/>
                    <a:pt x="871" y="1972"/>
                    <a:pt x="871" y="1972"/>
                  </a:cubicBezTo>
                  <a:cubicBezTo>
                    <a:pt x="818" y="1972"/>
                    <a:pt x="818" y="1972"/>
                    <a:pt x="818" y="1972"/>
                  </a:cubicBezTo>
                  <a:cubicBezTo>
                    <a:pt x="812" y="1972"/>
                    <a:pt x="805" y="1971"/>
                    <a:pt x="799" y="1967"/>
                  </a:cubicBezTo>
                  <a:cubicBezTo>
                    <a:pt x="799" y="1967"/>
                    <a:pt x="799" y="1967"/>
                    <a:pt x="799" y="1967"/>
                  </a:cubicBezTo>
                  <a:cubicBezTo>
                    <a:pt x="799" y="1967"/>
                    <a:pt x="799" y="1967"/>
                    <a:pt x="799" y="1967"/>
                  </a:cubicBezTo>
                  <a:cubicBezTo>
                    <a:pt x="798" y="1967"/>
                    <a:pt x="797" y="1966"/>
                    <a:pt x="797" y="1965"/>
                  </a:cubicBezTo>
                  <a:cubicBezTo>
                    <a:pt x="796" y="1964"/>
                    <a:pt x="796" y="1963"/>
                    <a:pt x="795" y="1963"/>
                  </a:cubicBezTo>
                  <a:cubicBezTo>
                    <a:pt x="795" y="1962"/>
                    <a:pt x="795" y="1962"/>
                    <a:pt x="795" y="1962"/>
                  </a:cubicBezTo>
                  <a:cubicBezTo>
                    <a:pt x="794" y="1960"/>
                    <a:pt x="794" y="1958"/>
                    <a:pt x="795" y="1956"/>
                  </a:cubicBezTo>
                  <a:close/>
                  <a:moveTo>
                    <a:pt x="674" y="1875"/>
                  </a:moveTo>
                  <a:cubicBezTo>
                    <a:pt x="674" y="1872"/>
                    <a:pt x="676" y="1869"/>
                    <a:pt x="677" y="1867"/>
                  </a:cubicBezTo>
                  <a:cubicBezTo>
                    <a:pt x="680" y="1861"/>
                    <a:pt x="683" y="1852"/>
                    <a:pt x="687" y="1847"/>
                  </a:cubicBezTo>
                  <a:cubicBezTo>
                    <a:pt x="688" y="1846"/>
                    <a:pt x="688" y="1846"/>
                    <a:pt x="688" y="1846"/>
                  </a:cubicBezTo>
                  <a:cubicBezTo>
                    <a:pt x="688" y="1846"/>
                    <a:pt x="689" y="1845"/>
                    <a:pt x="689" y="1845"/>
                  </a:cubicBezTo>
                  <a:cubicBezTo>
                    <a:pt x="689" y="1845"/>
                    <a:pt x="689" y="1845"/>
                    <a:pt x="690" y="1844"/>
                  </a:cubicBezTo>
                  <a:cubicBezTo>
                    <a:pt x="690" y="1844"/>
                    <a:pt x="690" y="1844"/>
                    <a:pt x="690" y="1844"/>
                  </a:cubicBezTo>
                  <a:cubicBezTo>
                    <a:pt x="690" y="1844"/>
                    <a:pt x="691" y="1844"/>
                    <a:pt x="691" y="1843"/>
                  </a:cubicBezTo>
                  <a:cubicBezTo>
                    <a:pt x="695" y="1840"/>
                    <a:pt x="700" y="1838"/>
                    <a:pt x="706" y="1838"/>
                  </a:cubicBezTo>
                  <a:cubicBezTo>
                    <a:pt x="706" y="1837"/>
                    <a:pt x="706" y="1837"/>
                    <a:pt x="706" y="1837"/>
                  </a:cubicBezTo>
                  <a:cubicBezTo>
                    <a:pt x="709" y="1837"/>
                    <a:pt x="713" y="1836"/>
                    <a:pt x="716" y="1836"/>
                  </a:cubicBezTo>
                  <a:cubicBezTo>
                    <a:pt x="734" y="1836"/>
                    <a:pt x="734" y="1836"/>
                    <a:pt x="734" y="1836"/>
                  </a:cubicBezTo>
                  <a:cubicBezTo>
                    <a:pt x="740" y="1836"/>
                    <a:pt x="746" y="1836"/>
                    <a:pt x="751" y="1836"/>
                  </a:cubicBezTo>
                  <a:cubicBezTo>
                    <a:pt x="759" y="1836"/>
                    <a:pt x="771" y="1835"/>
                    <a:pt x="777" y="1841"/>
                  </a:cubicBezTo>
                  <a:cubicBezTo>
                    <a:pt x="778" y="1841"/>
                    <a:pt x="778" y="1842"/>
                    <a:pt x="778" y="1842"/>
                  </a:cubicBezTo>
                  <a:cubicBezTo>
                    <a:pt x="778" y="1842"/>
                    <a:pt x="779" y="1842"/>
                    <a:pt x="779" y="1842"/>
                  </a:cubicBezTo>
                  <a:cubicBezTo>
                    <a:pt x="779" y="1842"/>
                    <a:pt x="779" y="1843"/>
                    <a:pt x="779" y="1843"/>
                  </a:cubicBezTo>
                  <a:cubicBezTo>
                    <a:pt x="779" y="1843"/>
                    <a:pt x="779" y="1843"/>
                    <a:pt x="780" y="1844"/>
                  </a:cubicBezTo>
                  <a:cubicBezTo>
                    <a:pt x="780" y="1845"/>
                    <a:pt x="780" y="1846"/>
                    <a:pt x="780" y="1847"/>
                  </a:cubicBezTo>
                  <a:cubicBezTo>
                    <a:pt x="779" y="1854"/>
                    <a:pt x="774" y="1863"/>
                    <a:pt x="773" y="1867"/>
                  </a:cubicBezTo>
                  <a:cubicBezTo>
                    <a:pt x="773" y="1867"/>
                    <a:pt x="773" y="1867"/>
                    <a:pt x="773" y="1867"/>
                  </a:cubicBezTo>
                  <a:cubicBezTo>
                    <a:pt x="772" y="1869"/>
                    <a:pt x="772" y="1870"/>
                    <a:pt x="771" y="1871"/>
                  </a:cubicBezTo>
                  <a:cubicBezTo>
                    <a:pt x="771" y="1872"/>
                    <a:pt x="771" y="1872"/>
                    <a:pt x="771" y="1872"/>
                  </a:cubicBezTo>
                  <a:cubicBezTo>
                    <a:pt x="771" y="1873"/>
                    <a:pt x="771" y="1873"/>
                    <a:pt x="770" y="1873"/>
                  </a:cubicBezTo>
                  <a:cubicBezTo>
                    <a:pt x="770" y="1874"/>
                    <a:pt x="770" y="1874"/>
                    <a:pt x="770" y="1874"/>
                  </a:cubicBezTo>
                  <a:cubicBezTo>
                    <a:pt x="770" y="1875"/>
                    <a:pt x="769" y="1875"/>
                    <a:pt x="769" y="1876"/>
                  </a:cubicBezTo>
                  <a:cubicBezTo>
                    <a:pt x="769" y="1876"/>
                    <a:pt x="769" y="1876"/>
                    <a:pt x="768" y="1876"/>
                  </a:cubicBezTo>
                  <a:cubicBezTo>
                    <a:pt x="768" y="1876"/>
                    <a:pt x="768" y="1877"/>
                    <a:pt x="768" y="1877"/>
                  </a:cubicBezTo>
                  <a:cubicBezTo>
                    <a:pt x="768" y="1877"/>
                    <a:pt x="767" y="1877"/>
                    <a:pt x="767" y="1877"/>
                  </a:cubicBezTo>
                  <a:cubicBezTo>
                    <a:pt x="766" y="1878"/>
                    <a:pt x="765" y="1879"/>
                    <a:pt x="764" y="1880"/>
                  </a:cubicBezTo>
                  <a:cubicBezTo>
                    <a:pt x="763" y="1880"/>
                    <a:pt x="762" y="1881"/>
                    <a:pt x="761" y="1881"/>
                  </a:cubicBezTo>
                  <a:cubicBezTo>
                    <a:pt x="760" y="1882"/>
                    <a:pt x="760" y="1882"/>
                    <a:pt x="760" y="1882"/>
                  </a:cubicBezTo>
                  <a:cubicBezTo>
                    <a:pt x="760" y="1882"/>
                    <a:pt x="760" y="1882"/>
                    <a:pt x="760" y="1882"/>
                  </a:cubicBezTo>
                  <a:cubicBezTo>
                    <a:pt x="756" y="1883"/>
                    <a:pt x="752" y="1885"/>
                    <a:pt x="749" y="1885"/>
                  </a:cubicBezTo>
                  <a:cubicBezTo>
                    <a:pt x="748" y="1885"/>
                    <a:pt x="746" y="1885"/>
                    <a:pt x="745" y="1886"/>
                  </a:cubicBezTo>
                  <a:cubicBezTo>
                    <a:pt x="745" y="1886"/>
                    <a:pt x="745" y="1886"/>
                    <a:pt x="745" y="1886"/>
                  </a:cubicBezTo>
                  <a:cubicBezTo>
                    <a:pt x="738" y="1886"/>
                    <a:pt x="730" y="1886"/>
                    <a:pt x="723" y="1886"/>
                  </a:cubicBezTo>
                  <a:cubicBezTo>
                    <a:pt x="693" y="1886"/>
                    <a:pt x="693" y="1886"/>
                    <a:pt x="693" y="1886"/>
                  </a:cubicBezTo>
                  <a:cubicBezTo>
                    <a:pt x="687" y="1886"/>
                    <a:pt x="676" y="1885"/>
                    <a:pt x="674" y="1878"/>
                  </a:cubicBezTo>
                  <a:cubicBezTo>
                    <a:pt x="673" y="1877"/>
                    <a:pt x="673" y="1876"/>
                    <a:pt x="673" y="1876"/>
                  </a:cubicBezTo>
                  <a:cubicBezTo>
                    <a:pt x="673" y="1875"/>
                    <a:pt x="674" y="1875"/>
                    <a:pt x="674" y="1875"/>
                  </a:cubicBezTo>
                  <a:close/>
                  <a:moveTo>
                    <a:pt x="647" y="1928"/>
                  </a:moveTo>
                  <a:cubicBezTo>
                    <a:pt x="648" y="1927"/>
                    <a:pt x="648" y="1927"/>
                    <a:pt x="648" y="1927"/>
                  </a:cubicBezTo>
                  <a:cubicBezTo>
                    <a:pt x="648" y="1926"/>
                    <a:pt x="648" y="1926"/>
                    <a:pt x="648" y="1926"/>
                  </a:cubicBezTo>
                  <a:cubicBezTo>
                    <a:pt x="649" y="1925"/>
                    <a:pt x="649" y="1924"/>
                    <a:pt x="650" y="1924"/>
                  </a:cubicBezTo>
                  <a:cubicBezTo>
                    <a:pt x="650" y="1924"/>
                    <a:pt x="650" y="1924"/>
                    <a:pt x="650" y="1924"/>
                  </a:cubicBezTo>
                  <a:cubicBezTo>
                    <a:pt x="661" y="1909"/>
                    <a:pt x="687" y="1912"/>
                    <a:pt x="703" y="1912"/>
                  </a:cubicBezTo>
                  <a:cubicBezTo>
                    <a:pt x="703" y="1912"/>
                    <a:pt x="703" y="1912"/>
                    <a:pt x="703" y="1912"/>
                  </a:cubicBezTo>
                  <a:cubicBezTo>
                    <a:pt x="708" y="1912"/>
                    <a:pt x="720" y="1911"/>
                    <a:pt x="730" y="1912"/>
                  </a:cubicBezTo>
                  <a:cubicBezTo>
                    <a:pt x="734" y="1912"/>
                    <a:pt x="737" y="1912"/>
                    <a:pt x="740" y="1913"/>
                  </a:cubicBezTo>
                  <a:cubicBezTo>
                    <a:pt x="742" y="1913"/>
                    <a:pt x="744" y="1914"/>
                    <a:pt x="745" y="1915"/>
                  </a:cubicBezTo>
                  <a:cubicBezTo>
                    <a:pt x="749" y="1917"/>
                    <a:pt x="752" y="1919"/>
                    <a:pt x="752" y="1923"/>
                  </a:cubicBezTo>
                  <a:cubicBezTo>
                    <a:pt x="752" y="1923"/>
                    <a:pt x="752" y="1924"/>
                    <a:pt x="752" y="1924"/>
                  </a:cubicBezTo>
                  <a:cubicBezTo>
                    <a:pt x="752" y="1924"/>
                    <a:pt x="752" y="1924"/>
                    <a:pt x="752" y="1924"/>
                  </a:cubicBezTo>
                  <a:cubicBezTo>
                    <a:pt x="752" y="1925"/>
                    <a:pt x="751" y="1926"/>
                    <a:pt x="751" y="1927"/>
                  </a:cubicBezTo>
                  <a:cubicBezTo>
                    <a:pt x="741" y="1956"/>
                    <a:pt x="741" y="1956"/>
                    <a:pt x="741" y="1956"/>
                  </a:cubicBezTo>
                  <a:cubicBezTo>
                    <a:pt x="740" y="1958"/>
                    <a:pt x="738" y="1960"/>
                    <a:pt x="736" y="1962"/>
                  </a:cubicBezTo>
                  <a:cubicBezTo>
                    <a:pt x="734" y="1964"/>
                    <a:pt x="731" y="1966"/>
                    <a:pt x="728" y="1967"/>
                  </a:cubicBezTo>
                  <a:cubicBezTo>
                    <a:pt x="728" y="1968"/>
                    <a:pt x="727" y="1968"/>
                    <a:pt x="727" y="1968"/>
                  </a:cubicBezTo>
                  <a:cubicBezTo>
                    <a:pt x="723" y="1970"/>
                    <a:pt x="718" y="1971"/>
                    <a:pt x="713" y="1972"/>
                  </a:cubicBezTo>
                  <a:cubicBezTo>
                    <a:pt x="713" y="1972"/>
                    <a:pt x="713" y="1972"/>
                    <a:pt x="713" y="1972"/>
                  </a:cubicBezTo>
                  <a:cubicBezTo>
                    <a:pt x="712" y="1972"/>
                    <a:pt x="711" y="1972"/>
                    <a:pt x="710" y="1972"/>
                  </a:cubicBezTo>
                  <a:cubicBezTo>
                    <a:pt x="701" y="1973"/>
                    <a:pt x="692" y="1972"/>
                    <a:pt x="682" y="1972"/>
                  </a:cubicBezTo>
                  <a:cubicBezTo>
                    <a:pt x="673" y="1973"/>
                    <a:pt x="663" y="1973"/>
                    <a:pt x="654" y="1973"/>
                  </a:cubicBezTo>
                  <a:cubicBezTo>
                    <a:pt x="647" y="1973"/>
                    <a:pt x="638" y="1971"/>
                    <a:pt x="634" y="1966"/>
                  </a:cubicBezTo>
                  <a:cubicBezTo>
                    <a:pt x="634" y="1965"/>
                    <a:pt x="634" y="1965"/>
                    <a:pt x="633" y="1965"/>
                  </a:cubicBezTo>
                  <a:cubicBezTo>
                    <a:pt x="633" y="1964"/>
                    <a:pt x="633" y="1964"/>
                    <a:pt x="633" y="1964"/>
                  </a:cubicBezTo>
                  <a:cubicBezTo>
                    <a:pt x="633" y="1963"/>
                    <a:pt x="633" y="1963"/>
                    <a:pt x="632" y="1963"/>
                  </a:cubicBezTo>
                  <a:cubicBezTo>
                    <a:pt x="632" y="1963"/>
                    <a:pt x="632" y="1962"/>
                    <a:pt x="632" y="1962"/>
                  </a:cubicBezTo>
                  <a:cubicBezTo>
                    <a:pt x="632" y="1962"/>
                    <a:pt x="632" y="1962"/>
                    <a:pt x="632" y="1962"/>
                  </a:cubicBezTo>
                  <a:cubicBezTo>
                    <a:pt x="632" y="1962"/>
                    <a:pt x="632" y="1961"/>
                    <a:pt x="632" y="1960"/>
                  </a:cubicBezTo>
                  <a:cubicBezTo>
                    <a:pt x="632" y="1959"/>
                    <a:pt x="632" y="1959"/>
                    <a:pt x="633" y="1959"/>
                  </a:cubicBezTo>
                  <a:cubicBezTo>
                    <a:pt x="633" y="1958"/>
                    <a:pt x="633" y="1957"/>
                    <a:pt x="633" y="1956"/>
                  </a:cubicBezTo>
                  <a:cubicBezTo>
                    <a:pt x="633" y="1956"/>
                    <a:pt x="633" y="1956"/>
                    <a:pt x="633" y="1956"/>
                  </a:cubicBezTo>
                  <a:cubicBezTo>
                    <a:pt x="634" y="1955"/>
                    <a:pt x="634" y="1955"/>
                    <a:pt x="634" y="1955"/>
                  </a:cubicBezTo>
                  <a:cubicBezTo>
                    <a:pt x="634" y="1954"/>
                    <a:pt x="635" y="1953"/>
                    <a:pt x="635" y="1952"/>
                  </a:cubicBezTo>
                  <a:cubicBezTo>
                    <a:pt x="639" y="1944"/>
                    <a:pt x="643" y="1936"/>
                    <a:pt x="647" y="1928"/>
                  </a:cubicBezTo>
                  <a:cubicBezTo>
                    <a:pt x="647" y="1928"/>
                    <a:pt x="647" y="1928"/>
                    <a:pt x="647" y="1928"/>
                  </a:cubicBezTo>
                  <a:close/>
                  <a:moveTo>
                    <a:pt x="527" y="1875"/>
                  </a:moveTo>
                  <a:cubicBezTo>
                    <a:pt x="528" y="1873"/>
                    <a:pt x="531" y="1870"/>
                    <a:pt x="532" y="1868"/>
                  </a:cubicBezTo>
                  <a:cubicBezTo>
                    <a:pt x="536" y="1861"/>
                    <a:pt x="541" y="1854"/>
                    <a:pt x="546" y="1848"/>
                  </a:cubicBezTo>
                  <a:cubicBezTo>
                    <a:pt x="546" y="1847"/>
                    <a:pt x="546" y="1847"/>
                    <a:pt x="547" y="1847"/>
                  </a:cubicBezTo>
                  <a:cubicBezTo>
                    <a:pt x="547" y="1847"/>
                    <a:pt x="547" y="1847"/>
                    <a:pt x="547" y="1846"/>
                  </a:cubicBezTo>
                  <a:cubicBezTo>
                    <a:pt x="561" y="1833"/>
                    <a:pt x="590" y="1837"/>
                    <a:pt x="608" y="1837"/>
                  </a:cubicBezTo>
                  <a:cubicBezTo>
                    <a:pt x="616" y="1837"/>
                    <a:pt x="626" y="1835"/>
                    <a:pt x="634" y="1839"/>
                  </a:cubicBezTo>
                  <a:cubicBezTo>
                    <a:pt x="634" y="1839"/>
                    <a:pt x="634" y="1839"/>
                    <a:pt x="634" y="1839"/>
                  </a:cubicBezTo>
                  <a:cubicBezTo>
                    <a:pt x="634" y="1839"/>
                    <a:pt x="635" y="1839"/>
                    <a:pt x="636" y="1840"/>
                  </a:cubicBezTo>
                  <a:cubicBezTo>
                    <a:pt x="636" y="1840"/>
                    <a:pt x="636" y="1840"/>
                    <a:pt x="636" y="1840"/>
                  </a:cubicBezTo>
                  <a:cubicBezTo>
                    <a:pt x="638" y="1841"/>
                    <a:pt x="639" y="1843"/>
                    <a:pt x="639" y="1844"/>
                  </a:cubicBezTo>
                  <a:cubicBezTo>
                    <a:pt x="640" y="1845"/>
                    <a:pt x="640" y="1847"/>
                    <a:pt x="639" y="1849"/>
                  </a:cubicBezTo>
                  <a:cubicBezTo>
                    <a:pt x="638" y="1850"/>
                    <a:pt x="638" y="1850"/>
                    <a:pt x="638" y="1850"/>
                  </a:cubicBezTo>
                  <a:cubicBezTo>
                    <a:pt x="637" y="1854"/>
                    <a:pt x="633" y="1858"/>
                    <a:pt x="631" y="1862"/>
                  </a:cubicBezTo>
                  <a:cubicBezTo>
                    <a:pt x="631" y="1862"/>
                    <a:pt x="631" y="1862"/>
                    <a:pt x="631" y="1862"/>
                  </a:cubicBezTo>
                  <a:cubicBezTo>
                    <a:pt x="625" y="1873"/>
                    <a:pt x="625" y="1873"/>
                    <a:pt x="625" y="1873"/>
                  </a:cubicBezTo>
                  <a:cubicBezTo>
                    <a:pt x="624" y="1874"/>
                    <a:pt x="623" y="1876"/>
                    <a:pt x="621" y="1878"/>
                  </a:cubicBezTo>
                  <a:cubicBezTo>
                    <a:pt x="618" y="1879"/>
                    <a:pt x="616" y="1881"/>
                    <a:pt x="613" y="1882"/>
                  </a:cubicBezTo>
                  <a:cubicBezTo>
                    <a:pt x="612" y="1882"/>
                    <a:pt x="611" y="1883"/>
                    <a:pt x="610" y="1883"/>
                  </a:cubicBezTo>
                  <a:cubicBezTo>
                    <a:pt x="610" y="1883"/>
                    <a:pt x="609" y="1883"/>
                    <a:pt x="609" y="1884"/>
                  </a:cubicBezTo>
                  <a:cubicBezTo>
                    <a:pt x="609" y="1884"/>
                    <a:pt x="609" y="1884"/>
                    <a:pt x="609" y="1884"/>
                  </a:cubicBezTo>
                  <a:cubicBezTo>
                    <a:pt x="607" y="1884"/>
                    <a:pt x="605" y="1885"/>
                    <a:pt x="603" y="1885"/>
                  </a:cubicBezTo>
                  <a:cubicBezTo>
                    <a:pt x="599" y="1886"/>
                    <a:pt x="596" y="1886"/>
                    <a:pt x="592" y="1886"/>
                  </a:cubicBezTo>
                  <a:cubicBezTo>
                    <a:pt x="582" y="1886"/>
                    <a:pt x="582" y="1886"/>
                    <a:pt x="582" y="1886"/>
                  </a:cubicBezTo>
                  <a:cubicBezTo>
                    <a:pt x="582" y="1886"/>
                    <a:pt x="582" y="1886"/>
                    <a:pt x="582" y="1886"/>
                  </a:cubicBezTo>
                  <a:cubicBezTo>
                    <a:pt x="570" y="1886"/>
                    <a:pt x="557" y="1886"/>
                    <a:pt x="545" y="1886"/>
                  </a:cubicBezTo>
                  <a:cubicBezTo>
                    <a:pt x="540" y="1886"/>
                    <a:pt x="528" y="1885"/>
                    <a:pt x="527" y="1878"/>
                  </a:cubicBezTo>
                  <a:cubicBezTo>
                    <a:pt x="527" y="1877"/>
                    <a:pt x="527" y="1876"/>
                    <a:pt x="527" y="1875"/>
                  </a:cubicBezTo>
                  <a:close/>
                  <a:moveTo>
                    <a:pt x="545" y="2017"/>
                  </a:moveTo>
                  <a:cubicBezTo>
                    <a:pt x="545" y="2017"/>
                    <a:pt x="545" y="2017"/>
                    <a:pt x="545" y="2017"/>
                  </a:cubicBezTo>
                  <a:cubicBezTo>
                    <a:pt x="543" y="2024"/>
                    <a:pt x="538" y="2031"/>
                    <a:pt x="534" y="2038"/>
                  </a:cubicBezTo>
                  <a:cubicBezTo>
                    <a:pt x="534" y="2038"/>
                    <a:pt x="534" y="2038"/>
                    <a:pt x="534" y="2038"/>
                  </a:cubicBezTo>
                  <a:cubicBezTo>
                    <a:pt x="530" y="2045"/>
                    <a:pt x="527" y="2053"/>
                    <a:pt x="521" y="2060"/>
                  </a:cubicBezTo>
                  <a:cubicBezTo>
                    <a:pt x="521" y="2061"/>
                    <a:pt x="520" y="2061"/>
                    <a:pt x="520" y="2062"/>
                  </a:cubicBezTo>
                  <a:cubicBezTo>
                    <a:pt x="520" y="2062"/>
                    <a:pt x="520" y="2062"/>
                    <a:pt x="520" y="2062"/>
                  </a:cubicBezTo>
                  <a:cubicBezTo>
                    <a:pt x="519" y="2063"/>
                    <a:pt x="518" y="2064"/>
                    <a:pt x="517" y="2064"/>
                  </a:cubicBezTo>
                  <a:cubicBezTo>
                    <a:pt x="517" y="2065"/>
                    <a:pt x="517" y="2065"/>
                    <a:pt x="516" y="2065"/>
                  </a:cubicBezTo>
                  <a:cubicBezTo>
                    <a:pt x="516" y="2065"/>
                    <a:pt x="516" y="2066"/>
                    <a:pt x="516" y="2066"/>
                  </a:cubicBezTo>
                  <a:cubicBezTo>
                    <a:pt x="510" y="2071"/>
                    <a:pt x="503" y="2074"/>
                    <a:pt x="496" y="2076"/>
                  </a:cubicBezTo>
                  <a:cubicBezTo>
                    <a:pt x="495" y="2076"/>
                    <a:pt x="494" y="2076"/>
                    <a:pt x="493" y="2077"/>
                  </a:cubicBezTo>
                  <a:cubicBezTo>
                    <a:pt x="489" y="2078"/>
                    <a:pt x="484" y="2078"/>
                    <a:pt x="480" y="2078"/>
                  </a:cubicBezTo>
                  <a:cubicBezTo>
                    <a:pt x="476" y="2078"/>
                    <a:pt x="476" y="2078"/>
                    <a:pt x="476" y="2078"/>
                  </a:cubicBezTo>
                  <a:cubicBezTo>
                    <a:pt x="476" y="2078"/>
                    <a:pt x="476" y="2078"/>
                    <a:pt x="476" y="2078"/>
                  </a:cubicBezTo>
                  <a:cubicBezTo>
                    <a:pt x="458" y="2078"/>
                    <a:pt x="439" y="2078"/>
                    <a:pt x="421" y="2079"/>
                  </a:cubicBezTo>
                  <a:cubicBezTo>
                    <a:pt x="419" y="2079"/>
                    <a:pt x="418" y="2078"/>
                    <a:pt x="416" y="2078"/>
                  </a:cubicBezTo>
                  <a:cubicBezTo>
                    <a:pt x="414" y="2078"/>
                    <a:pt x="412" y="2078"/>
                    <a:pt x="410" y="2077"/>
                  </a:cubicBezTo>
                  <a:cubicBezTo>
                    <a:pt x="406" y="2076"/>
                    <a:pt x="404" y="2074"/>
                    <a:pt x="402" y="2072"/>
                  </a:cubicBezTo>
                  <a:cubicBezTo>
                    <a:pt x="401" y="2070"/>
                    <a:pt x="400" y="2068"/>
                    <a:pt x="400" y="2066"/>
                  </a:cubicBezTo>
                  <a:cubicBezTo>
                    <a:pt x="400" y="2064"/>
                    <a:pt x="401" y="2062"/>
                    <a:pt x="402" y="2060"/>
                  </a:cubicBezTo>
                  <a:cubicBezTo>
                    <a:pt x="402" y="2059"/>
                    <a:pt x="402" y="2059"/>
                    <a:pt x="403" y="2059"/>
                  </a:cubicBezTo>
                  <a:cubicBezTo>
                    <a:pt x="403" y="2058"/>
                    <a:pt x="403" y="2058"/>
                    <a:pt x="403" y="2058"/>
                  </a:cubicBezTo>
                  <a:cubicBezTo>
                    <a:pt x="404" y="2057"/>
                    <a:pt x="404" y="2057"/>
                    <a:pt x="404" y="2057"/>
                  </a:cubicBezTo>
                  <a:cubicBezTo>
                    <a:pt x="404" y="2057"/>
                    <a:pt x="404" y="2057"/>
                    <a:pt x="404" y="2057"/>
                  </a:cubicBezTo>
                  <a:cubicBezTo>
                    <a:pt x="409" y="2050"/>
                    <a:pt x="413" y="2043"/>
                    <a:pt x="418" y="2035"/>
                  </a:cubicBezTo>
                  <a:cubicBezTo>
                    <a:pt x="422" y="2030"/>
                    <a:pt x="425" y="2024"/>
                    <a:pt x="430" y="2019"/>
                  </a:cubicBezTo>
                  <a:cubicBezTo>
                    <a:pt x="430" y="2018"/>
                    <a:pt x="431" y="2018"/>
                    <a:pt x="431" y="2017"/>
                  </a:cubicBezTo>
                  <a:cubicBezTo>
                    <a:pt x="431" y="2017"/>
                    <a:pt x="432" y="2017"/>
                    <a:pt x="432" y="2017"/>
                  </a:cubicBezTo>
                  <a:cubicBezTo>
                    <a:pt x="433" y="2016"/>
                    <a:pt x="434" y="2015"/>
                    <a:pt x="435" y="2014"/>
                  </a:cubicBezTo>
                  <a:cubicBezTo>
                    <a:pt x="435" y="2014"/>
                    <a:pt x="435" y="2014"/>
                    <a:pt x="435" y="2014"/>
                  </a:cubicBezTo>
                  <a:cubicBezTo>
                    <a:pt x="435" y="2014"/>
                    <a:pt x="435" y="2014"/>
                    <a:pt x="435" y="2014"/>
                  </a:cubicBezTo>
                  <a:cubicBezTo>
                    <a:pt x="441" y="2009"/>
                    <a:pt x="449" y="2006"/>
                    <a:pt x="457" y="2004"/>
                  </a:cubicBezTo>
                  <a:cubicBezTo>
                    <a:pt x="457" y="2004"/>
                    <a:pt x="457" y="2004"/>
                    <a:pt x="457" y="2004"/>
                  </a:cubicBezTo>
                  <a:cubicBezTo>
                    <a:pt x="457" y="2004"/>
                    <a:pt x="458" y="2004"/>
                    <a:pt x="458" y="2004"/>
                  </a:cubicBezTo>
                  <a:cubicBezTo>
                    <a:pt x="459" y="2004"/>
                    <a:pt x="461" y="2004"/>
                    <a:pt x="462" y="2004"/>
                  </a:cubicBezTo>
                  <a:cubicBezTo>
                    <a:pt x="463" y="2003"/>
                    <a:pt x="464" y="2003"/>
                    <a:pt x="465" y="2003"/>
                  </a:cubicBezTo>
                  <a:cubicBezTo>
                    <a:pt x="466" y="2003"/>
                    <a:pt x="467" y="2003"/>
                    <a:pt x="468" y="2003"/>
                  </a:cubicBezTo>
                  <a:cubicBezTo>
                    <a:pt x="468" y="2003"/>
                    <a:pt x="469" y="2003"/>
                    <a:pt x="470" y="2003"/>
                  </a:cubicBezTo>
                  <a:cubicBezTo>
                    <a:pt x="471" y="2003"/>
                    <a:pt x="471" y="2003"/>
                    <a:pt x="471" y="2003"/>
                  </a:cubicBezTo>
                  <a:cubicBezTo>
                    <a:pt x="471" y="2003"/>
                    <a:pt x="471" y="2003"/>
                    <a:pt x="471" y="2003"/>
                  </a:cubicBezTo>
                  <a:cubicBezTo>
                    <a:pt x="488" y="2003"/>
                    <a:pt x="504" y="2003"/>
                    <a:pt x="521" y="2003"/>
                  </a:cubicBezTo>
                  <a:cubicBezTo>
                    <a:pt x="521" y="2003"/>
                    <a:pt x="521" y="2003"/>
                    <a:pt x="521" y="2003"/>
                  </a:cubicBezTo>
                  <a:cubicBezTo>
                    <a:pt x="524" y="2003"/>
                    <a:pt x="524" y="2003"/>
                    <a:pt x="524" y="2003"/>
                  </a:cubicBezTo>
                  <a:cubicBezTo>
                    <a:pt x="528" y="2003"/>
                    <a:pt x="532" y="2003"/>
                    <a:pt x="535" y="2004"/>
                  </a:cubicBezTo>
                  <a:cubicBezTo>
                    <a:pt x="536" y="2004"/>
                    <a:pt x="536" y="2005"/>
                    <a:pt x="537" y="2005"/>
                  </a:cubicBezTo>
                  <a:cubicBezTo>
                    <a:pt x="537" y="2005"/>
                    <a:pt x="538" y="2005"/>
                    <a:pt x="538" y="2006"/>
                  </a:cubicBezTo>
                  <a:cubicBezTo>
                    <a:pt x="538" y="2006"/>
                    <a:pt x="539" y="2006"/>
                    <a:pt x="539" y="2006"/>
                  </a:cubicBezTo>
                  <a:cubicBezTo>
                    <a:pt x="543" y="2008"/>
                    <a:pt x="546" y="2012"/>
                    <a:pt x="545" y="2017"/>
                  </a:cubicBezTo>
                  <a:close/>
                  <a:moveTo>
                    <a:pt x="579" y="1956"/>
                  </a:moveTo>
                  <a:cubicBezTo>
                    <a:pt x="579" y="1956"/>
                    <a:pt x="579" y="1956"/>
                    <a:pt x="579" y="1956"/>
                  </a:cubicBezTo>
                  <a:cubicBezTo>
                    <a:pt x="579" y="1956"/>
                    <a:pt x="579" y="1956"/>
                    <a:pt x="579" y="1956"/>
                  </a:cubicBezTo>
                  <a:cubicBezTo>
                    <a:pt x="578" y="1957"/>
                    <a:pt x="578" y="1958"/>
                    <a:pt x="577" y="1959"/>
                  </a:cubicBezTo>
                  <a:cubicBezTo>
                    <a:pt x="577" y="1959"/>
                    <a:pt x="577" y="1960"/>
                    <a:pt x="577" y="1960"/>
                  </a:cubicBezTo>
                  <a:cubicBezTo>
                    <a:pt x="572" y="1964"/>
                    <a:pt x="566" y="1968"/>
                    <a:pt x="560" y="1970"/>
                  </a:cubicBezTo>
                  <a:cubicBezTo>
                    <a:pt x="560" y="1970"/>
                    <a:pt x="560" y="1970"/>
                    <a:pt x="560" y="1970"/>
                  </a:cubicBezTo>
                  <a:cubicBezTo>
                    <a:pt x="559" y="1970"/>
                    <a:pt x="558" y="1970"/>
                    <a:pt x="557" y="1971"/>
                  </a:cubicBezTo>
                  <a:cubicBezTo>
                    <a:pt x="556" y="1971"/>
                    <a:pt x="556" y="1971"/>
                    <a:pt x="555" y="1971"/>
                  </a:cubicBezTo>
                  <a:cubicBezTo>
                    <a:pt x="554" y="1971"/>
                    <a:pt x="554" y="1971"/>
                    <a:pt x="553" y="1971"/>
                  </a:cubicBezTo>
                  <a:cubicBezTo>
                    <a:pt x="550" y="1972"/>
                    <a:pt x="546" y="1973"/>
                    <a:pt x="542" y="1973"/>
                  </a:cubicBezTo>
                  <a:cubicBezTo>
                    <a:pt x="541" y="1973"/>
                    <a:pt x="541" y="1973"/>
                    <a:pt x="541" y="1973"/>
                  </a:cubicBezTo>
                  <a:cubicBezTo>
                    <a:pt x="534" y="1973"/>
                    <a:pt x="527" y="1973"/>
                    <a:pt x="520" y="1973"/>
                  </a:cubicBezTo>
                  <a:cubicBezTo>
                    <a:pt x="510" y="1973"/>
                    <a:pt x="499" y="1973"/>
                    <a:pt x="489" y="1973"/>
                  </a:cubicBezTo>
                  <a:cubicBezTo>
                    <a:pt x="488" y="1973"/>
                    <a:pt x="486" y="1973"/>
                    <a:pt x="484" y="1973"/>
                  </a:cubicBezTo>
                  <a:cubicBezTo>
                    <a:pt x="484" y="1973"/>
                    <a:pt x="484" y="1973"/>
                    <a:pt x="483" y="1973"/>
                  </a:cubicBezTo>
                  <a:cubicBezTo>
                    <a:pt x="482" y="1972"/>
                    <a:pt x="480" y="1972"/>
                    <a:pt x="479" y="1972"/>
                  </a:cubicBezTo>
                  <a:cubicBezTo>
                    <a:pt x="479" y="1972"/>
                    <a:pt x="479" y="1972"/>
                    <a:pt x="479" y="1972"/>
                  </a:cubicBezTo>
                  <a:cubicBezTo>
                    <a:pt x="479" y="1972"/>
                    <a:pt x="479" y="1972"/>
                    <a:pt x="479" y="1972"/>
                  </a:cubicBezTo>
                  <a:cubicBezTo>
                    <a:pt x="474" y="1970"/>
                    <a:pt x="470" y="1968"/>
                    <a:pt x="470" y="1963"/>
                  </a:cubicBezTo>
                  <a:cubicBezTo>
                    <a:pt x="470" y="1962"/>
                    <a:pt x="470" y="1961"/>
                    <a:pt x="470" y="1960"/>
                  </a:cubicBezTo>
                  <a:cubicBezTo>
                    <a:pt x="470" y="1960"/>
                    <a:pt x="470" y="1959"/>
                    <a:pt x="471" y="1959"/>
                  </a:cubicBezTo>
                  <a:cubicBezTo>
                    <a:pt x="471" y="1958"/>
                    <a:pt x="471" y="1957"/>
                    <a:pt x="472" y="1957"/>
                  </a:cubicBezTo>
                  <a:cubicBezTo>
                    <a:pt x="472" y="1957"/>
                    <a:pt x="472" y="1956"/>
                    <a:pt x="472" y="1956"/>
                  </a:cubicBezTo>
                  <a:cubicBezTo>
                    <a:pt x="472" y="1956"/>
                    <a:pt x="472" y="1956"/>
                    <a:pt x="472" y="1956"/>
                  </a:cubicBezTo>
                  <a:cubicBezTo>
                    <a:pt x="473" y="1955"/>
                    <a:pt x="474" y="1954"/>
                    <a:pt x="474" y="1953"/>
                  </a:cubicBezTo>
                  <a:cubicBezTo>
                    <a:pt x="479" y="1945"/>
                    <a:pt x="485" y="1938"/>
                    <a:pt x="490" y="1930"/>
                  </a:cubicBezTo>
                  <a:cubicBezTo>
                    <a:pt x="490" y="1930"/>
                    <a:pt x="490" y="1930"/>
                    <a:pt x="490" y="1930"/>
                  </a:cubicBezTo>
                  <a:cubicBezTo>
                    <a:pt x="492" y="1927"/>
                    <a:pt x="492" y="1927"/>
                    <a:pt x="492" y="1927"/>
                  </a:cubicBezTo>
                  <a:cubicBezTo>
                    <a:pt x="493" y="1925"/>
                    <a:pt x="495" y="1923"/>
                    <a:pt x="498" y="1921"/>
                  </a:cubicBezTo>
                  <a:cubicBezTo>
                    <a:pt x="499" y="1920"/>
                    <a:pt x="501" y="1919"/>
                    <a:pt x="503" y="1918"/>
                  </a:cubicBezTo>
                  <a:cubicBezTo>
                    <a:pt x="504" y="1918"/>
                    <a:pt x="505" y="1917"/>
                    <a:pt x="506" y="1917"/>
                  </a:cubicBezTo>
                  <a:cubicBezTo>
                    <a:pt x="506" y="1917"/>
                    <a:pt x="506" y="1917"/>
                    <a:pt x="507" y="1917"/>
                  </a:cubicBezTo>
                  <a:cubicBezTo>
                    <a:pt x="507" y="1917"/>
                    <a:pt x="507" y="1916"/>
                    <a:pt x="507" y="1916"/>
                  </a:cubicBezTo>
                  <a:cubicBezTo>
                    <a:pt x="508" y="1916"/>
                    <a:pt x="508" y="1916"/>
                    <a:pt x="508" y="1916"/>
                  </a:cubicBezTo>
                  <a:cubicBezTo>
                    <a:pt x="511" y="1915"/>
                    <a:pt x="514" y="1914"/>
                    <a:pt x="517" y="1913"/>
                  </a:cubicBezTo>
                  <a:cubicBezTo>
                    <a:pt x="521" y="1913"/>
                    <a:pt x="525" y="1912"/>
                    <a:pt x="528" y="1912"/>
                  </a:cubicBezTo>
                  <a:cubicBezTo>
                    <a:pt x="538" y="1912"/>
                    <a:pt x="538" y="1912"/>
                    <a:pt x="538" y="1912"/>
                  </a:cubicBezTo>
                  <a:cubicBezTo>
                    <a:pt x="541" y="1912"/>
                    <a:pt x="543" y="1912"/>
                    <a:pt x="545" y="1912"/>
                  </a:cubicBezTo>
                  <a:cubicBezTo>
                    <a:pt x="555" y="1912"/>
                    <a:pt x="564" y="1912"/>
                    <a:pt x="573" y="1912"/>
                  </a:cubicBezTo>
                  <a:cubicBezTo>
                    <a:pt x="573" y="1912"/>
                    <a:pt x="573" y="1912"/>
                    <a:pt x="573" y="1912"/>
                  </a:cubicBezTo>
                  <a:cubicBezTo>
                    <a:pt x="577" y="1912"/>
                    <a:pt x="577" y="1912"/>
                    <a:pt x="577" y="1912"/>
                  </a:cubicBezTo>
                  <a:cubicBezTo>
                    <a:pt x="581" y="1912"/>
                    <a:pt x="584" y="1913"/>
                    <a:pt x="587" y="1913"/>
                  </a:cubicBezTo>
                  <a:cubicBezTo>
                    <a:pt x="589" y="1914"/>
                    <a:pt x="590" y="1915"/>
                    <a:pt x="592" y="1915"/>
                  </a:cubicBezTo>
                  <a:cubicBezTo>
                    <a:pt x="596" y="1918"/>
                    <a:pt x="599" y="1921"/>
                    <a:pt x="595" y="1927"/>
                  </a:cubicBezTo>
                  <a:cubicBezTo>
                    <a:pt x="592" y="1934"/>
                    <a:pt x="588" y="1941"/>
                    <a:pt x="584" y="1948"/>
                  </a:cubicBezTo>
                  <a:cubicBezTo>
                    <a:pt x="579" y="1956"/>
                    <a:pt x="579" y="1956"/>
                    <a:pt x="579" y="1956"/>
                  </a:cubicBezTo>
                  <a:cubicBezTo>
                    <a:pt x="579" y="1956"/>
                    <a:pt x="579" y="1956"/>
                    <a:pt x="579" y="1956"/>
                  </a:cubicBezTo>
                  <a:close/>
                  <a:moveTo>
                    <a:pt x="1064" y="2056"/>
                  </a:moveTo>
                  <a:cubicBezTo>
                    <a:pt x="1064" y="2057"/>
                    <a:pt x="1064" y="2059"/>
                    <a:pt x="1064" y="2060"/>
                  </a:cubicBezTo>
                  <a:cubicBezTo>
                    <a:pt x="1064" y="2060"/>
                    <a:pt x="1064" y="2060"/>
                    <a:pt x="1064" y="2061"/>
                  </a:cubicBezTo>
                  <a:cubicBezTo>
                    <a:pt x="1063" y="2062"/>
                    <a:pt x="1063" y="2063"/>
                    <a:pt x="1062" y="2064"/>
                  </a:cubicBezTo>
                  <a:cubicBezTo>
                    <a:pt x="1062" y="2064"/>
                    <a:pt x="1062" y="2064"/>
                    <a:pt x="1062" y="2064"/>
                  </a:cubicBezTo>
                  <a:cubicBezTo>
                    <a:pt x="1062" y="2064"/>
                    <a:pt x="1062" y="2064"/>
                    <a:pt x="1062" y="2064"/>
                  </a:cubicBezTo>
                  <a:cubicBezTo>
                    <a:pt x="1061" y="2065"/>
                    <a:pt x="1060" y="2066"/>
                    <a:pt x="1059" y="2067"/>
                  </a:cubicBezTo>
                  <a:cubicBezTo>
                    <a:pt x="1059" y="2067"/>
                    <a:pt x="1059" y="2067"/>
                    <a:pt x="1059" y="2068"/>
                  </a:cubicBezTo>
                  <a:cubicBezTo>
                    <a:pt x="1058" y="2069"/>
                    <a:pt x="1057" y="2069"/>
                    <a:pt x="1056" y="2070"/>
                  </a:cubicBezTo>
                  <a:cubicBezTo>
                    <a:pt x="1056" y="2070"/>
                    <a:pt x="1055" y="2071"/>
                    <a:pt x="1055" y="2071"/>
                  </a:cubicBezTo>
                  <a:cubicBezTo>
                    <a:pt x="1055" y="2071"/>
                    <a:pt x="1055" y="2071"/>
                    <a:pt x="1055" y="2071"/>
                  </a:cubicBezTo>
                  <a:cubicBezTo>
                    <a:pt x="1053" y="2072"/>
                    <a:pt x="1052" y="2072"/>
                    <a:pt x="1051" y="2073"/>
                  </a:cubicBezTo>
                  <a:cubicBezTo>
                    <a:pt x="1051" y="2073"/>
                    <a:pt x="1051" y="2073"/>
                    <a:pt x="1050" y="2073"/>
                  </a:cubicBezTo>
                  <a:cubicBezTo>
                    <a:pt x="1049" y="2074"/>
                    <a:pt x="1048" y="2074"/>
                    <a:pt x="1047" y="2074"/>
                  </a:cubicBezTo>
                  <a:cubicBezTo>
                    <a:pt x="1047" y="2075"/>
                    <a:pt x="1046" y="2075"/>
                    <a:pt x="1046" y="2075"/>
                  </a:cubicBezTo>
                  <a:cubicBezTo>
                    <a:pt x="1046" y="2075"/>
                    <a:pt x="1045" y="2075"/>
                    <a:pt x="1045" y="2075"/>
                  </a:cubicBezTo>
                  <a:cubicBezTo>
                    <a:pt x="1045" y="2075"/>
                    <a:pt x="1045" y="2075"/>
                    <a:pt x="1044" y="2075"/>
                  </a:cubicBezTo>
                  <a:cubicBezTo>
                    <a:pt x="1043" y="2076"/>
                    <a:pt x="1042" y="2076"/>
                    <a:pt x="1041" y="2076"/>
                  </a:cubicBezTo>
                  <a:cubicBezTo>
                    <a:pt x="1039" y="2076"/>
                    <a:pt x="1038" y="2076"/>
                    <a:pt x="1037" y="2077"/>
                  </a:cubicBezTo>
                  <a:cubicBezTo>
                    <a:pt x="1036" y="2077"/>
                    <a:pt x="1035" y="2077"/>
                    <a:pt x="1034" y="2077"/>
                  </a:cubicBezTo>
                  <a:cubicBezTo>
                    <a:pt x="1033" y="2077"/>
                    <a:pt x="1033" y="2077"/>
                    <a:pt x="1033" y="2077"/>
                  </a:cubicBezTo>
                  <a:cubicBezTo>
                    <a:pt x="1031" y="2077"/>
                    <a:pt x="1031" y="2077"/>
                    <a:pt x="1031" y="2077"/>
                  </a:cubicBezTo>
                  <a:cubicBezTo>
                    <a:pt x="1031" y="2077"/>
                    <a:pt x="1031" y="2077"/>
                    <a:pt x="1031" y="2077"/>
                  </a:cubicBezTo>
                  <a:cubicBezTo>
                    <a:pt x="1025" y="2077"/>
                    <a:pt x="1018" y="2077"/>
                    <a:pt x="1011" y="2077"/>
                  </a:cubicBezTo>
                  <a:cubicBezTo>
                    <a:pt x="981" y="2077"/>
                    <a:pt x="630" y="2078"/>
                    <a:pt x="605" y="2078"/>
                  </a:cubicBezTo>
                  <a:cubicBezTo>
                    <a:pt x="604" y="2078"/>
                    <a:pt x="602" y="2078"/>
                    <a:pt x="600" y="2078"/>
                  </a:cubicBezTo>
                  <a:cubicBezTo>
                    <a:pt x="598" y="2077"/>
                    <a:pt x="596" y="2077"/>
                    <a:pt x="594" y="2076"/>
                  </a:cubicBezTo>
                  <a:cubicBezTo>
                    <a:pt x="590" y="2075"/>
                    <a:pt x="588" y="2074"/>
                    <a:pt x="586" y="2072"/>
                  </a:cubicBezTo>
                  <a:cubicBezTo>
                    <a:pt x="584" y="2070"/>
                    <a:pt x="583" y="2068"/>
                    <a:pt x="582" y="2065"/>
                  </a:cubicBezTo>
                  <a:cubicBezTo>
                    <a:pt x="582" y="2063"/>
                    <a:pt x="582" y="2060"/>
                    <a:pt x="584" y="2057"/>
                  </a:cubicBezTo>
                  <a:cubicBezTo>
                    <a:pt x="584" y="2056"/>
                    <a:pt x="584" y="2056"/>
                    <a:pt x="584" y="2056"/>
                  </a:cubicBezTo>
                  <a:cubicBezTo>
                    <a:pt x="584" y="2056"/>
                    <a:pt x="584" y="2056"/>
                    <a:pt x="584" y="2056"/>
                  </a:cubicBezTo>
                  <a:cubicBezTo>
                    <a:pt x="588" y="2048"/>
                    <a:pt x="592" y="2040"/>
                    <a:pt x="596" y="2031"/>
                  </a:cubicBezTo>
                  <a:cubicBezTo>
                    <a:pt x="597" y="2030"/>
                    <a:pt x="598" y="2029"/>
                    <a:pt x="598" y="2027"/>
                  </a:cubicBezTo>
                  <a:cubicBezTo>
                    <a:pt x="601" y="2021"/>
                    <a:pt x="601" y="2021"/>
                    <a:pt x="601" y="2021"/>
                  </a:cubicBezTo>
                  <a:cubicBezTo>
                    <a:pt x="603" y="2018"/>
                    <a:pt x="605" y="2016"/>
                    <a:pt x="607" y="2014"/>
                  </a:cubicBezTo>
                  <a:cubicBezTo>
                    <a:pt x="608" y="2013"/>
                    <a:pt x="609" y="2013"/>
                    <a:pt x="609" y="2012"/>
                  </a:cubicBezTo>
                  <a:cubicBezTo>
                    <a:pt x="610" y="2012"/>
                    <a:pt x="610" y="2012"/>
                    <a:pt x="610" y="2011"/>
                  </a:cubicBezTo>
                  <a:cubicBezTo>
                    <a:pt x="611" y="2011"/>
                    <a:pt x="612" y="2011"/>
                    <a:pt x="612" y="2010"/>
                  </a:cubicBezTo>
                  <a:cubicBezTo>
                    <a:pt x="612" y="2010"/>
                    <a:pt x="612" y="2010"/>
                    <a:pt x="613" y="2010"/>
                  </a:cubicBezTo>
                  <a:cubicBezTo>
                    <a:pt x="613" y="2010"/>
                    <a:pt x="613" y="2010"/>
                    <a:pt x="614" y="2009"/>
                  </a:cubicBezTo>
                  <a:cubicBezTo>
                    <a:pt x="615" y="2009"/>
                    <a:pt x="616" y="2008"/>
                    <a:pt x="617" y="2008"/>
                  </a:cubicBezTo>
                  <a:cubicBezTo>
                    <a:pt x="617" y="2008"/>
                    <a:pt x="618" y="2007"/>
                    <a:pt x="618" y="2007"/>
                  </a:cubicBezTo>
                  <a:cubicBezTo>
                    <a:pt x="619" y="2007"/>
                    <a:pt x="620" y="2007"/>
                    <a:pt x="621" y="2006"/>
                  </a:cubicBezTo>
                  <a:cubicBezTo>
                    <a:pt x="622" y="2006"/>
                    <a:pt x="623" y="2005"/>
                    <a:pt x="625" y="2005"/>
                  </a:cubicBezTo>
                  <a:cubicBezTo>
                    <a:pt x="625" y="2005"/>
                    <a:pt x="626" y="2004"/>
                    <a:pt x="627" y="2004"/>
                  </a:cubicBezTo>
                  <a:cubicBezTo>
                    <a:pt x="627" y="2004"/>
                    <a:pt x="628" y="2004"/>
                    <a:pt x="628" y="2004"/>
                  </a:cubicBezTo>
                  <a:cubicBezTo>
                    <a:pt x="632" y="2003"/>
                    <a:pt x="636" y="2002"/>
                    <a:pt x="640" y="2002"/>
                  </a:cubicBezTo>
                  <a:cubicBezTo>
                    <a:pt x="640" y="2002"/>
                    <a:pt x="1008" y="2001"/>
                    <a:pt x="1021" y="2001"/>
                  </a:cubicBezTo>
                  <a:cubicBezTo>
                    <a:pt x="1026" y="2001"/>
                    <a:pt x="1030" y="2001"/>
                    <a:pt x="1034" y="2001"/>
                  </a:cubicBezTo>
                  <a:cubicBezTo>
                    <a:pt x="1036" y="2001"/>
                    <a:pt x="1038" y="2002"/>
                    <a:pt x="1040" y="2002"/>
                  </a:cubicBezTo>
                  <a:cubicBezTo>
                    <a:pt x="1040" y="2002"/>
                    <a:pt x="1040" y="2002"/>
                    <a:pt x="1041" y="2002"/>
                  </a:cubicBezTo>
                  <a:cubicBezTo>
                    <a:pt x="1042" y="2002"/>
                    <a:pt x="1044" y="2002"/>
                    <a:pt x="1045" y="2003"/>
                  </a:cubicBezTo>
                  <a:cubicBezTo>
                    <a:pt x="1045" y="2003"/>
                    <a:pt x="1046" y="2003"/>
                    <a:pt x="1046" y="2003"/>
                  </a:cubicBezTo>
                  <a:cubicBezTo>
                    <a:pt x="1046" y="2003"/>
                    <a:pt x="1046" y="2003"/>
                    <a:pt x="1046" y="2003"/>
                  </a:cubicBezTo>
                  <a:cubicBezTo>
                    <a:pt x="1048" y="2003"/>
                    <a:pt x="1049" y="2004"/>
                    <a:pt x="1050" y="2004"/>
                  </a:cubicBezTo>
                  <a:cubicBezTo>
                    <a:pt x="1050" y="2004"/>
                    <a:pt x="1051" y="2005"/>
                    <a:pt x="1051" y="2005"/>
                  </a:cubicBezTo>
                  <a:cubicBezTo>
                    <a:pt x="1052" y="2005"/>
                    <a:pt x="1053" y="2006"/>
                    <a:pt x="1054" y="2006"/>
                  </a:cubicBezTo>
                  <a:cubicBezTo>
                    <a:pt x="1055" y="2006"/>
                    <a:pt x="1055" y="2007"/>
                    <a:pt x="1055" y="2007"/>
                  </a:cubicBezTo>
                  <a:cubicBezTo>
                    <a:pt x="1055" y="2007"/>
                    <a:pt x="1055" y="2007"/>
                    <a:pt x="1056" y="2007"/>
                  </a:cubicBezTo>
                  <a:cubicBezTo>
                    <a:pt x="1056" y="2008"/>
                    <a:pt x="1057" y="2008"/>
                    <a:pt x="1058" y="2009"/>
                  </a:cubicBezTo>
                  <a:cubicBezTo>
                    <a:pt x="1059" y="2010"/>
                    <a:pt x="1061" y="2011"/>
                    <a:pt x="1061" y="2013"/>
                  </a:cubicBezTo>
                  <a:cubicBezTo>
                    <a:pt x="1063" y="2015"/>
                    <a:pt x="1064" y="2017"/>
                    <a:pt x="1064" y="2020"/>
                  </a:cubicBezTo>
                  <a:cubicBezTo>
                    <a:pt x="1064" y="2022"/>
                    <a:pt x="1064" y="2022"/>
                    <a:pt x="1064" y="2022"/>
                  </a:cubicBezTo>
                  <a:cubicBezTo>
                    <a:pt x="1064" y="2022"/>
                    <a:pt x="1064" y="2022"/>
                    <a:pt x="1064" y="2022"/>
                  </a:cubicBezTo>
                  <a:cubicBezTo>
                    <a:pt x="1064" y="2031"/>
                    <a:pt x="1064" y="2040"/>
                    <a:pt x="1064" y="2049"/>
                  </a:cubicBezTo>
                  <a:cubicBezTo>
                    <a:pt x="1064" y="2051"/>
                    <a:pt x="1064" y="2054"/>
                    <a:pt x="1064" y="2056"/>
                  </a:cubicBezTo>
                  <a:close/>
                  <a:moveTo>
                    <a:pt x="1114" y="1878"/>
                  </a:moveTo>
                  <a:cubicBezTo>
                    <a:pt x="1114" y="1878"/>
                    <a:pt x="1114" y="1877"/>
                    <a:pt x="1113" y="1877"/>
                  </a:cubicBezTo>
                  <a:cubicBezTo>
                    <a:pt x="1113" y="1877"/>
                    <a:pt x="1113" y="1877"/>
                    <a:pt x="1113" y="1877"/>
                  </a:cubicBezTo>
                  <a:cubicBezTo>
                    <a:pt x="1112" y="1875"/>
                    <a:pt x="1111" y="1873"/>
                    <a:pt x="1111" y="1871"/>
                  </a:cubicBezTo>
                  <a:cubicBezTo>
                    <a:pt x="1111" y="1870"/>
                    <a:pt x="1111" y="1870"/>
                    <a:pt x="1111" y="1870"/>
                  </a:cubicBezTo>
                  <a:cubicBezTo>
                    <a:pt x="1110" y="1868"/>
                    <a:pt x="1110" y="1867"/>
                    <a:pt x="1110" y="1866"/>
                  </a:cubicBezTo>
                  <a:cubicBezTo>
                    <a:pt x="1110" y="1866"/>
                    <a:pt x="1110" y="1866"/>
                    <a:pt x="1110" y="1866"/>
                  </a:cubicBezTo>
                  <a:cubicBezTo>
                    <a:pt x="1110" y="1861"/>
                    <a:pt x="1109" y="1855"/>
                    <a:pt x="1109" y="1849"/>
                  </a:cubicBezTo>
                  <a:cubicBezTo>
                    <a:pt x="1109" y="1848"/>
                    <a:pt x="1109" y="1848"/>
                    <a:pt x="1109" y="1848"/>
                  </a:cubicBezTo>
                  <a:cubicBezTo>
                    <a:pt x="1109" y="1846"/>
                    <a:pt x="1109" y="1844"/>
                    <a:pt x="1110" y="1843"/>
                  </a:cubicBezTo>
                  <a:cubicBezTo>
                    <a:pt x="1112" y="1841"/>
                    <a:pt x="1113" y="1840"/>
                    <a:pt x="1115" y="1839"/>
                  </a:cubicBezTo>
                  <a:cubicBezTo>
                    <a:pt x="1118" y="1838"/>
                    <a:pt x="1120" y="1837"/>
                    <a:pt x="1123" y="1836"/>
                  </a:cubicBezTo>
                  <a:cubicBezTo>
                    <a:pt x="1123" y="1836"/>
                    <a:pt x="1123" y="1836"/>
                    <a:pt x="1123" y="1836"/>
                  </a:cubicBezTo>
                  <a:cubicBezTo>
                    <a:pt x="1123" y="1836"/>
                    <a:pt x="1123" y="1836"/>
                    <a:pt x="1123" y="1836"/>
                  </a:cubicBezTo>
                  <a:cubicBezTo>
                    <a:pt x="1124" y="1836"/>
                    <a:pt x="1125" y="1836"/>
                    <a:pt x="1126" y="1836"/>
                  </a:cubicBezTo>
                  <a:cubicBezTo>
                    <a:pt x="1127" y="1836"/>
                    <a:pt x="1127" y="1836"/>
                    <a:pt x="1128" y="1836"/>
                  </a:cubicBezTo>
                  <a:cubicBezTo>
                    <a:pt x="1133" y="1835"/>
                    <a:pt x="1138" y="1835"/>
                    <a:pt x="1143" y="1835"/>
                  </a:cubicBezTo>
                  <a:cubicBezTo>
                    <a:pt x="1176" y="1835"/>
                    <a:pt x="1176" y="1835"/>
                    <a:pt x="1176" y="1835"/>
                  </a:cubicBezTo>
                  <a:cubicBezTo>
                    <a:pt x="1178" y="1835"/>
                    <a:pt x="1180" y="1835"/>
                    <a:pt x="1182" y="1836"/>
                  </a:cubicBezTo>
                  <a:cubicBezTo>
                    <a:pt x="1191" y="1837"/>
                    <a:pt x="1201" y="1839"/>
                    <a:pt x="1203" y="1848"/>
                  </a:cubicBezTo>
                  <a:cubicBezTo>
                    <a:pt x="1205" y="1855"/>
                    <a:pt x="1206" y="1863"/>
                    <a:pt x="1207" y="1870"/>
                  </a:cubicBezTo>
                  <a:cubicBezTo>
                    <a:pt x="1207" y="1871"/>
                    <a:pt x="1207" y="1871"/>
                    <a:pt x="1207" y="1871"/>
                  </a:cubicBezTo>
                  <a:cubicBezTo>
                    <a:pt x="1208" y="1873"/>
                    <a:pt x="1207" y="1874"/>
                    <a:pt x="1207" y="1876"/>
                  </a:cubicBezTo>
                  <a:cubicBezTo>
                    <a:pt x="1207" y="1876"/>
                    <a:pt x="1207" y="1876"/>
                    <a:pt x="1206" y="1876"/>
                  </a:cubicBezTo>
                  <a:cubicBezTo>
                    <a:pt x="1206" y="1876"/>
                    <a:pt x="1206" y="1876"/>
                    <a:pt x="1206" y="1876"/>
                  </a:cubicBezTo>
                  <a:cubicBezTo>
                    <a:pt x="1206" y="1877"/>
                    <a:pt x="1206" y="1877"/>
                    <a:pt x="1206" y="1877"/>
                  </a:cubicBezTo>
                  <a:cubicBezTo>
                    <a:pt x="1204" y="1880"/>
                    <a:pt x="1200" y="1882"/>
                    <a:pt x="1195" y="1883"/>
                  </a:cubicBezTo>
                  <a:cubicBezTo>
                    <a:pt x="1195" y="1883"/>
                    <a:pt x="1195" y="1884"/>
                    <a:pt x="1194" y="1884"/>
                  </a:cubicBezTo>
                  <a:cubicBezTo>
                    <a:pt x="1194" y="1884"/>
                    <a:pt x="1193" y="1884"/>
                    <a:pt x="1193" y="1884"/>
                  </a:cubicBezTo>
                  <a:cubicBezTo>
                    <a:pt x="1192" y="1884"/>
                    <a:pt x="1192" y="1884"/>
                    <a:pt x="1192" y="1884"/>
                  </a:cubicBezTo>
                  <a:cubicBezTo>
                    <a:pt x="1191" y="1884"/>
                    <a:pt x="1190" y="1884"/>
                    <a:pt x="1189" y="1885"/>
                  </a:cubicBezTo>
                  <a:cubicBezTo>
                    <a:pt x="1178" y="1886"/>
                    <a:pt x="1164" y="1885"/>
                    <a:pt x="1158" y="1885"/>
                  </a:cubicBezTo>
                  <a:cubicBezTo>
                    <a:pt x="1137" y="1885"/>
                    <a:pt x="1137" y="1885"/>
                    <a:pt x="1137" y="1885"/>
                  </a:cubicBezTo>
                  <a:cubicBezTo>
                    <a:pt x="1135" y="1885"/>
                    <a:pt x="1134" y="1885"/>
                    <a:pt x="1132" y="1885"/>
                  </a:cubicBezTo>
                  <a:cubicBezTo>
                    <a:pt x="1131" y="1884"/>
                    <a:pt x="1130" y="1884"/>
                    <a:pt x="1128" y="1884"/>
                  </a:cubicBezTo>
                  <a:cubicBezTo>
                    <a:pt x="1128" y="1884"/>
                    <a:pt x="1128" y="1884"/>
                    <a:pt x="1127" y="1884"/>
                  </a:cubicBezTo>
                  <a:cubicBezTo>
                    <a:pt x="1127" y="1884"/>
                    <a:pt x="1127" y="1884"/>
                    <a:pt x="1127" y="1884"/>
                  </a:cubicBezTo>
                  <a:cubicBezTo>
                    <a:pt x="1126" y="1883"/>
                    <a:pt x="1125" y="1883"/>
                    <a:pt x="1123" y="1883"/>
                  </a:cubicBezTo>
                  <a:cubicBezTo>
                    <a:pt x="1123" y="1883"/>
                    <a:pt x="1122" y="1882"/>
                    <a:pt x="1122" y="1882"/>
                  </a:cubicBezTo>
                  <a:cubicBezTo>
                    <a:pt x="1121" y="1882"/>
                    <a:pt x="1120" y="1881"/>
                    <a:pt x="1119" y="1881"/>
                  </a:cubicBezTo>
                  <a:cubicBezTo>
                    <a:pt x="1117" y="1880"/>
                    <a:pt x="1116" y="1879"/>
                    <a:pt x="1115" y="1878"/>
                  </a:cubicBezTo>
                  <a:cubicBezTo>
                    <a:pt x="1115" y="1878"/>
                    <a:pt x="1114" y="1878"/>
                    <a:pt x="1114" y="1878"/>
                  </a:cubicBezTo>
                  <a:close/>
                  <a:moveTo>
                    <a:pt x="1120" y="1961"/>
                  </a:moveTo>
                  <a:cubicBezTo>
                    <a:pt x="1118" y="1959"/>
                    <a:pt x="1117" y="1957"/>
                    <a:pt x="1117" y="1955"/>
                  </a:cubicBezTo>
                  <a:cubicBezTo>
                    <a:pt x="1117" y="1952"/>
                    <a:pt x="1117" y="1952"/>
                    <a:pt x="1117" y="1952"/>
                  </a:cubicBezTo>
                  <a:cubicBezTo>
                    <a:pt x="1117" y="1952"/>
                    <a:pt x="1117" y="1952"/>
                    <a:pt x="1117" y="1952"/>
                  </a:cubicBezTo>
                  <a:cubicBezTo>
                    <a:pt x="1116" y="1943"/>
                    <a:pt x="1116" y="1935"/>
                    <a:pt x="1115" y="1926"/>
                  </a:cubicBezTo>
                  <a:cubicBezTo>
                    <a:pt x="1115" y="1926"/>
                    <a:pt x="1115" y="1926"/>
                    <a:pt x="1115" y="1926"/>
                  </a:cubicBezTo>
                  <a:cubicBezTo>
                    <a:pt x="1115" y="1926"/>
                    <a:pt x="1115" y="1926"/>
                    <a:pt x="1115" y="1926"/>
                  </a:cubicBezTo>
                  <a:cubicBezTo>
                    <a:pt x="1115" y="1925"/>
                    <a:pt x="1115" y="1925"/>
                    <a:pt x="1115" y="1924"/>
                  </a:cubicBezTo>
                  <a:cubicBezTo>
                    <a:pt x="1117" y="1906"/>
                    <a:pt x="1155" y="1911"/>
                    <a:pt x="1167" y="1911"/>
                  </a:cubicBezTo>
                  <a:cubicBezTo>
                    <a:pt x="1181" y="1911"/>
                    <a:pt x="1208" y="1907"/>
                    <a:pt x="1216" y="1921"/>
                  </a:cubicBezTo>
                  <a:cubicBezTo>
                    <a:pt x="1217" y="1923"/>
                    <a:pt x="1218" y="1924"/>
                    <a:pt x="1218" y="1925"/>
                  </a:cubicBezTo>
                  <a:cubicBezTo>
                    <a:pt x="1219" y="1927"/>
                    <a:pt x="1219" y="1927"/>
                    <a:pt x="1219" y="1927"/>
                  </a:cubicBezTo>
                  <a:cubicBezTo>
                    <a:pt x="1219" y="1927"/>
                    <a:pt x="1219" y="1927"/>
                    <a:pt x="1219" y="1927"/>
                  </a:cubicBezTo>
                  <a:cubicBezTo>
                    <a:pt x="1219" y="1931"/>
                    <a:pt x="1220" y="1936"/>
                    <a:pt x="1221" y="1940"/>
                  </a:cubicBezTo>
                  <a:cubicBezTo>
                    <a:pt x="1224" y="1955"/>
                    <a:pt x="1224" y="1955"/>
                    <a:pt x="1224" y="1955"/>
                  </a:cubicBezTo>
                  <a:cubicBezTo>
                    <a:pt x="1225" y="1957"/>
                    <a:pt x="1224" y="1959"/>
                    <a:pt x="1223" y="1961"/>
                  </a:cubicBezTo>
                  <a:cubicBezTo>
                    <a:pt x="1223" y="1962"/>
                    <a:pt x="1222" y="1963"/>
                    <a:pt x="1220" y="1964"/>
                  </a:cubicBezTo>
                  <a:cubicBezTo>
                    <a:pt x="1220" y="1965"/>
                    <a:pt x="1219" y="1965"/>
                    <a:pt x="1219" y="1966"/>
                  </a:cubicBezTo>
                  <a:cubicBezTo>
                    <a:pt x="1219" y="1966"/>
                    <a:pt x="1218" y="1966"/>
                    <a:pt x="1218" y="1966"/>
                  </a:cubicBezTo>
                  <a:cubicBezTo>
                    <a:pt x="1218" y="1966"/>
                    <a:pt x="1218" y="1966"/>
                    <a:pt x="1218" y="1967"/>
                  </a:cubicBezTo>
                  <a:cubicBezTo>
                    <a:pt x="1217" y="1967"/>
                    <a:pt x="1216" y="1967"/>
                    <a:pt x="1215" y="1968"/>
                  </a:cubicBezTo>
                  <a:cubicBezTo>
                    <a:pt x="1215" y="1968"/>
                    <a:pt x="1214" y="1968"/>
                    <a:pt x="1213" y="1969"/>
                  </a:cubicBezTo>
                  <a:cubicBezTo>
                    <a:pt x="1213" y="1969"/>
                    <a:pt x="1212" y="1969"/>
                    <a:pt x="1212" y="1969"/>
                  </a:cubicBezTo>
                  <a:cubicBezTo>
                    <a:pt x="1211" y="1969"/>
                    <a:pt x="1211" y="1970"/>
                    <a:pt x="1210" y="1970"/>
                  </a:cubicBezTo>
                  <a:cubicBezTo>
                    <a:pt x="1209" y="1970"/>
                    <a:pt x="1209" y="1970"/>
                    <a:pt x="1208" y="1970"/>
                  </a:cubicBezTo>
                  <a:cubicBezTo>
                    <a:pt x="1208" y="1970"/>
                    <a:pt x="1207" y="1970"/>
                    <a:pt x="1207" y="1970"/>
                  </a:cubicBezTo>
                  <a:cubicBezTo>
                    <a:pt x="1206" y="1971"/>
                    <a:pt x="1205" y="1971"/>
                    <a:pt x="1204" y="1971"/>
                  </a:cubicBezTo>
                  <a:cubicBezTo>
                    <a:pt x="1202" y="1971"/>
                    <a:pt x="1201" y="1971"/>
                    <a:pt x="1199" y="1971"/>
                  </a:cubicBezTo>
                  <a:cubicBezTo>
                    <a:pt x="1199" y="1971"/>
                    <a:pt x="1199" y="1971"/>
                    <a:pt x="1199" y="1971"/>
                  </a:cubicBezTo>
                  <a:cubicBezTo>
                    <a:pt x="1199" y="1971"/>
                    <a:pt x="1199" y="1971"/>
                    <a:pt x="1199" y="1971"/>
                  </a:cubicBezTo>
                  <a:cubicBezTo>
                    <a:pt x="1181" y="1971"/>
                    <a:pt x="1164" y="1971"/>
                    <a:pt x="1147" y="1971"/>
                  </a:cubicBezTo>
                  <a:cubicBezTo>
                    <a:pt x="1145" y="1971"/>
                    <a:pt x="1143" y="1971"/>
                    <a:pt x="1141" y="1971"/>
                  </a:cubicBezTo>
                  <a:cubicBezTo>
                    <a:pt x="1141" y="1971"/>
                    <a:pt x="1140" y="1971"/>
                    <a:pt x="1140" y="1971"/>
                  </a:cubicBezTo>
                  <a:cubicBezTo>
                    <a:pt x="1139" y="1971"/>
                    <a:pt x="1137" y="1970"/>
                    <a:pt x="1136" y="1970"/>
                  </a:cubicBezTo>
                  <a:cubicBezTo>
                    <a:pt x="1136" y="1970"/>
                    <a:pt x="1136" y="1970"/>
                    <a:pt x="1136" y="1970"/>
                  </a:cubicBezTo>
                  <a:cubicBezTo>
                    <a:pt x="1135" y="1970"/>
                    <a:pt x="1135" y="1970"/>
                    <a:pt x="1135" y="1970"/>
                  </a:cubicBezTo>
                  <a:cubicBezTo>
                    <a:pt x="1134" y="1969"/>
                    <a:pt x="1132" y="1969"/>
                    <a:pt x="1131" y="1969"/>
                  </a:cubicBezTo>
                  <a:cubicBezTo>
                    <a:pt x="1130" y="1968"/>
                    <a:pt x="1130" y="1968"/>
                    <a:pt x="1129" y="1968"/>
                  </a:cubicBezTo>
                  <a:cubicBezTo>
                    <a:pt x="1128" y="1967"/>
                    <a:pt x="1128" y="1967"/>
                    <a:pt x="1127" y="1967"/>
                  </a:cubicBezTo>
                  <a:cubicBezTo>
                    <a:pt x="1127" y="1967"/>
                    <a:pt x="1126" y="1967"/>
                    <a:pt x="1126" y="1966"/>
                  </a:cubicBezTo>
                  <a:cubicBezTo>
                    <a:pt x="1124" y="1965"/>
                    <a:pt x="1121" y="1963"/>
                    <a:pt x="1120" y="1961"/>
                  </a:cubicBezTo>
                  <a:close/>
                  <a:moveTo>
                    <a:pt x="1244" y="2063"/>
                  </a:moveTo>
                  <a:cubicBezTo>
                    <a:pt x="1243" y="2066"/>
                    <a:pt x="1241" y="2068"/>
                    <a:pt x="1238" y="2070"/>
                  </a:cubicBezTo>
                  <a:cubicBezTo>
                    <a:pt x="1236" y="2072"/>
                    <a:pt x="1233" y="2074"/>
                    <a:pt x="1229" y="2075"/>
                  </a:cubicBezTo>
                  <a:cubicBezTo>
                    <a:pt x="1225" y="2076"/>
                    <a:pt x="1221" y="2076"/>
                    <a:pt x="1217" y="2076"/>
                  </a:cubicBezTo>
                  <a:cubicBezTo>
                    <a:pt x="1205" y="2076"/>
                    <a:pt x="1205" y="2076"/>
                    <a:pt x="1205" y="2076"/>
                  </a:cubicBezTo>
                  <a:cubicBezTo>
                    <a:pt x="1205" y="2076"/>
                    <a:pt x="1205" y="2076"/>
                    <a:pt x="1205" y="2076"/>
                  </a:cubicBezTo>
                  <a:cubicBezTo>
                    <a:pt x="1189" y="2076"/>
                    <a:pt x="1174" y="2076"/>
                    <a:pt x="1158" y="2077"/>
                  </a:cubicBezTo>
                  <a:cubicBezTo>
                    <a:pt x="1156" y="2077"/>
                    <a:pt x="1154" y="2076"/>
                    <a:pt x="1152" y="2076"/>
                  </a:cubicBezTo>
                  <a:cubicBezTo>
                    <a:pt x="1152" y="2076"/>
                    <a:pt x="1151" y="2076"/>
                    <a:pt x="1151" y="2076"/>
                  </a:cubicBezTo>
                  <a:cubicBezTo>
                    <a:pt x="1149" y="2076"/>
                    <a:pt x="1148" y="2075"/>
                    <a:pt x="1146" y="2075"/>
                  </a:cubicBezTo>
                  <a:cubicBezTo>
                    <a:pt x="1146" y="2075"/>
                    <a:pt x="1146" y="2075"/>
                    <a:pt x="1146" y="2075"/>
                  </a:cubicBezTo>
                  <a:cubicBezTo>
                    <a:pt x="1145" y="2075"/>
                    <a:pt x="1145" y="2075"/>
                    <a:pt x="1145" y="2075"/>
                  </a:cubicBezTo>
                  <a:cubicBezTo>
                    <a:pt x="1138" y="2073"/>
                    <a:pt x="1132" y="2069"/>
                    <a:pt x="1128" y="2064"/>
                  </a:cubicBezTo>
                  <a:cubicBezTo>
                    <a:pt x="1128" y="2064"/>
                    <a:pt x="1128" y="2064"/>
                    <a:pt x="1128" y="2064"/>
                  </a:cubicBezTo>
                  <a:cubicBezTo>
                    <a:pt x="1128" y="2064"/>
                    <a:pt x="1128" y="2064"/>
                    <a:pt x="1128" y="2064"/>
                  </a:cubicBezTo>
                  <a:cubicBezTo>
                    <a:pt x="1127" y="2063"/>
                    <a:pt x="1126" y="2062"/>
                    <a:pt x="1126" y="2060"/>
                  </a:cubicBezTo>
                  <a:cubicBezTo>
                    <a:pt x="1126" y="2060"/>
                    <a:pt x="1126" y="2059"/>
                    <a:pt x="1125" y="2059"/>
                  </a:cubicBezTo>
                  <a:cubicBezTo>
                    <a:pt x="1125" y="2058"/>
                    <a:pt x="1125" y="2057"/>
                    <a:pt x="1125" y="2057"/>
                  </a:cubicBezTo>
                  <a:cubicBezTo>
                    <a:pt x="1125" y="2056"/>
                    <a:pt x="1125" y="2056"/>
                    <a:pt x="1125" y="2056"/>
                  </a:cubicBezTo>
                  <a:cubicBezTo>
                    <a:pt x="1125" y="2055"/>
                    <a:pt x="1125" y="2055"/>
                    <a:pt x="1125" y="2055"/>
                  </a:cubicBezTo>
                  <a:cubicBezTo>
                    <a:pt x="1125" y="2055"/>
                    <a:pt x="1125" y="2055"/>
                    <a:pt x="1125" y="2055"/>
                  </a:cubicBezTo>
                  <a:cubicBezTo>
                    <a:pt x="1124" y="2046"/>
                    <a:pt x="1123" y="2037"/>
                    <a:pt x="1123" y="2029"/>
                  </a:cubicBezTo>
                  <a:cubicBezTo>
                    <a:pt x="1123" y="2027"/>
                    <a:pt x="1122" y="2026"/>
                    <a:pt x="1122" y="2024"/>
                  </a:cubicBezTo>
                  <a:cubicBezTo>
                    <a:pt x="1122" y="2020"/>
                    <a:pt x="1122" y="2020"/>
                    <a:pt x="1122" y="2020"/>
                  </a:cubicBezTo>
                  <a:cubicBezTo>
                    <a:pt x="1122" y="2019"/>
                    <a:pt x="1122" y="2019"/>
                    <a:pt x="1122" y="2019"/>
                  </a:cubicBezTo>
                  <a:cubicBezTo>
                    <a:pt x="1122" y="2018"/>
                    <a:pt x="1122" y="2017"/>
                    <a:pt x="1122" y="2016"/>
                  </a:cubicBezTo>
                  <a:cubicBezTo>
                    <a:pt x="1122" y="2016"/>
                    <a:pt x="1123" y="2016"/>
                    <a:pt x="1123" y="2015"/>
                  </a:cubicBezTo>
                  <a:cubicBezTo>
                    <a:pt x="1123" y="2014"/>
                    <a:pt x="1123" y="2014"/>
                    <a:pt x="1123" y="2013"/>
                  </a:cubicBezTo>
                  <a:cubicBezTo>
                    <a:pt x="1124" y="2013"/>
                    <a:pt x="1124" y="2013"/>
                    <a:pt x="1124" y="2012"/>
                  </a:cubicBezTo>
                  <a:cubicBezTo>
                    <a:pt x="1124" y="2012"/>
                    <a:pt x="1124" y="2012"/>
                    <a:pt x="1124" y="2012"/>
                  </a:cubicBezTo>
                  <a:cubicBezTo>
                    <a:pt x="1125" y="2011"/>
                    <a:pt x="1125" y="2010"/>
                    <a:pt x="1126" y="2010"/>
                  </a:cubicBezTo>
                  <a:cubicBezTo>
                    <a:pt x="1126" y="2009"/>
                    <a:pt x="1127" y="2009"/>
                    <a:pt x="1127" y="2009"/>
                  </a:cubicBezTo>
                  <a:cubicBezTo>
                    <a:pt x="1128" y="2008"/>
                    <a:pt x="1128" y="2008"/>
                    <a:pt x="1129" y="2007"/>
                  </a:cubicBezTo>
                  <a:cubicBezTo>
                    <a:pt x="1129" y="2007"/>
                    <a:pt x="1129" y="2007"/>
                    <a:pt x="1130" y="2006"/>
                  </a:cubicBezTo>
                  <a:cubicBezTo>
                    <a:pt x="1130" y="2006"/>
                    <a:pt x="1130" y="2006"/>
                    <a:pt x="1130" y="2006"/>
                  </a:cubicBezTo>
                  <a:cubicBezTo>
                    <a:pt x="1131" y="2006"/>
                    <a:pt x="1132" y="2005"/>
                    <a:pt x="1133" y="2004"/>
                  </a:cubicBezTo>
                  <a:cubicBezTo>
                    <a:pt x="1134" y="2004"/>
                    <a:pt x="1134" y="2004"/>
                    <a:pt x="1134" y="2004"/>
                  </a:cubicBezTo>
                  <a:cubicBezTo>
                    <a:pt x="1134" y="2004"/>
                    <a:pt x="1135" y="2004"/>
                    <a:pt x="1135" y="2004"/>
                  </a:cubicBezTo>
                  <a:cubicBezTo>
                    <a:pt x="1135" y="2004"/>
                    <a:pt x="1135" y="2004"/>
                    <a:pt x="1136" y="2004"/>
                  </a:cubicBezTo>
                  <a:cubicBezTo>
                    <a:pt x="1137" y="2003"/>
                    <a:pt x="1138" y="2003"/>
                    <a:pt x="1139" y="2003"/>
                  </a:cubicBezTo>
                  <a:cubicBezTo>
                    <a:pt x="1139" y="2002"/>
                    <a:pt x="1140" y="2002"/>
                    <a:pt x="1140" y="2002"/>
                  </a:cubicBezTo>
                  <a:cubicBezTo>
                    <a:pt x="1141" y="2002"/>
                    <a:pt x="1141" y="2002"/>
                    <a:pt x="1142" y="2002"/>
                  </a:cubicBezTo>
                  <a:cubicBezTo>
                    <a:pt x="1143" y="2002"/>
                    <a:pt x="1145" y="2001"/>
                    <a:pt x="1147" y="2001"/>
                  </a:cubicBezTo>
                  <a:cubicBezTo>
                    <a:pt x="1147" y="2001"/>
                    <a:pt x="1148" y="2001"/>
                    <a:pt x="1148" y="2001"/>
                  </a:cubicBezTo>
                  <a:cubicBezTo>
                    <a:pt x="1149" y="2001"/>
                    <a:pt x="1149" y="2001"/>
                    <a:pt x="1150" y="2001"/>
                  </a:cubicBezTo>
                  <a:cubicBezTo>
                    <a:pt x="1153" y="2001"/>
                    <a:pt x="1153" y="2001"/>
                    <a:pt x="1153" y="2001"/>
                  </a:cubicBezTo>
                  <a:cubicBezTo>
                    <a:pt x="1155" y="2001"/>
                    <a:pt x="1158" y="2001"/>
                    <a:pt x="1160" y="2001"/>
                  </a:cubicBezTo>
                  <a:cubicBezTo>
                    <a:pt x="1163" y="2001"/>
                    <a:pt x="1165" y="2001"/>
                    <a:pt x="1168" y="2001"/>
                  </a:cubicBezTo>
                  <a:cubicBezTo>
                    <a:pt x="1191" y="2001"/>
                    <a:pt x="1191" y="2001"/>
                    <a:pt x="1191" y="2001"/>
                  </a:cubicBezTo>
                  <a:cubicBezTo>
                    <a:pt x="1197" y="2001"/>
                    <a:pt x="1203" y="2001"/>
                    <a:pt x="1209" y="2001"/>
                  </a:cubicBezTo>
                  <a:cubicBezTo>
                    <a:pt x="1210" y="2001"/>
                    <a:pt x="1211" y="2001"/>
                    <a:pt x="1212" y="2002"/>
                  </a:cubicBezTo>
                  <a:cubicBezTo>
                    <a:pt x="1212" y="2002"/>
                    <a:pt x="1213" y="2002"/>
                    <a:pt x="1214" y="2002"/>
                  </a:cubicBezTo>
                  <a:cubicBezTo>
                    <a:pt x="1214" y="2002"/>
                    <a:pt x="1214" y="2002"/>
                    <a:pt x="1215" y="2002"/>
                  </a:cubicBezTo>
                  <a:cubicBezTo>
                    <a:pt x="1215" y="2002"/>
                    <a:pt x="1216" y="2002"/>
                    <a:pt x="1216" y="2002"/>
                  </a:cubicBezTo>
                  <a:cubicBezTo>
                    <a:pt x="1216" y="2002"/>
                    <a:pt x="1216" y="2003"/>
                    <a:pt x="1217" y="2003"/>
                  </a:cubicBezTo>
                  <a:cubicBezTo>
                    <a:pt x="1218" y="2003"/>
                    <a:pt x="1219" y="2003"/>
                    <a:pt x="1220" y="2004"/>
                  </a:cubicBezTo>
                  <a:cubicBezTo>
                    <a:pt x="1221" y="2004"/>
                    <a:pt x="1221" y="2004"/>
                    <a:pt x="1222" y="2004"/>
                  </a:cubicBezTo>
                  <a:cubicBezTo>
                    <a:pt x="1222" y="2005"/>
                    <a:pt x="1223" y="2005"/>
                    <a:pt x="1223" y="2005"/>
                  </a:cubicBezTo>
                  <a:cubicBezTo>
                    <a:pt x="1224" y="2005"/>
                    <a:pt x="1225" y="2006"/>
                    <a:pt x="1226" y="2006"/>
                  </a:cubicBezTo>
                  <a:cubicBezTo>
                    <a:pt x="1229" y="2008"/>
                    <a:pt x="1231" y="2010"/>
                    <a:pt x="1233" y="2012"/>
                  </a:cubicBezTo>
                  <a:cubicBezTo>
                    <a:pt x="1235" y="2014"/>
                    <a:pt x="1237" y="2017"/>
                    <a:pt x="1237" y="2019"/>
                  </a:cubicBezTo>
                  <a:cubicBezTo>
                    <a:pt x="1240" y="2034"/>
                    <a:pt x="1240" y="2034"/>
                    <a:pt x="1240" y="2034"/>
                  </a:cubicBezTo>
                  <a:cubicBezTo>
                    <a:pt x="1241" y="2040"/>
                    <a:pt x="1243" y="2046"/>
                    <a:pt x="1244" y="2052"/>
                  </a:cubicBezTo>
                  <a:cubicBezTo>
                    <a:pt x="1244" y="2052"/>
                    <a:pt x="1244" y="2052"/>
                    <a:pt x="1244" y="2052"/>
                  </a:cubicBezTo>
                  <a:cubicBezTo>
                    <a:pt x="1244" y="2055"/>
                    <a:pt x="1244" y="2055"/>
                    <a:pt x="1244" y="2055"/>
                  </a:cubicBezTo>
                  <a:cubicBezTo>
                    <a:pt x="1245" y="2058"/>
                    <a:pt x="1245" y="2061"/>
                    <a:pt x="1244" y="2063"/>
                  </a:cubicBezTo>
                  <a:close/>
                  <a:moveTo>
                    <a:pt x="1349" y="1880"/>
                  </a:moveTo>
                  <a:cubicBezTo>
                    <a:pt x="1346" y="1879"/>
                    <a:pt x="1344" y="1878"/>
                    <a:pt x="1342" y="1876"/>
                  </a:cubicBezTo>
                  <a:cubicBezTo>
                    <a:pt x="1340" y="1875"/>
                    <a:pt x="1338" y="1873"/>
                    <a:pt x="1338" y="1871"/>
                  </a:cubicBezTo>
                  <a:cubicBezTo>
                    <a:pt x="1337" y="1868"/>
                    <a:pt x="1337" y="1868"/>
                    <a:pt x="1337" y="1868"/>
                  </a:cubicBezTo>
                  <a:cubicBezTo>
                    <a:pt x="1335" y="1863"/>
                    <a:pt x="1333" y="1859"/>
                    <a:pt x="1332" y="1854"/>
                  </a:cubicBezTo>
                  <a:cubicBezTo>
                    <a:pt x="1331" y="1852"/>
                    <a:pt x="1329" y="1848"/>
                    <a:pt x="1329" y="1845"/>
                  </a:cubicBezTo>
                  <a:cubicBezTo>
                    <a:pt x="1329" y="1845"/>
                    <a:pt x="1329" y="1845"/>
                    <a:pt x="1329" y="1844"/>
                  </a:cubicBezTo>
                  <a:cubicBezTo>
                    <a:pt x="1329" y="1844"/>
                    <a:pt x="1329" y="1844"/>
                    <a:pt x="1329" y="1844"/>
                  </a:cubicBezTo>
                  <a:cubicBezTo>
                    <a:pt x="1329" y="1844"/>
                    <a:pt x="1329" y="1843"/>
                    <a:pt x="1329" y="1843"/>
                  </a:cubicBezTo>
                  <a:cubicBezTo>
                    <a:pt x="1329" y="1843"/>
                    <a:pt x="1329" y="1843"/>
                    <a:pt x="1329" y="1842"/>
                  </a:cubicBezTo>
                  <a:cubicBezTo>
                    <a:pt x="1329" y="1842"/>
                    <a:pt x="1329" y="1842"/>
                    <a:pt x="1329" y="1842"/>
                  </a:cubicBezTo>
                  <a:cubicBezTo>
                    <a:pt x="1333" y="1834"/>
                    <a:pt x="1348" y="1835"/>
                    <a:pt x="1355" y="1835"/>
                  </a:cubicBezTo>
                  <a:cubicBezTo>
                    <a:pt x="1392" y="1835"/>
                    <a:pt x="1392" y="1835"/>
                    <a:pt x="1392" y="1835"/>
                  </a:cubicBezTo>
                  <a:cubicBezTo>
                    <a:pt x="1396" y="1835"/>
                    <a:pt x="1399" y="1835"/>
                    <a:pt x="1402" y="1836"/>
                  </a:cubicBezTo>
                  <a:cubicBezTo>
                    <a:pt x="1403" y="1836"/>
                    <a:pt x="1404" y="1836"/>
                    <a:pt x="1405" y="1836"/>
                  </a:cubicBezTo>
                  <a:cubicBezTo>
                    <a:pt x="1405" y="1836"/>
                    <a:pt x="1405" y="1837"/>
                    <a:pt x="1406" y="1837"/>
                  </a:cubicBezTo>
                  <a:cubicBezTo>
                    <a:pt x="1406" y="1837"/>
                    <a:pt x="1407" y="1837"/>
                    <a:pt x="1408" y="1837"/>
                  </a:cubicBezTo>
                  <a:cubicBezTo>
                    <a:pt x="1409" y="1837"/>
                    <a:pt x="1410" y="1838"/>
                    <a:pt x="1411" y="1838"/>
                  </a:cubicBezTo>
                  <a:cubicBezTo>
                    <a:pt x="1411" y="1838"/>
                    <a:pt x="1411" y="1838"/>
                    <a:pt x="1411" y="1838"/>
                  </a:cubicBezTo>
                  <a:cubicBezTo>
                    <a:pt x="1411" y="1838"/>
                    <a:pt x="1411" y="1838"/>
                    <a:pt x="1411" y="1838"/>
                  </a:cubicBezTo>
                  <a:cubicBezTo>
                    <a:pt x="1412" y="1839"/>
                    <a:pt x="1413" y="1839"/>
                    <a:pt x="1414" y="1840"/>
                  </a:cubicBezTo>
                  <a:cubicBezTo>
                    <a:pt x="1415" y="1840"/>
                    <a:pt x="1415" y="1840"/>
                    <a:pt x="1416" y="1841"/>
                  </a:cubicBezTo>
                  <a:cubicBezTo>
                    <a:pt x="1416" y="1841"/>
                    <a:pt x="1416" y="1841"/>
                    <a:pt x="1417" y="1841"/>
                  </a:cubicBezTo>
                  <a:cubicBezTo>
                    <a:pt x="1417" y="1841"/>
                    <a:pt x="1417" y="1841"/>
                    <a:pt x="1417" y="1842"/>
                  </a:cubicBezTo>
                  <a:cubicBezTo>
                    <a:pt x="1418" y="1842"/>
                    <a:pt x="1418" y="1842"/>
                    <a:pt x="1418" y="1842"/>
                  </a:cubicBezTo>
                  <a:cubicBezTo>
                    <a:pt x="1420" y="1844"/>
                    <a:pt x="1422" y="1845"/>
                    <a:pt x="1423" y="1847"/>
                  </a:cubicBezTo>
                  <a:cubicBezTo>
                    <a:pt x="1423" y="1847"/>
                    <a:pt x="1423" y="1847"/>
                    <a:pt x="1423" y="1847"/>
                  </a:cubicBezTo>
                  <a:cubicBezTo>
                    <a:pt x="1426" y="1852"/>
                    <a:pt x="1428" y="1859"/>
                    <a:pt x="1431" y="1864"/>
                  </a:cubicBezTo>
                  <a:cubicBezTo>
                    <a:pt x="1431" y="1864"/>
                    <a:pt x="1431" y="1864"/>
                    <a:pt x="1431" y="1864"/>
                  </a:cubicBezTo>
                  <a:cubicBezTo>
                    <a:pt x="1432" y="1867"/>
                    <a:pt x="1434" y="1870"/>
                    <a:pt x="1435" y="1873"/>
                  </a:cubicBezTo>
                  <a:cubicBezTo>
                    <a:pt x="1435" y="1873"/>
                    <a:pt x="1435" y="1873"/>
                    <a:pt x="1435" y="1873"/>
                  </a:cubicBezTo>
                  <a:cubicBezTo>
                    <a:pt x="1435" y="1873"/>
                    <a:pt x="1435" y="1873"/>
                    <a:pt x="1435" y="1874"/>
                  </a:cubicBezTo>
                  <a:cubicBezTo>
                    <a:pt x="1436" y="1879"/>
                    <a:pt x="1431" y="1882"/>
                    <a:pt x="1425" y="1883"/>
                  </a:cubicBezTo>
                  <a:cubicBezTo>
                    <a:pt x="1425" y="1883"/>
                    <a:pt x="1425" y="1883"/>
                    <a:pt x="1425" y="1883"/>
                  </a:cubicBezTo>
                  <a:cubicBezTo>
                    <a:pt x="1425" y="1883"/>
                    <a:pt x="1424" y="1883"/>
                    <a:pt x="1424" y="1883"/>
                  </a:cubicBezTo>
                  <a:cubicBezTo>
                    <a:pt x="1423" y="1884"/>
                    <a:pt x="1422" y="1884"/>
                    <a:pt x="1421" y="1884"/>
                  </a:cubicBezTo>
                  <a:cubicBezTo>
                    <a:pt x="1421" y="1884"/>
                    <a:pt x="1420" y="1884"/>
                    <a:pt x="1420" y="1884"/>
                  </a:cubicBezTo>
                  <a:cubicBezTo>
                    <a:pt x="1419" y="1884"/>
                    <a:pt x="1418" y="1884"/>
                    <a:pt x="1417" y="1884"/>
                  </a:cubicBezTo>
                  <a:cubicBezTo>
                    <a:pt x="1417" y="1884"/>
                    <a:pt x="1416" y="1884"/>
                    <a:pt x="1416" y="1884"/>
                  </a:cubicBezTo>
                  <a:cubicBezTo>
                    <a:pt x="1416" y="1884"/>
                    <a:pt x="1416" y="1884"/>
                    <a:pt x="1415" y="1884"/>
                  </a:cubicBezTo>
                  <a:cubicBezTo>
                    <a:pt x="1414" y="1884"/>
                    <a:pt x="1414" y="1884"/>
                    <a:pt x="1414" y="1884"/>
                  </a:cubicBezTo>
                  <a:cubicBezTo>
                    <a:pt x="1408" y="1884"/>
                    <a:pt x="1403" y="1884"/>
                    <a:pt x="1397" y="1884"/>
                  </a:cubicBezTo>
                  <a:cubicBezTo>
                    <a:pt x="1387" y="1884"/>
                    <a:pt x="1378" y="1884"/>
                    <a:pt x="1368" y="1884"/>
                  </a:cubicBezTo>
                  <a:cubicBezTo>
                    <a:pt x="1362" y="1884"/>
                    <a:pt x="1355" y="1883"/>
                    <a:pt x="1349" y="1880"/>
                  </a:cubicBezTo>
                  <a:cubicBezTo>
                    <a:pt x="1349" y="1880"/>
                    <a:pt x="1349" y="1880"/>
                    <a:pt x="1349" y="1880"/>
                  </a:cubicBezTo>
                  <a:close/>
                  <a:moveTo>
                    <a:pt x="1373" y="1961"/>
                  </a:moveTo>
                  <a:cubicBezTo>
                    <a:pt x="1371" y="1959"/>
                    <a:pt x="1369" y="1956"/>
                    <a:pt x="1369" y="1954"/>
                  </a:cubicBezTo>
                  <a:cubicBezTo>
                    <a:pt x="1363" y="1940"/>
                    <a:pt x="1363" y="1940"/>
                    <a:pt x="1363" y="1940"/>
                  </a:cubicBezTo>
                  <a:cubicBezTo>
                    <a:pt x="1362" y="1935"/>
                    <a:pt x="1360" y="1931"/>
                    <a:pt x="1359" y="1927"/>
                  </a:cubicBezTo>
                  <a:cubicBezTo>
                    <a:pt x="1359" y="1927"/>
                    <a:pt x="1359" y="1927"/>
                    <a:pt x="1359" y="1927"/>
                  </a:cubicBezTo>
                  <a:cubicBezTo>
                    <a:pt x="1358" y="1925"/>
                    <a:pt x="1358" y="1925"/>
                    <a:pt x="1358" y="1925"/>
                  </a:cubicBezTo>
                  <a:cubicBezTo>
                    <a:pt x="1357" y="1923"/>
                    <a:pt x="1357" y="1921"/>
                    <a:pt x="1358" y="1919"/>
                  </a:cubicBezTo>
                  <a:cubicBezTo>
                    <a:pt x="1358" y="1918"/>
                    <a:pt x="1359" y="1917"/>
                    <a:pt x="1360" y="1916"/>
                  </a:cubicBezTo>
                  <a:cubicBezTo>
                    <a:pt x="1360" y="1916"/>
                    <a:pt x="1361" y="1916"/>
                    <a:pt x="1361" y="1915"/>
                  </a:cubicBezTo>
                  <a:cubicBezTo>
                    <a:pt x="1361" y="1915"/>
                    <a:pt x="1361" y="1915"/>
                    <a:pt x="1362" y="1915"/>
                  </a:cubicBezTo>
                  <a:cubicBezTo>
                    <a:pt x="1364" y="1913"/>
                    <a:pt x="1366" y="1912"/>
                    <a:pt x="1369" y="1911"/>
                  </a:cubicBezTo>
                  <a:cubicBezTo>
                    <a:pt x="1371" y="1911"/>
                    <a:pt x="1374" y="1910"/>
                    <a:pt x="1376" y="1910"/>
                  </a:cubicBezTo>
                  <a:cubicBezTo>
                    <a:pt x="1386" y="1909"/>
                    <a:pt x="1397" y="1910"/>
                    <a:pt x="1402" y="1910"/>
                  </a:cubicBezTo>
                  <a:cubicBezTo>
                    <a:pt x="1420" y="1910"/>
                    <a:pt x="1451" y="1906"/>
                    <a:pt x="1461" y="1925"/>
                  </a:cubicBezTo>
                  <a:cubicBezTo>
                    <a:pt x="1461" y="1925"/>
                    <a:pt x="1461" y="1925"/>
                    <a:pt x="1461" y="1925"/>
                  </a:cubicBezTo>
                  <a:cubicBezTo>
                    <a:pt x="1461" y="1925"/>
                    <a:pt x="1461" y="1925"/>
                    <a:pt x="1461" y="1925"/>
                  </a:cubicBezTo>
                  <a:cubicBezTo>
                    <a:pt x="1461" y="1925"/>
                    <a:pt x="1461" y="1925"/>
                    <a:pt x="1461" y="1925"/>
                  </a:cubicBezTo>
                  <a:cubicBezTo>
                    <a:pt x="1465" y="1933"/>
                    <a:pt x="1469" y="1940"/>
                    <a:pt x="1473" y="1948"/>
                  </a:cubicBezTo>
                  <a:cubicBezTo>
                    <a:pt x="1474" y="1951"/>
                    <a:pt x="1476" y="1953"/>
                    <a:pt x="1476" y="1956"/>
                  </a:cubicBezTo>
                  <a:cubicBezTo>
                    <a:pt x="1476" y="1956"/>
                    <a:pt x="1476" y="1956"/>
                    <a:pt x="1476" y="1957"/>
                  </a:cubicBezTo>
                  <a:cubicBezTo>
                    <a:pt x="1477" y="1957"/>
                    <a:pt x="1477" y="1958"/>
                    <a:pt x="1477" y="1958"/>
                  </a:cubicBezTo>
                  <a:cubicBezTo>
                    <a:pt x="1477" y="1959"/>
                    <a:pt x="1477" y="1959"/>
                    <a:pt x="1477" y="1960"/>
                  </a:cubicBezTo>
                  <a:cubicBezTo>
                    <a:pt x="1477" y="1960"/>
                    <a:pt x="1477" y="1960"/>
                    <a:pt x="1477" y="1960"/>
                  </a:cubicBezTo>
                  <a:cubicBezTo>
                    <a:pt x="1477" y="1960"/>
                    <a:pt x="1476" y="1961"/>
                    <a:pt x="1476" y="1961"/>
                  </a:cubicBezTo>
                  <a:cubicBezTo>
                    <a:pt x="1476" y="1962"/>
                    <a:pt x="1476" y="1962"/>
                    <a:pt x="1475" y="1963"/>
                  </a:cubicBezTo>
                  <a:cubicBezTo>
                    <a:pt x="1475" y="1963"/>
                    <a:pt x="1475" y="1963"/>
                    <a:pt x="1475" y="1963"/>
                  </a:cubicBezTo>
                  <a:cubicBezTo>
                    <a:pt x="1475" y="1964"/>
                    <a:pt x="1474" y="1965"/>
                    <a:pt x="1474" y="1965"/>
                  </a:cubicBezTo>
                  <a:cubicBezTo>
                    <a:pt x="1473" y="1965"/>
                    <a:pt x="1473" y="1965"/>
                    <a:pt x="1473" y="1966"/>
                  </a:cubicBezTo>
                  <a:cubicBezTo>
                    <a:pt x="1473" y="1966"/>
                    <a:pt x="1473" y="1966"/>
                    <a:pt x="1472" y="1966"/>
                  </a:cubicBezTo>
                  <a:cubicBezTo>
                    <a:pt x="1472" y="1966"/>
                    <a:pt x="1472" y="1967"/>
                    <a:pt x="1471" y="1967"/>
                  </a:cubicBezTo>
                  <a:cubicBezTo>
                    <a:pt x="1470" y="1968"/>
                    <a:pt x="1468" y="1969"/>
                    <a:pt x="1466" y="1969"/>
                  </a:cubicBezTo>
                  <a:cubicBezTo>
                    <a:pt x="1465" y="1969"/>
                    <a:pt x="1465" y="1969"/>
                    <a:pt x="1464" y="1970"/>
                  </a:cubicBezTo>
                  <a:cubicBezTo>
                    <a:pt x="1463" y="1970"/>
                    <a:pt x="1462" y="1970"/>
                    <a:pt x="1462" y="1970"/>
                  </a:cubicBezTo>
                  <a:cubicBezTo>
                    <a:pt x="1461" y="1970"/>
                    <a:pt x="1461" y="1970"/>
                    <a:pt x="1461" y="1970"/>
                  </a:cubicBezTo>
                  <a:cubicBezTo>
                    <a:pt x="1460" y="1970"/>
                    <a:pt x="1460" y="1970"/>
                    <a:pt x="1460" y="1970"/>
                  </a:cubicBezTo>
                  <a:cubicBezTo>
                    <a:pt x="1441" y="1972"/>
                    <a:pt x="1422" y="1971"/>
                    <a:pt x="1403" y="1971"/>
                  </a:cubicBezTo>
                  <a:cubicBezTo>
                    <a:pt x="1401" y="1971"/>
                    <a:pt x="1399" y="1971"/>
                    <a:pt x="1397" y="1970"/>
                  </a:cubicBezTo>
                  <a:cubicBezTo>
                    <a:pt x="1397" y="1970"/>
                    <a:pt x="1397" y="1970"/>
                    <a:pt x="1397" y="1970"/>
                  </a:cubicBezTo>
                  <a:cubicBezTo>
                    <a:pt x="1390" y="1970"/>
                    <a:pt x="1383" y="1967"/>
                    <a:pt x="1377" y="1964"/>
                  </a:cubicBezTo>
                  <a:cubicBezTo>
                    <a:pt x="1376" y="1963"/>
                    <a:pt x="1374" y="1962"/>
                    <a:pt x="1373" y="1961"/>
                  </a:cubicBezTo>
                  <a:close/>
                  <a:moveTo>
                    <a:pt x="1527" y="2063"/>
                  </a:moveTo>
                  <a:cubicBezTo>
                    <a:pt x="1527" y="2063"/>
                    <a:pt x="1527" y="2064"/>
                    <a:pt x="1527" y="2064"/>
                  </a:cubicBezTo>
                  <a:cubicBezTo>
                    <a:pt x="1527" y="2065"/>
                    <a:pt x="1526" y="2065"/>
                    <a:pt x="1526" y="2065"/>
                  </a:cubicBezTo>
                  <a:cubicBezTo>
                    <a:pt x="1526" y="2066"/>
                    <a:pt x="1526" y="2066"/>
                    <a:pt x="1525" y="2067"/>
                  </a:cubicBezTo>
                  <a:cubicBezTo>
                    <a:pt x="1525" y="2067"/>
                    <a:pt x="1525" y="2068"/>
                    <a:pt x="1525" y="2068"/>
                  </a:cubicBezTo>
                  <a:cubicBezTo>
                    <a:pt x="1525" y="2068"/>
                    <a:pt x="1524" y="2068"/>
                    <a:pt x="1524" y="2069"/>
                  </a:cubicBezTo>
                  <a:cubicBezTo>
                    <a:pt x="1524" y="2069"/>
                    <a:pt x="1524" y="2069"/>
                    <a:pt x="1524" y="2069"/>
                  </a:cubicBezTo>
                  <a:cubicBezTo>
                    <a:pt x="1524" y="2069"/>
                    <a:pt x="1523" y="2070"/>
                    <a:pt x="1523" y="2070"/>
                  </a:cubicBezTo>
                  <a:cubicBezTo>
                    <a:pt x="1520" y="2073"/>
                    <a:pt x="1515" y="2074"/>
                    <a:pt x="1511" y="2075"/>
                  </a:cubicBezTo>
                  <a:cubicBezTo>
                    <a:pt x="1510" y="2075"/>
                    <a:pt x="1510" y="2075"/>
                    <a:pt x="1510" y="2075"/>
                  </a:cubicBezTo>
                  <a:cubicBezTo>
                    <a:pt x="1508" y="2075"/>
                    <a:pt x="1506" y="2076"/>
                    <a:pt x="1504" y="2076"/>
                  </a:cubicBezTo>
                  <a:cubicBezTo>
                    <a:pt x="1504" y="2076"/>
                    <a:pt x="1504" y="2076"/>
                    <a:pt x="1504" y="2076"/>
                  </a:cubicBezTo>
                  <a:cubicBezTo>
                    <a:pt x="1503" y="2076"/>
                    <a:pt x="1503" y="2076"/>
                    <a:pt x="1503" y="2076"/>
                  </a:cubicBezTo>
                  <a:cubicBezTo>
                    <a:pt x="1501" y="2076"/>
                    <a:pt x="1499" y="2076"/>
                    <a:pt x="1497" y="2076"/>
                  </a:cubicBezTo>
                  <a:cubicBezTo>
                    <a:pt x="1446" y="2076"/>
                    <a:pt x="1446" y="2076"/>
                    <a:pt x="1446" y="2076"/>
                  </a:cubicBezTo>
                  <a:cubicBezTo>
                    <a:pt x="1444" y="2076"/>
                    <a:pt x="1441" y="2076"/>
                    <a:pt x="1439" y="2075"/>
                  </a:cubicBezTo>
                  <a:cubicBezTo>
                    <a:pt x="1439" y="2075"/>
                    <a:pt x="1438" y="2075"/>
                    <a:pt x="1438" y="2075"/>
                  </a:cubicBezTo>
                  <a:cubicBezTo>
                    <a:pt x="1427" y="2074"/>
                    <a:pt x="1414" y="2069"/>
                    <a:pt x="1408" y="2059"/>
                  </a:cubicBezTo>
                  <a:cubicBezTo>
                    <a:pt x="1407" y="2058"/>
                    <a:pt x="1407" y="2056"/>
                    <a:pt x="1406" y="2055"/>
                  </a:cubicBezTo>
                  <a:cubicBezTo>
                    <a:pt x="1406" y="2055"/>
                    <a:pt x="1406" y="2055"/>
                    <a:pt x="1406" y="2055"/>
                  </a:cubicBezTo>
                  <a:cubicBezTo>
                    <a:pt x="1406" y="2055"/>
                    <a:pt x="1406" y="2055"/>
                    <a:pt x="1406" y="2055"/>
                  </a:cubicBezTo>
                  <a:cubicBezTo>
                    <a:pt x="1403" y="2047"/>
                    <a:pt x="1400" y="2040"/>
                    <a:pt x="1398" y="2032"/>
                  </a:cubicBezTo>
                  <a:cubicBezTo>
                    <a:pt x="1396" y="2029"/>
                    <a:pt x="1394" y="2024"/>
                    <a:pt x="1393" y="2019"/>
                  </a:cubicBezTo>
                  <a:cubicBezTo>
                    <a:pt x="1393" y="2019"/>
                    <a:pt x="1393" y="2019"/>
                    <a:pt x="1393" y="2019"/>
                  </a:cubicBezTo>
                  <a:cubicBezTo>
                    <a:pt x="1393" y="2019"/>
                    <a:pt x="1393" y="2019"/>
                    <a:pt x="1393" y="2019"/>
                  </a:cubicBezTo>
                  <a:cubicBezTo>
                    <a:pt x="1392" y="2018"/>
                    <a:pt x="1392" y="2018"/>
                    <a:pt x="1392" y="2017"/>
                  </a:cubicBezTo>
                  <a:cubicBezTo>
                    <a:pt x="1392" y="2015"/>
                    <a:pt x="1392" y="2013"/>
                    <a:pt x="1392" y="2012"/>
                  </a:cubicBezTo>
                  <a:cubicBezTo>
                    <a:pt x="1393" y="2011"/>
                    <a:pt x="1393" y="2010"/>
                    <a:pt x="1394" y="2009"/>
                  </a:cubicBezTo>
                  <a:cubicBezTo>
                    <a:pt x="1394" y="2009"/>
                    <a:pt x="1394" y="2009"/>
                    <a:pt x="1394" y="2009"/>
                  </a:cubicBezTo>
                  <a:cubicBezTo>
                    <a:pt x="1397" y="2004"/>
                    <a:pt x="1403" y="2002"/>
                    <a:pt x="1409" y="2001"/>
                  </a:cubicBezTo>
                  <a:cubicBezTo>
                    <a:pt x="1409" y="2001"/>
                    <a:pt x="1409" y="2001"/>
                    <a:pt x="1410" y="2001"/>
                  </a:cubicBezTo>
                  <a:cubicBezTo>
                    <a:pt x="1411" y="2001"/>
                    <a:pt x="1413" y="2001"/>
                    <a:pt x="1414" y="2000"/>
                  </a:cubicBezTo>
                  <a:cubicBezTo>
                    <a:pt x="1414" y="2000"/>
                    <a:pt x="1415" y="2000"/>
                    <a:pt x="1415" y="2000"/>
                  </a:cubicBezTo>
                  <a:cubicBezTo>
                    <a:pt x="1418" y="2000"/>
                    <a:pt x="1418" y="2000"/>
                    <a:pt x="1418" y="2000"/>
                  </a:cubicBezTo>
                  <a:cubicBezTo>
                    <a:pt x="1419" y="2000"/>
                    <a:pt x="1420" y="2000"/>
                    <a:pt x="1421" y="2000"/>
                  </a:cubicBezTo>
                  <a:cubicBezTo>
                    <a:pt x="1437" y="2000"/>
                    <a:pt x="1453" y="2000"/>
                    <a:pt x="1469" y="2000"/>
                  </a:cubicBezTo>
                  <a:cubicBezTo>
                    <a:pt x="1469" y="2000"/>
                    <a:pt x="1469" y="2000"/>
                    <a:pt x="1469" y="2000"/>
                  </a:cubicBezTo>
                  <a:cubicBezTo>
                    <a:pt x="1469" y="2000"/>
                    <a:pt x="1469" y="2000"/>
                    <a:pt x="1469" y="2000"/>
                  </a:cubicBezTo>
                  <a:cubicBezTo>
                    <a:pt x="1471" y="2000"/>
                    <a:pt x="1473" y="2000"/>
                    <a:pt x="1475" y="2001"/>
                  </a:cubicBezTo>
                  <a:cubicBezTo>
                    <a:pt x="1475" y="2001"/>
                    <a:pt x="1476" y="2001"/>
                    <a:pt x="1476" y="2001"/>
                  </a:cubicBezTo>
                  <a:cubicBezTo>
                    <a:pt x="1487" y="2002"/>
                    <a:pt x="1499" y="2006"/>
                    <a:pt x="1505" y="2015"/>
                  </a:cubicBezTo>
                  <a:cubicBezTo>
                    <a:pt x="1506" y="2016"/>
                    <a:pt x="1507" y="2017"/>
                    <a:pt x="1508" y="2019"/>
                  </a:cubicBezTo>
                  <a:cubicBezTo>
                    <a:pt x="1509" y="2022"/>
                    <a:pt x="1509" y="2022"/>
                    <a:pt x="1509" y="2022"/>
                  </a:cubicBezTo>
                  <a:cubicBezTo>
                    <a:pt x="1512" y="2028"/>
                    <a:pt x="1516" y="2035"/>
                    <a:pt x="1519" y="2041"/>
                  </a:cubicBezTo>
                  <a:cubicBezTo>
                    <a:pt x="1521" y="2045"/>
                    <a:pt x="1524" y="2051"/>
                    <a:pt x="1526" y="2056"/>
                  </a:cubicBezTo>
                  <a:cubicBezTo>
                    <a:pt x="1527" y="2058"/>
                    <a:pt x="1527" y="2061"/>
                    <a:pt x="1527" y="2063"/>
                  </a:cubicBezTo>
                  <a:close/>
                  <a:moveTo>
                    <a:pt x="1640" y="2000"/>
                  </a:moveTo>
                  <a:cubicBezTo>
                    <a:pt x="1642" y="2000"/>
                    <a:pt x="1643" y="2000"/>
                    <a:pt x="1645" y="2000"/>
                  </a:cubicBezTo>
                  <a:cubicBezTo>
                    <a:pt x="1645" y="2000"/>
                    <a:pt x="1645" y="2000"/>
                    <a:pt x="1646" y="2000"/>
                  </a:cubicBezTo>
                  <a:cubicBezTo>
                    <a:pt x="1657" y="2002"/>
                    <a:pt x="1669" y="2006"/>
                    <a:pt x="1677" y="2014"/>
                  </a:cubicBezTo>
                  <a:cubicBezTo>
                    <a:pt x="1678" y="2014"/>
                    <a:pt x="1678" y="2015"/>
                    <a:pt x="1678" y="2015"/>
                  </a:cubicBezTo>
                  <a:cubicBezTo>
                    <a:pt x="1679" y="2016"/>
                    <a:pt x="1679" y="2016"/>
                    <a:pt x="1680" y="2017"/>
                  </a:cubicBezTo>
                  <a:cubicBezTo>
                    <a:pt x="1680" y="2017"/>
                    <a:pt x="1680" y="2017"/>
                    <a:pt x="1680" y="2018"/>
                  </a:cubicBezTo>
                  <a:cubicBezTo>
                    <a:pt x="1681" y="2018"/>
                    <a:pt x="1681" y="2018"/>
                    <a:pt x="1681" y="2018"/>
                  </a:cubicBezTo>
                  <a:cubicBezTo>
                    <a:pt x="1682" y="2019"/>
                    <a:pt x="1682" y="2019"/>
                    <a:pt x="1682" y="2019"/>
                  </a:cubicBezTo>
                  <a:cubicBezTo>
                    <a:pt x="1685" y="2024"/>
                    <a:pt x="1688" y="2029"/>
                    <a:pt x="1692" y="2034"/>
                  </a:cubicBezTo>
                  <a:cubicBezTo>
                    <a:pt x="1692" y="2034"/>
                    <a:pt x="1692" y="2034"/>
                    <a:pt x="1692" y="2034"/>
                  </a:cubicBezTo>
                  <a:cubicBezTo>
                    <a:pt x="1697" y="2041"/>
                    <a:pt x="1703" y="2049"/>
                    <a:pt x="1707" y="2056"/>
                  </a:cubicBezTo>
                  <a:cubicBezTo>
                    <a:pt x="1707" y="2057"/>
                    <a:pt x="1707" y="2057"/>
                    <a:pt x="1708" y="2058"/>
                  </a:cubicBezTo>
                  <a:cubicBezTo>
                    <a:pt x="1708" y="2058"/>
                    <a:pt x="1708" y="2058"/>
                    <a:pt x="1708" y="2058"/>
                  </a:cubicBezTo>
                  <a:cubicBezTo>
                    <a:pt x="1709" y="2063"/>
                    <a:pt x="1709" y="2066"/>
                    <a:pt x="1707" y="2068"/>
                  </a:cubicBezTo>
                  <a:cubicBezTo>
                    <a:pt x="1706" y="2069"/>
                    <a:pt x="1706" y="2069"/>
                    <a:pt x="1706" y="2069"/>
                  </a:cubicBezTo>
                  <a:cubicBezTo>
                    <a:pt x="1705" y="2071"/>
                    <a:pt x="1702" y="2072"/>
                    <a:pt x="1699" y="2073"/>
                  </a:cubicBezTo>
                  <a:cubicBezTo>
                    <a:pt x="1696" y="2074"/>
                    <a:pt x="1692" y="2075"/>
                    <a:pt x="1688" y="2075"/>
                  </a:cubicBezTo>
                  <a:cubicBezTo>
                    <a:pt x="1684" y="2075"/>
                    <a:pt x="1684" y="2075"/>
                    <a:pt x="1684" y="2075"/>
                  </a:cubicBezTo>
                  <a:cubicBezTo>
                    <a:pt x="1684" y="2075"/>
                    <a:pt x="1684" y="2075"/>
                    <a:pt x="1684" y="2075"/>
                  </a:cubicBezTo>
                  <a:cubicBezTo>
                    <a:pt x="1666" y="2075"/>
                    <a:pt x="1648" y="2075"/>
                    <a:pt x="1629" y="2075"/>
                  </a:cubicBezTo>
                  <a:cubicBezTo>
                    <a:pt x="1627" y="2075"/>
                    <a:pt x="1625" y="2075"/>
                    <a:pt x="1623" y="2075"/>
                  </a:cubicBezTo>
                  <a:cubicBezTo>
                    <a:pt x="1623" y="2075"/>
                    <a:pt x="1623" y="2075"/>
                    <a:pt x="1623" y="2075"/>
                  </a:cubicBezTo>
                  <a:cubicBezTo>
                    <a:pt x="1610" y="2073"/>
                    <a:pt x="1597" y="2068"/>
                    <a:pt x="1589" y="2059"/>
                  </a:cubicBezTo>
                  <a:cubicBezTo>
                    <a:pt x="1588" y="2057"/>
                    <a:pt x="1587" y="2056"/>
                    <a:pt x="1586" y="2055"/>
                  </a:cubicBezTo>
                  <a:cubicBezTo>
                    <a:pt x="1586" y="2054"/>
                    <a:pt x="1586" y="2054"/>
                    <a:pt x="1586" y="2054"/>
                  </a:cubicBezTo>
                  <a:cubicBezTo>
                    <a:pt x="1586" y="2054"/>
                    <a:pt x="1586" y="2054"/>
                    <a:pt x="1586" y="2054"/>
                  </a:cubicBezTo>
                  <a:cubicBezTo>
                    <a:pt x="1582" y="2047"/>
                    <a:pt x="1578" y="2041"/>
                    <a:pt x="1574" y="2034"/>
                  </a:cubicBezTo>
                  <a:cubicBezTo>
                    <a:pt x="1571" y="2029"/>
                    <a:pt x="1566" y="2021"/>
                    <a:pt x="1564" y="2015"/>
                  </a:cubicBezTo>
                  <a:cubicBezTo>
                    <a:pt x="1564" y="2015"/>
                    <a:pt x="1564" y="2015"/>
                    <a:pt x="1564" y="2014"/>
                  </a:cubicBezTo>
                  <a:cubicBezTo>
                    <a:pt x="1564" y="2014"/>
                    <a:pt x="1564" y="2013"/>
                    <a:pt x="1564" y="2013"/>
                  </a:cubicBezTo>
                  <a:cubicBezTo>
                    <a:pt x="1564" y="2006"/>
                    <a:pt x="1568" y="2003"/>
                    <a:pt x="1574" y="2002"/>
                  </a:cubicBezTo>
                  <a:cubicBezTo>
                    <a:pt x="1574" y="2001"/>
                    <a:pt x="1574" y="2001"/>
                    <a:pt x="1574" y="2001"/>
                  </a:cubicBezTo>
                  <a:cubicBezTo>
                    <a:pt x="1574" y="2001"/>
                    <a:pt x="1575" y="2001"/>
                    <a:pt x="1575" y="2001"/>
                  </a:cubicBezTo>
                  <a:cubicBezTo>
                    <a:pt x="1575" y="2001"/>
                    <a:pt x="1576" y="2001"/>
                    <a:pt x="1576" y="2001"/>
                  </a:cubicBezTo>
                  <a:cubicBezTo>
                    <a:pt x="1579" y="2000"/>
                    <a:pt x="1581" y="2000"/>
                    <a:pt x="1585" y="2000"/>
                  </a:cubicBezTo>
                  <a:cubicBezTo>
                    <a:pt x="1621" y="2000"/>
                    <a:pt x="1621" y="2000"/>
                    <a:pt x="1621" y="2000"/>
                  </a:cubicBezTo>
                  <a:cubicBezTo>
                    <a:pt x="1627" y="2000"/>
                    <a:pt x="1633" y="2000"/>
                    <a:pt x="1639" y="2000"/>
                  </a:cubicBezTo>
                  <a:cubicBezTo>
                    <a:pt x="1639" y="2000"/>
                    <a:pt x="1639" y="2000"/>
                    <a:pt x="1639" y="2000"/>
                  </a:cubicBezTo>
                  <a:cubicBezTo>
                    <a:pt x="1639" y="2000"/>
                    <a:pt x="1640" y="2000"/>
                    <a:pt x="1640" y="2000"/>
                  </a:cubicBezTo>
                  <a:close/>
                  <a:moveTo>
                    <a:pt x="1617" y="1924"/>
                  </a:moveTo>
                  <a:cubicBezTo>
                    <a:pt x="1621" y="1930"/>
                    <a:pt x="1625" y="1937"/>
                    <a:pt x="1629" y="1943"/>
                  </a:cubicBezTo>
                  <a:cubicBezTo>
                    <a:pt x="1631" y="1946"/>
                    <a:pt x="1635" y="1950"/>
                    <a:pt x="1637" y="1955"/>
                  </a:cubicBezTo>
                  <a:cubicBezTo>
                    <a:pt x="1638" y="1956"/>
                    <a:pt x="1639" y="1958"/>
                    <a:pt x="1639" y="1960"/>
                  </a:cubicBezTo>
                  <a:cubicBezTo>
                    <a:pt x="1639" y="1961"/>
                    <a:pt x="1638" y="1962"/>
                    <a:pt x="1638" y="1963"/>
                  </a:cubicBezTo>
                  <a:cubicBezTo>
                    <a:pt x="1637" y="1964"/>
                    <a:pt x="1637" y="1964"/>
                    <a:pt x="1636" y="1965"/>
                  </a:cubicBezTo>
                  <a:cubicBezTo>
                    <a:pt x="1636" y="1965"/>
                    <a:pt x="1636" y="1965"/>
                    <a:pt x="1636" y="1965"/>
                  </a:cubicBezTo>
                  <a:cubicBezTo>
                    <a:pt x="1636" y="1965"/>
                    <a:pt x="1636" y="1965"/>
                    <a:pt x="1636" y="1965"/>
                  </a:cubicBezTo>
                  <a:cubicBezTo>
                    <a:pt x="1636" y="1966"/>
                    <a:pt x="1635" y="1966"/>
                    <a:pt x="1635" y="1966"/>
                  </a:cubicBezTo>
                  <a:cubicBezTo>
                    <a:pt x="1635" y="1966"/>
                    <a:pt x="1634" y="1967"/>
                    <a:pt x="1634" y="1967"/>
                  </a:cubicBezTo>
                  <a:cubicBezTo>
                    <a:pt x="1634" y="1967"/>
                    <a:pt x="1633" y="1967"/>
                    <a:pt x="1632" y="1968"/>
                  </a:cubicBezTo>
                  <a:cubicBezTo>
                    <a:pt x="1632" y="1968"/>
                    <a:pt x="1631" y="1968"/>
                    <a:pt x="1630" y="1969"/>
                  </a:cubicBezTo>
                  <a:cubicBezTo>
                    <a:pt x="1630" y="1969"/>
                    <a:pt x="1630" y="1969"/>
                    <a:pt x="1630" y="1969"/>
                  </a:cubicBezTo>
                  <a:cubicBezTo>
                    <a:pt x="1630" y="1969"/>
                    <a:pt x="1630" y="1969"/>
                    <a:pt x="1629" y="1969"/>
                  </a:cubicBezTo>
                  <a:cubicBezTo>
                    <a:pt x="1620" y="1972"/>
                    <a:pt x="1607" y="1970"/>
                    <a:pt x="1598" y="1970"/>
                  </a:cubicBezTo>
                  <a:cubicBezTo>
                    <a:pt x="1588" y="1970"/>
                    <a:pt x="1578" y="1970"/>
                    <a:pt x="1567" y="1970"/>
                  </a:cubicBezTo>
                  <a:cubicBezTo>
                    <a:pt x="1558" y="1970"/>
                    <a:pt x="1547" y="1968"/>
                    <a:pt x="1539" y="1962"/>
                  </a:cubicBezTo>
                  <a:cubicBezTo>
                    <a:pt x="1538" y="1962"/>
                    <a:pt x="1536" y="1961"/>
                    <a:pt x="1535" y="1960"/>
                  </a:cubicBezTo>
                  <a:cubicBezTo>
                    <a:pt x="1533" y="1958"/>
                    <a:pt x="1531" y="1956"/>
                    <a:pt x="1530" y="1954"/>
                  </a:cubicBezTo>
                  <a:cubicBezTo>
                    <a:pt x="1529" y="1952"/>
                    <a:pt x="1529" y="1952"/>
                    <a:pt x="1529" y="1952"/>
                  </a:cubicBezTo>
                  <a:cubicBezTo>
                    <a:pt x="1529" y="1952"/>
                    <a:pt x="1529" y="1952"/>
                    <a:pt x="1529" y="1952"/>
                  </a:cubicBezTo>
                  <a:cubicBezTo>
                    <a:pt x="1524" y="1944"/>
                    <a:pt x="1520" y="1936"/>
                    <a:pt x="1515" y="1928"/>
                  </a:cubicBezTo>
                  <a:cubicBezTo>
                    <a:pt x="1513" y="1925"/>
                    <a:pt x="1513" y="1925"/>
                    <a:pt x="1513" y="1925"/>
                  </a:cubicBezTo>
                  <a:cubicBezTo>
                    <a:pt x="1512" y="1923"/>
                    <a:pt x="1512" y="1921"/>
                    <a:pt x="1512" y="1919"/>
                  </a:cubicBezTo>
                  <a:cubicBezTo>
                    <a:pt x="1512" y="1917"/>
                    <a:pt x="1513" y="1915"/>
                    <a:pt x="1515" y="1914"/>
                  </a:cubicBezTo>
                  <a:cubicBezTo>
                    <a:pt x="1517" y="1913"/>
                    <a:pt x="1519" y="1912"/>
                    <a:pt x="1522" y="1911"/>
                  </a:cubicBezTo>
                  <a:cubicBezTo>
                    <a:pt x="1524" y="1910"/>
                    <a:pt x="1528" y="1910"/>
                    <a:pt x="1531" y="1910"/>
                  </a:cubicBezTo>
                  <a:cubicBezTo>
                    <a:pt x="1532" y="1910"/>
                    <a:pt x="1532" y="1910"/>
                    <a:pt x="1532" y="1910"/>
                  </a:cubicBezTo>
                  <a:cubicBezTo>
                    <a:pt x="1540" y="1909"/>
                    <a:pt x="1548" y="1910"/>
                    <a:pt x="1553" y="1910"/>
                  </a:cubicBezTo>
                  <a:cubicBezTo>
                    <a:pt x="1573" y="1910"/>
                    <a:pt x="1604" y="1906"/>
                    <a:pt x="1617" y="1924"/>
                  </a:cubicBezTo>
                  <a:close/>
                  <a:moveTo>
                    <a:pt x="366" y="1441"/>
                  </a:moveTo>
                  <a:cubicBezTo>
                    <a:pt x="372" y="1443"/>
                    <a:pt x="377" y="1446"/>
                    <a:pt x="382" y="1448"/>
                  </a:cubicBezTo>
                  <a:cubicBezTo>
                    <a:pt x="392" y="1453"/>
                    <a:pt x="403" y="1458"/>
                    <a:pt x="413" y="1462"/>
                  </a:cubicBezTo>
                  <a:cubicBezTo>
                    <a:pt x="418" y="1464"/>
                    <a:pt x="422" y="1466"/>
                    <a:pt x="426" y="1468"/>
                  </a:cubicBezTo>
                  <a:cubicBezTo>
                    <a:pt x="430" y="1469"/>
                    <a:pt x="433" y="1470"/>
                    <a:pt x="437" y="1472"/>
                  </a:cubicBezTo>
                  <a:cubicBezTo>
                    <a:pt x="458" y="1479"/>
                    <a:pt x="479" y="1486"/>
                    <a:pt x="502" y="1492"/>
                  </a:cubicBezTo>
                  <a:cubicBezTo>
                    <a:pt x="527" y="1499"/>
                    <a:pt x="552" y="1505"/>
                    <a:pt x="578" y="1510"/>
                  </a:cubicBezTo>
                  <a:cubicBezTo>
                    <a:pt x="683" y="1532"/>
                    <a:pt x="786" y="1541"/>
                    <a:pt x="819" y="1542"/>
                  </a:cubicBezTo>
                  <a:cubicBezTo>
                    <a:pt x="819" y="1610"/>
                    <a:pt x="819" y="1610"/>
                    <a:pt x="819" y="1610"/>
                  </a:cubicBezTo>
                  <a:cubicBezTo>
                    <a:pt x="857" y="1570"/>
                    <a:pt x="857" y="1570"/>
                    <a:pt x="857" y="1570"/>
                  </a:cubicBezTo>
                  <a:cubicBezTo>
                    <a:pt x="906" y="1518"/>
                    <a:pt x="906" y="1518"/>
                    <a:pt x="906" y="1518"/>
                  </a:cubicBezTo>
                  <a:cubicBezTo>
                    <a:pt x="1019" y="1399"/>
                    <a:pt x="1019" y="1399"/>
                    <a:pt x="1019" y="1399"/>
                  </a:cubicBezTo>
                  <a:cubicBezTo>
                    <a:pt x="933" y="1308"/>
                    <a:pt x="933" y="1308"/>
                    <a:pt x="933" y="1308"/>
                  </a:cubicBezTo>
                  <a:cubicBezTo>
                    <a:pt x="819" y="1188"/>
                    <a:pt x="819" y="1188"/>
                    <a:pt x="819" y="1188"/>
                  </a:cubicBezTo>
                  <a:cubicBezTo>
                    <a:pt x="819" y="1271"/>
                    <a:pt x="819" y="1271"/>
                    <a:pt x="819" y="1271"/>
                  </a:cubicBezTo>
                  <a:cubicBezTo>
                    <a:pt x="740" y="1279"/>
                    <a:pt x="653" y="1266"/>
                    <a:pt x="578" y="1249"/>
                  </a:cubicBezTo>
                  <a:cubicBezTo>
                    <a:pt x="550" y="1242"/>
                    <a:pt x="525" y="1235"/>
                    <a:pt x="502" y="1229"/>
                  </a:cubicBezTo>
                  <a:cubicBezTo>
                    <a:pt x="471" y="1219"/>
                    <a:pt x="445" y="1211"/>
                    <a:pt x="426" y="1204"/>
                  </a:cubicBezTo>
                  <a:cubicBezTo>
                    <a:pt x="422" y="1202"/>
                    <a:pt x="418" y="1201"/>
                    <a:pt x="415" y="1199"/>
                  </a:cubicBezTo>
                  <a:cubicBezTo>
                    <a:pt x="414" y="1199"/>
                    <a:pt x="414" y="1199"/>
                    <a:pt x="413" y="1199"/>
                  </a:cubicBezTo>
                  <a:cubicBezTo>
                    <a:pt x="413" y="1199"/>
                    <a:pt x="413" y="1199"/>
                    <a:pt x="413" y="1199"/>
                  </a:cubicBezTo>
                  <a:cubicBezTo>
                    <a:pt x="354" y="1175"/>
                    <a:pt x="300" y="1147"/>
                    <a:pt x="253" y="1115"/>
                  </a:cubicBezTo>
                  <a:cubicBezTo>
                    <a:pt x="189" y="1073"/>
                    <a:pt x="142" y="1028"/>
                    <a:pt x="110" y="981"/>
                  </a:cubicBezTo>
                  <a:cubicBezTo>
                    <a:pt x="94" y="963"/>
                    <a:pt x="80" y="944"/>
                    <a:pt x="68" y="925"/>
                  </a:cubicBezTo>
                  <a:cubicBezTo>
                    <a:pt x="33" y="870"/>
                    <a:pt x="13" y="811"/>
                    <a:pt x="11" y="751"/>
                  </a:cubicBezTo>
                  <a:cubicBezTo>
                    <a:pt x="7" y="768"/>
                    <a:pt x="4" y="785"/>
                    <a:pt x="3" y="802"/>
                  </a:cubicBezTo>
                  <a:cubicBezTo>
                    <a:pt x="0" y="834"/>
                    <a:pt x="4" y="864"/>
                    <a:pt x="7" y="893"/>
                  </a:cubicBezTo>
                  <a:cubicBezTo>
                    <a:pt x="8" y="898"/>
                    <a:pt x="9" y="904"/>
                    <a:pt x="9" y="909"/>
                  </a:cubicBezTo>
                  <a:cubicBezTo>
                    <a:pt x="22" y="1021"/>
                    <a:pt x="22" y="1021"/>
                    <a:pt x="22" y="1021"/>
                  </a:cubicBezTo>
                  <a:cubicBezTo>
                    <a:pt x="23" y="1025"/>
                    <a:pt x="23" y="1029"/>
                    <a:pt x="24" y="1033"/>
                  </a:cubicBezTo>
                  <a:cubicBezTo>
                    <a:pt x="25" y="1048"/>
                    <a:pt x="27" y="1064"/>
                    <a:pt x="30" y="1080"/>
                  </a:cubicBezTo>
                  <a:cubicBezTo>
                    <a:pt x="34" y="1101"/>
                    <a:pt x="40" y="1121"/>
                    <a:pt x="47" y="1140"/>
                  </a:cubicBezTo>
                  <a:cubicBezTo>
                    <a:pt x="61" y="1175"/>
                    <a:pt x="80" y="1208"/>
                    <a:pt x="103" y="1239"/>
                  </a:cubicBezTo>
                  <a:cubicBezTo>
                    <a:pt x="146" y="1295"/>
                    <a:pt x="202" y="1344"/>
                    <a:pt x="275" y="1390"/>
                  </a:cubicBezTo>
                  <a:cubicBezTo>
                    <a:pt x="304" y="1409"/>
                    <a:pt x="335" y="1426"/>
                    <a:pt x="366" y="1441"/>
                  </a:cubicBezTo>
                  <a:close/>
                  <a:moveTo>
                    <a:pt x="64" y="773"/>
                  </a:moveTo>
                  <a:cubicBezTo>
                    <a:pt x="67" y="798"/>
                    <a:pt x="74" y="823"/>
                    <a:pt x="84" y="848"/>
                  </a:cubicBezTo>
                  <a:cubicBezTo>
                    <a:pt x="107" y="785"/>
                    <a:pt x="165" y="713"/>
                    <a:pt x="209" y="677"/>
                  </a:cubicBezTo>
                  <a:cubicBezTo>
                    <a:pt x="272" y="628"/>
                    <a:pt x="353" y="583"/>
                    <a:pt x="451" y="545"/>
                  </a:cubicBezTo>
                  <a:cubicBezTo>
                    <a:pt x="515" y="521"/>
                    <a:pt x="582" y="501"/>
                    <a:pt x="652" y="486"/>
                  </a:cubicBezTo>
                  <a:cubicBezTo>
                    <a:pt x="652" y="314"/>
                    <a:pt x="652" y="314"/>
                    <a:pt x="652" y="314"/>
                  </a:cubicBezTo>
                  <a:cubicBezTo>
                    <a:pt x="640" y="317"/>
                    <a:pt x="627" y="320"/>
                    <a:pt x="615" y="323"/>
                  </a:cubicBezTo>
                  <a:cubicBezTo>
                    <a:pt x="544" y="340"/>
                    <a:pt x="476" y="361"/>
                    <a:pt x="413" y="386"/>
                  </a:cubicBezTo>
                  <a:cubicBezTo>
                    <a:pt x="345" y="413"/>
                    <a:pt x="288" y="442"/>
                    <a:pt x="238" y="474"/>
                  </a:cubicBezTo>
                  <a:cubicBezTo>
                    <a:pt x="204" y="496"/>
                    <a:pt x="178" y="516"/>
                    <a:pt x="153" y="537"/>
                  </a:cubicBezTo>
                  <a:cubicBezTo>
                    <a:pt x="142" y="547"/>
                    <a:pt x="131" y="556"/>
                    <a:pt x="122" y="566"/>
                  </a:cubicBezTo>
                  <a:cubicBezTo>
                    <a:pt x="81" y="622"/>
                    <a:pt x="60" y="684"/>
                    <a:pt x="62" y="747"/>
                  </a:cubicBezTo>
                  <a:cubicBezTo>
                    <a:pt x="62" y="756"/>
                    <a:pt x="63" y="764"/>
                    <a:pt x="64" y="773"/>
                  </a:cubicBezTo>
                  <a:close/>
                  <a:moveTo>
                    <a:pt x="1928" y="693"/>
                  </a:moveTo>
                  <a:cubicBezTo>
                    <a:pt x="1966" y="727"/>
                    <a:pt x="2007" y="795"/>
                    <a:pt x="2021" y="856"/>
                  </a:cubicBezTo>
                  <a:cubicBezTo>
                    <a:pt x="2034" y="828"/>
                    <a:pt x="2042" y="798"/>
                    <a:pt x="2045" y="768"/>
                  </a:cubicBezTo>
                  <a:cubicBezTo>
                    <a:pt x="2046" y="761"/>
                    <a:pt x="2047" y="754"/>
                    <a:pt x="2047" y="747"/>
                  </a:cubicBezTo>
                  <a:cubicBezTo>
                    <a:pt x="2049" y="670"/>
                    <a:pt x="2018" y="595"/>
                    <a:pt x="1958" y="530"/>
                  </a:cubicBezTo>
                  <a:cubicBezTo>
                    <a:pt x="1924" y="501"/>
                    <a:pt x="1884" y="473"/>
                    <a:pt x="1839" y="447"/>
                  </a:cubicBezTo>
                  <a:cubicBezTo>
                    <a:pt x="1782" y="415"/>
                    <a:pt x="1718" y="387"/>
                    <a:pt x="1639" y="359"/>
                  </a:cubicBezTo>
                  <a:cubicBezTo>
                    <a:pt x="1584" y="340"/>
                    <a:pt x="1524" y="324"/>
                    <a:pt x="1457" y="310"/>
                  </a:cubicBezTo>
                  <a:cubicBezTo>
                    <a:pt x="1457" y="482"/>
                    <a:pt x="1457" y="482"/>
                    <a:pt x="1457" y="482"/>
                  </a:cubicBezTo>
                  <a:cubicBezTo>
                    <a:pt x="1542" y="500"/>
                    <a:pt x="1625" y="525"/>
                    <a:pt x="1700" y="556"/>
                  </a:cubicBezTo>
                  <a:cubicBezTo>
                    <a:pt x="1795" y="595"/>
                    <a:pt x="1871" y="642"/>
                    <a:pt x="1928" y="693"/>
                  </a:cubicBezTo>
                  <a:close/>
                  <a:moveTo>
                    <a:pt x="1054" y="814"/>
                  </a:moveTo>
                  <a:cubicBezTo>
                    <a:pt x="1186" y="814"/>
                    <a:pt x="1408" y="789"/>
                    <a:pt x="1408" y="696"/>
                  </a:cubicBezTo>
                  <a:cubicBezTo>
                    <a:pt x="1408" y="118"/>
                    <a:pt x="1408" y="118"/>
                    <a:pt x="1408" y="118"/>
                  </a:cubicBezTo>
                  <a:cubicBezTo>
                    <a:pt x="1408" y="25"/>
                    <a:pt x="1186" y="0"/>
                    <a:pt x="1054" y="0"/>
                  </a:cubicBezTo>
                  <a:cubicBezTo>
                    <a:pt x="923" y="0"/>
                    <a:pt x="701" y="25"/>
                    <a:pt x="701" y="118"/>
                  </a:cubicBezTo>
                  <a:cubicBezTo>
                    <a:pt x="701" y="696"/>
                    <a:pt x="701" y="696"/>
                    <a:pt x="701" y="696"/>
                  </a:cubicBezTo>
                  <a:cubicBezTo>
                    <a:pt x="701" y="789"/>
                    <a:pt x="923" y="814"/>
                    <a:pt x="1054" y="814"/>
                  </a:cubicBezTo>
                  <a:close/>
                  <a:moveTo>
                    <a:pt x="1054" y="35"/>
                  </a:moveTo>
                  <a:cubicBezTo>
                    <a:pt x="1219" y="35"/>
                    <a:pt x="1352" y="71"/>
                    <a:pt x="1352" y="116"/>
                  </a:cubicBezTo>
                  <a:cubicBezTo>
                    <a:pt x="1352" y="161"/>
                    <a:pt x="1219" y="197"/>
                    <a:pt x="1054" y="197"/>
                  </a:cubicBezTo>
                  <a:cubicBezTo>
                    <a:pt x="890" y="197"/>
                    <a:pt x="757" y="161"/>
                    <a:pt x="757" y="116"/>
                  </a:cubicBezTo>
                  <a:cubicBezTo>
                    <a:pt x="757" y="71"/>
                    <a:pt x="890" y="35"/>
                    <a:pt x="1054" y="3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800" dirty="0"/>
            </a:p>
          </p:txBody>
        </p:sp>
      </p:grpSp>
    </p:spTree>
    <p:extLst>
      <p:ext uri="{BB962C8B-B14F-4D97-AF65-F5344CB8AC3E}">
        <p14:creationId xmlns:p14="http://schemas.microsoft.com/office/powerpoint/2010/main" val="165222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50"/>
                                        </p:tgtEl>
                                        <p:attrNameLst>
                                          <p:attrName>style.opacity</p:attrName>
                                        </p:attrNameLst>
                                      </p:cBhvr>
                                      <p:to>
                                        <p:strVal val="0.5"/>
                                      </p:to>
                                    </p:set>
                                    <p:animEffect filter="image" prLst="opacity: 0.5">
                                      <p:cBhvr rctx="IE">
                                        <p:cTn id="7" dur="indefinite"/>
                                        <p:tgtEl>
                                          <p:spTgt spid="50"/>
                                        </p:tgtEl>
                                      </p:cBhvr>
                                    </p:animEffect>
                                  </p:childTnLst>
                                </p:cTn>
                              </p:par>
                              <p:par>
                                <p:cTn id="8" presetID="9" presetClass="emph" presetSubtype="0" nodeType="withEffect">
                                  <p:stCondLst>
                                    <p:cond delay="0"/>
                                  </p:stCondLst>
                                  <p:childTnLst>
                                    <p:set>
                                      <p:cBhvr rctx="PPT">
                                        <p:cTn id="9" dur="indefinite"/>
                                        <p:tgtEl>
                                          <p:spTgt spid="49"/>
                                        </p:tgtEl>
                                        <p:attrNameLst>
                                          <p:attrName>style.opacity</p:attrName>
                                        </p:attrNameLst>
                                      </p:cBhvr>
                                      <p:to>
                                        <p:strVal val="0.5"/>
                                      </p:to>
                                    </p:set>
                                    <p:animEffect filter="image" prLst="opacity: 0.5">
                                      <p:cBhvr rctx="IE">
                                        <p:cTn id="10" dur="indefinite"/>
                                        <p:tgtEl>
                                          <p:spTgt spid="49"/>
                                        </p:tgtEl>
                                      </p:cBhvr>
                                    </p:animEffect>
                                  </p:childTnLst>
                                </p:cTn>
                              </p:par>
                              <p:par>
                                <p:cTn id="11" presetID="9" presetClass="emph" presetSubtype="0" nodeType="withEffect">
                                  <p:stCondLst>
                                    <p:cond delay="0"/>
                                  </p:stCondLst>
                                  <p:childTnLst>
                                    <p:set>
                                      <p:cBhvr rctx="PPT">
                                        <p:cTn id="12" dur="indefinite"/>
                                        <p:tgtEl>
                                          <p:spTgt spid="4"/>
                                        </p:tgtEl>
                                        <p:attrNameLst>
                                          <p:attrName>style.opacity</p:attrName>
                                        </p:attrNameLst>
                                      </p:cBhvr>
                                      <p:to>
                                        <p:strVal val="0.5"/>
                                      </p:to>
                                    </p:set>
                                    <p:animEffect filter="image" prLst="opacity: 0.5">
                                      <p:cBhvr rctx="IE">
                                        <p:cTn id="13"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bwMode="auto">
          <a:xfrm>
            <a:off x="0" y="914400"/>
            <a:ext cx="9144000" cy="6033147"/>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gradFill>
                <a:gsLst>
                  <a:gs pos="0">
                    <a:srgbClr val="FFFFFF"/>
                  </a:gs>
                  <a:gs pos="100000">
                    <a:srgbClr val="FFFFFF"/>
                  </a:gs>
                </a:gsLst>
                <a:lin ang="5400000" scaled="0"/>
              </a:gradFill>
            </a:endParaRPr>
          </a:p>
        </p:txBody>
      </p:sp>
      <p:pic>
        <p:nvPicPr>
          <p:cNvPr id="28" name="Picture 4" descr="http://www.aof.com.au/Whiteb1.jpg"/>
          <p:cNvPicPr>
            <a:picLocks noChangeAspect="1" noChangeArrowheads="1"/>
          </p:cNvPicPr>
          <p:nvPr/>
        </p:nvPicPr>
        <p:blipFill>
          <a:blip r:embed="rId2" cstate="print"/>
          <a:srcRect l="1026" t="2361" r="1026" b="2503"/>
          <a:stretch>
            <a:fillRect/>
          </a:stretch>
        </p:blipFill>
        <p:spPr bwMode="auto">
          <a:xfrm>
            <a:off x="693834" y="972059"/>
            <a:ext cx="7865717" cy="5899288"/>
          </a:xfrm>
          <a:prstGeom prst="rect">
            <a:avLst/>
          </a:prstGeom>
          <a:noFill/>
        </p:spPr>
      </p:pic>
      <p:grpSp>
        <p:nvGrpSpPr>
          <p:cNvPr id="46" name="Group 45"/>
          <p:cNvGrpSpPr/>
          <p:nvPr/>
        </p:nvGrpSpPr>
        <p:grpSpPr>
          <a:xfrm>
            <a:off x="2265018" y="2743200"/>
            <a:ext cx="4897782" cy="1393863"/>
            <a:chOff x="169518" y="4038600"/>
            <a:chExt cx="8060082" cy="2484048"/>
          </a:xfrm>
        </p:grpSpPr>
        <p:sp>
          <p:nvSpPr>
            <p:cNvPr id="31" name="Rectangle 30"/>
            <p:cNvSpPr/>
            <p:nvPr/>
          </p:nvSpPr>
          <p:spPr bwMode="auto">
            <a:xfrm>
              <a:off x="2192482" y="4262476"/>
              <a:ext cx="1447800" cy="1447800"/>
            </a:xfrm>
            <a:prstGeom prst="rect">
              <a:avLst/>
            </a:prstGeom>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050" dirty="0" smtClean="0">
                  <a:gradFill>
                    <a:gsLst>
                      <a:gs pos="0">
                        <a:srgbClr val="FFFFFF"/>
                      </a:gs>
                      <a:gs pos="100000">
                        <a:srgbClr val="FFFFFF"/>
                      </a:gs>
                    </a:gsLst>
                    <a:lin ang="5400000" scaled="0"/>
                  </a:gradFill>
                </a:rPr>
                <a:t>Front-End</a:t>
              </a:r>
            </a:p>
          </p:txBody>
        </p:sp>
        <p:sp>
          <p:nvSpPr>
            <p:cNvPr id="32" name="TextBox 31"/>
            <p:cNvSpPr txBox="1"/>
            <p:nvPr/>
          </p:nvSpPr>
          <p:spPr>
            <a:xfrm>
              <a:off x="3200400" y="6248399"/>
              <a:ext cx="2334628" cy="274249"/>
            </a:xfrm>
            <a:prstGeom prst="rect">
              <a:avLst/>
            </a:prstGeom>
            <a:noFill/>
          </p:spPr>
          <p:txBody>
            <a:bodyPr wrap="none" lIns="0" tIns="0" rIns="0" bIns="0" rtlCol="0">
              <a:spAutoFit/>
            </a:bodyPr>
            <a:lstStyle/>
            <a:p>
              <a:r>
                <a:rPr lang="en-US" sz="1000" dirty="0" smtClean="0">
                  <a:gradFill>
                    <a:gsLst>
                      <a:gs pos="0">
                        <a:schemeClr val="tx1"/>
                      </a:gs>
                      <a:gs pos="100000">
                        <a:schemeClr val="tx1"/>
                      </a:gs>
                    </a:gsLst>
                    <a:lin ang="5400000" scaled="0"/>
                  </a:gradFill>
                </a:rPr>
                <a:t>Mark’s Cloud Application</a:t>
              </a:r>
            </a:p>
          </p:txBody>
        </p:sp>
        <p:cxnSp>
          <p:nvCxnSpPr>
            <p:cNvPr id="33" name="Straight Arrow Connector 32"/>
            <p:cNvCxnSpPr/>
            <p:nvPr/>
          </p:nvCxnSpPr>
          <p:spPr>
            <a:xfrm>
              <a:off x="325581" y="5002434"/>
              <a:ext cx="609600" cy="0"/>
            </a:xfrm>
            <a:prstGeom prst="straightConnector1">
              <a:avLst/>
            </a:prstGeom>
            <a:ln>
              <a:headEnd type="arrow"/>
              <a:tailEnd type="arrow"/>
            </a:ln>
          </p:spPr>
          <p:style>
            <a:lnRef idx="3">
              <a:schemeClr val="accent3"/>
            </a:lnRef>
            <a:fillRef idx="0">
              <a:schemeClr val="accent3"/>
            </a:fillRef>
            <a:effectRef idx="2">
              <a:schemeClr val="accent3"/>
            </a:effectRef>
            <a:fontRef idx="minor">
              <a:schemeClr val="tx1"/>
            </a:fontRef>
          </p:style>
        </p:cxnSp>
        <p:cxnSp>
          <p:nvCxnSpPr>
            <p:cNvPr id="34" name="Straight Arrow Connector 33"/>
            <p:cNvCxnSpPr/>
            <p:nvPr/>
          </p:nvCxnSpPr>
          <p:spPr>
            <a:xfrm>
              <a:off x="2001982" y="5044313"/>
              <a:ext cx="381000" cy="0"/>
            </a:xfrm>
            <a:prstGeom prst="straightConnector1">
              <a:avLst/>
            </a:prstGeom>
            <a:ln>
              <a:headEnd type="arrow"/>
              <a:tailEnd type="arrow"/>
            </a:ln>
          </p:spPr>
          <p:style>
            <a:lnRef idx="3">
              <a:schemeClr val="accent3"/>
            </a:lnRef>
            <a:fillRef idx="0">
              <a:schemeClr val="accent3"/>
            </a:fillRef>
            <a:effectRef idx="2">
              <a:schemeClr val="accent3"/>
            </a:effectRef>
            <a:fontRef idx="minor">
              <a:schemeClr val="tx1"/>
            </a:fontRef>
          </p:style>
        </p:cxnSp>
        <p:sp>
          <p:nvSpPr>
            <p:cNvPr id="35" name="Rectangle 34"/>
            <p:cNvSpPr/>
            <p:nvPr/>
          </p:nvSpPr>
          <p:spPr bwMode="auto">
            <a:xfrm>
              <a:off x="2372906" y="4617663"/>
              <a:ext cx="1447800" cy="1447800"/>
            </a:xfrm>
            <a:prstGeom prst="rect">
              <a:avLst/>
            </a:prstGeom>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050" dirty="0" smtClean="0">
                  <a:gradFill>
                    <a:gsLst>
                      <a:gs pos="0">
                        <a:srgbClr val="FFFFFF"/>
                      </a:gs>
                      <a:gs pos="100000">
                        <a:srgbClr val="FFFFFF"/>
                      </a:gs>
                    </a:gsLst>
                    <a:lin ang="5400000" scaled="0"/>
                  </a:gradFill>
                </a:rPr>
                <a:t>Front-End</a:t>
              </a:r>
            </a:p>
          </p:txBody>
        </p:sp>
        <p:cxnSp>
          <p:nvCxnSpPr>
            <p:cNvPr id="36" name="Straight Arrow Connector 35"/>
            <p:cNvCxnSpPr/>
            <p:nvPr/>
          </p:nvCxnSpPr>
          <p:spPr>
            <a:xfrm flipV="1">
              <a:off x="1905000" y="4853813"/>
              <a:ext cx="325582" cy="79978"/>
            </a:xfrm>
            <a:prstGeom prst="straightConnector1">
              <a:avLst/>
            </a:prstGeom>
            <a:ln>
              <a:headEnd type="arrow"/>
              <a:tailEnd type="arrow"/>
            </a:ln>
          </p:spPr>
          <p:style>
            <a:lnRef idx="3">
              <a:schemeClr val="accent3"/>
            </a:lnRef>
            <a:fillRef idx="0">
              <a:schemeClr val="accent3"/>
            </a:fillRef>
            <a:effectRef idx="2">
              <a:schemeClr val="accent3"/>
            </a:effectRef>
            <a:fontRef idx="minor">
              <a:schemeClr val="tx1"/>
            </a:fontRef>
          </p:style>
        </p:cxnSp>
        <p:sp>
          <p:nvSpPr>
            <p:cNvPr id="37" name="Rectangle 36"/>
            <p:cNvSpPr/>
            <p:nvPr/>
          </p:nvSpPr>
          <p:spPr bwMode="auto">
            <a:xfrm>
              <a:off x="4194776" y="4267200"/>
              <a:ext cx="1447800" cy="144780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050" dirty="0" smtClean="0">
                  <a:gradFill>
                    <a:gsLst>
                      <a:gs pos="0">
                        <a:srgbClr val="FFFFFF"/>
                      </a:gs>
                      <a:gs pos="100000">
                        <a:srgbClr val="FFFFFF"/>
                      </a:gs>
                    </a:gsLst>
                    <a:lin ang="5400000" scaled="0"/>
                  </a:gradFill>
                </a:rPr>
                <a:t>Middle-Tier</a:t>
              </a:r>
            </a:p>
          </p:txBody>
        </p:sp>
        <p:sp>
          <p:nvSpPr>
            <p:cNvPr id="38" name="Rectangle 37"/>
            <p:cNvSpPr/>
            <p:nvPr/>
          </p:nvSpPr>
          <p:spPr bwMode="auto">
            <a:xfrm>
              <a:off x="4343400" y="4427472"/>
              <a:ext cx="1447800" cy="144780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050" dirty="0" smtClean="0">
                  <a:gradFill>
                    <a:gsLst>
                      <a:gs pos="0">
                        <a:srgbClr val="FFFFFF"/>
                      </a:gs>
                      <a:gs pos="100000">
                        <a:srgbClr val="FFFFFF"/>
                      </a:gs>
                    </a:gsLst>
                    <a:lin ang="5400000" scaled="0"/>
                  </a:gradFill>
                </a:rPr>
                <a:t>Middle-Tier</a:t>
              </a:r>
            </a:p>
          </p:txBody>
        </p:sp>
        <p:sp>
          <p:nvSpPr>
            <p:cNvPr id="39" name="Rectangle 38"/>
            <p:cNvSpPr/>
            <p:nvPr/>
          </p:nvSpPr>
          <p:spPr bwMode="auto">
            <a:xfrm>
              <a:off x="4495800" y="4559719"/>
              <a:ext cx="1447800" cy="144780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050" dirty="0" smtClean="0">
                  <a:gradFill>
                    <a:gsLst>
                      <a:gs pos="0">
                        <a:srgbClr val="FFFFFF"/>
                      </a:gs>
                      <a:gs pos="100000">
                        <a:srgbClr val="FFFFFF"/>
                      </a:gs>
                    </a:gsLst>
                    <a:lin ang="5400000" scaled="0"/>
                  </a:gradFill>
                </a:rPr>
                <a:t>Middle-Tier</a:t>
              </a:r>
            </a:p>
          </p:txBody>
        </p:sp>
        <p:cxnSp>
          <p:nvCxnSpPr>
            <p:cNvPr id="40" name="Straight Arrow Connector 39"/>
            <p:cNvCxnSpPr/>
            <p:nvPr/>
          </p:nvCxnSpPr>
          <p:spPr>
            <a:xfrm>
              <a:off x="5943600" y="5109808"/>
              <a:ext cx="990600" cy="0"/>
            </a:xfrm>
            <a:prstGeom prst="straightConnector1">
              <a:avLst/>
            </a:prstGeom>
            <a:ln>
              <a:headEnd type="arrow"/>
              <a:tailEnd type="arrow"/>
            </a:ln>
          </p:spPr>
          <p:style>
            <a:lnRef idx="3">
              <a:schemeClr val="accent3"/>
            </a:lnRef>
            <a:fillRef idx="0">
              <a:schemeClr val="accent3"/>
            </a:fillRef>
            <a:effectRef idx="2">
              <a:schemeClr val="accent3"/>
            </a:effectRef>
            <a:fontRef idx="minor">
              <a:schemeClr val="tx1"/>
            </a:fontRef>
          </p:style>
        </p:cxnSp>
        <p:sp>
          <p:nvSpPr>
            <p:cNvPr id="41" name="TextBox 40"/>
            <p:cNvSpPr txBox="1"/>
            <p:nvPr/>
          </p:nvSpPr>
          <p:spPr>
            <a:xfrm>
              <a:off x="169518" y="4494553"/>
              <a:ext cx="941767" cy="219400"/>
            </a:xfrm>
            <a:prstGeom prst="rect">
              <a:avLst/>
            </a:prstGeom>
            <a:noFill/>
          </p:spPr>
          <p:txBody>
            <a:bodyPr wrap="none" lIns="0" tIns="0" rIns="0" bIns="0" rtlCol="0">
              <a:spAutoFit/>
            </a:bodyPr>
            <a:lstStyle/>
            <a:p>
              <a:r>
                <a:rPr lang="en-US" sz="800" dirty="0" smtClean="0">
                  <a:gradFill>
                    <a:gsLst>
                      <a:gs pos="0">
                        <a:schemeClr val="tx1"/>
                      </a:gs>
                      <a:gs pos="100000">
                        <a:schemeClr val="tx1"/>
                      </a:gs>
                    </a:gsLst>
                    <a:lin ang="5400000" scaled="0"/>
                  </a:gradFill>
                </a:rPr>
                <a:t>HTTP/HTTPS</a:t>
              </a:r>
            </a:p>
          </p:txBody>
        </p:sp>
        <p:sp>
          <p:nvSpPr>
            <p:cNvPr id="42" name="Can 41"/>
            <p:cNvSpPr/>
            <p:nvPr/>
          </p:nvSpPr>
          <p:spPr bwMode="auto">
            <a:xfrm>
              <a:off x="6934200" y="4305300"/>
              <a:ext cx="1295400" cy="1447800"/>
            </a:xfrm>
            <a:prstGeom prst="can">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900" dirty="0" smtClean="0">
                  <a:gradFill>
                    <a:gsLst>
                      <a:gs pos="0">
                        <a:srgbClr val="FFFFFF"/>
                      </a:gs>
                      <a:gs pos="100000">
                        <a:srgbClr val="FFFFFF"/>
                      </a:gs>
                    </a:gsLst>
                    <a:lin ang="5400000" scaled="0"/>
                  </a:gradFill>
                </a:rPr>
                <a:t>Windows</a:t>
              </a:r>
            </a:p>
            <a:p>
              <a:pPr algn="ctr" defTabSz="914099" fontAlgn="base">
                <a:spcBef>
                  <a:spcPct val="0"/>
                </a:spcBef>
                <a:spcAft>
                  <a:spcPct val="0"/>
                </a:spcAft>
              </a:pPr>
              <a:r>
                <a:rPr lang="en-US" sz="900" dirty="0" smtClean="0">
                  <a:gradFill>
                    <a:gsLst>
                      <a:gs pos="0">
                        <a:srgbClr val="FFFFFF"/>
                      </a:gs>
                      <a:gs pos="100000">
                        <a:srgbClr val="FFFFFF"/>
                      </a:gs>
                    </a:gsLst>
                    <a:lin ang="5400000" scaled="0"/>
                  </a:gradFill>
                </a:rPr>
                <a:t>Azure</a:t>
              </a:r>
            </a:p>
            <a:p>
              <a:pPr algn="ctr" defTabSz="914099" fontAlgn="base">
                <a:spcBef>
                  <a:spcPct val="0"/>
                </a:spcBef>
                <a:spcAft>
                  <a:spcPct val="0"/>
                </a:spcAft>
              </a:pPr>
              <a:r>
                <a:rPr lang="en-US" sz="900" dirty="0" smtClean="0">
                  <a:gradFill>
                    <a:gsLst>
                      <a:gs pos="0">
                        <a:srgbClr val="FFFFFF"/>
                      </a:gs>
                      <a:gs pos="100000">
                        <a:srgbClr val="FFFFFF"/>
                      </a:gs>
                    </a:gsLst>
                    <a:lin ang="5400000" scaled="0"/>
                  </a:gradFill>
                </a:rPr>
                <a:t>Storage,</a:t>
              </a:r>
              <a:br>
                <a:rPr lang="en-US" sz="900" dirty="0" smtClean="0">
                  <a:gradFill>
                    <a:gsLst>
                      <a:gs pos="0">
                        <a:srgbClr val="FFFFFF"/>
                      </a:gs>
                      <a:gs pos="100000">
                        <a:srgbClr val="FFFFFF"/>
                      </a:gs>
                    </a:gsLst>
                    <a:lin ang="5400000" scaled="0"/>
                  </a:gradFill>
                </a:rPr>
              </a:br>
              <a:r>
                <a:rPr lang="en-US" sz="900" dirty="0" smtClean="0">
                  <a:gradFill>
                    <a:gsLst>
                      <a:gs pos="0">
                        <a:srgbClr val="FFFFFF"/>
                      </a:gs>
                      <a:gs pos="100000">
                        <a:srgbClr val="FFFFFF"/>
                      </a:gs>
                    </a:gsLst>
                    <a:lin ang="5400000" scaled="0"/>
                  </a:gradFill>
                </a:rPr>
                <a:t>SQL Azure</a:t>
              </a:r>
            </a:p>
          </p:txBody>
        </p:sp>
        <p:sp>
          <p:nvSpPr>
            <p:cNvPr id="43" name="Trapezoid 42"/>
            <p:cNvSpPr/>
            <p:nvPr/>
          </p:nvSpPr>
          <p:spPr bwMode="auto">
            <a:xfrm>
              <a:off x="858982" y="4762500"/>
              <a:ext cx="1143000" cy="457200"/>
            </a:xfrm>
            <a:prstGeom prst="trapezoid">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700" dirty="0" smtClean="0">
                  <a:gradFill>
                    <a:gsLst>
                      <a:gs pos="0">
                        <a:srgbClr val="FFFFFF"/>
                      </a:gs>
                      <a:gs pos="100000">
                        <a:srgbClr val="FFFFFF"/>
                      </a:gs>
                    </a:gsLst>
                    <a:lin ang="5400000" scaled="0"/>
                  </a:gradFill>
                </a:rPr>
                <a:t>Load Balancer</a:t>
              </a:r>
            </a:p>
          </p:txBody>
        </p:sp>
        <p:cxnSp>
          <p:nvCxnSpPr>
            <p:cNvPr id="44" name="Straight Arrow Connector 43"/>
            <p:cNvCxnSpPr/>
            <p:nvPr/>
          </p:nvCxnSpPr>
          <p:spPr>
            <a:xfrm>
              <a:off x="3837252" y="5151372"/>
              <a:ext cx="381000" cy="0"/>
            </a:xfrm>
            <a:prstGeom prst="straightConnector1">
              <a:avLst/>
            </a:prstGeom>
            <a:ln>
              <a:headEnd type="arrow"/>
              <a:tailEnd type="arrow"/>
            </a:ln>
          </p:spPr>
          <p:style>
            <a:lnRef idx="3">
              <a:schemeClr val="accent3"/>
            </a:lnRef>
            <a:fillRef idx="0">
              <a:schemeClr val="accent3"/>
            </a:fillRef>
            <a:effectRef idx="2">
              <a:schemeClr val="accent3"/>
            </a:effectRef>
            <a:fontRef idx="minor">
              <a:schemeClr val="tx1"/>
            </a:fontRef>
          </p:style>
        </p:cxnSp>
        <p:sp>
          <p:nvSpPr>
            <p:cNvPr id="45" name="Rectangle 44"/>
            <p:cNvSpPr/>
            <p:nvPr/>
          </p:nvSpPr>
          <p:spPr bwMode="auto">
            <a:xfrm>
              <a:off x="2067790" y="4038600"/>
              <a:ext cx="4180609" cy="2209800"/>
            </a:xfrm>
            <a:prstGeom prst="rect">
              <a:avLst/>
            </a:prstGeom>
            <a:noFill/>
            <a:ln w="22225">
              <a:solidFill>
                <a:schemeClr val="tx1"/>
              </a:solidFill>
              <a:prstDash val="dash"/>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050" dirty="0" smtClean="0">
                <a:gradFill>
                  <a:gsLst>
                    <a:gs pos="0">
                      <a:srgbClr val="FFFFFF"/>
                    </a:gs>
                    <a:gs pos="100000">
                      <a:srgbClr val="FFFFFF"/>
                    </a:gs>
                  </a:gsLst>
                  <a:lin ang="5400000" scaled="0"/>
                </a:gradFill>
              </a:endParaRPr>
            </a:p>
          </p:txBody>
        </p:sp>
      </p:grpSp>
      <p:sp>
        <p:nvSpPr>
          <p:cNvPr id="2" name="Title 1"/>
          <p:cNvSpPr>
            <a:spLocks noGrp="1"/>
          </p:cNvSpPr>
          <p:nvPr>
            <p:ph type="title"/>
          </p:nvPr>
        </p:nvSpPr>
        <p:spPr>
          <a:xfrm>
            <a:off x="339413" y="129309"/>
            <a:ext cx="8308673" cy="785091"/>
          </a:xfrm>
        </p:spPr>
        <p:txBody>
          <a:bodyPr/>
          <a:lstStyle/>
          <a:p>
            <a:r>
              <a:rPr lang="en-US" dirty="0" smtClean="0"/>
              <a:t>Service Model Whiteboard</a:t>
            </a:r>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 name="Picture 18" descr="AppExample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392910"/>
            <a:ext cx="5486400" cy="518951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descr="LDDExamp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7852" y="1392910"/>
            <a:ext cx="5486400" cy="5076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880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1417212" y="1447800"/>
            <a:ext cx="4180024" cy="1523494"/>
          </a:xfrm>
        </p:spPr>
        <p:txBody>
          <a:bodyPr/>
          <a:lstStyle/>
          <a:p>
            <a:r>
              <a:rPr lang="en-US" dirty="0" smtClean="0"/>
              <a:t>Azure Compute</a:t>
            </a:r>
            <a:br>
              <a:rPr lang="en-US" dirty="0" smtClean="0"/>
            </a:br>
            <a:r>
              <a:rPr lang="en-US" sz="3600" dirty="0" smtClean="0"/>
              <a:t>Service Definition</a:t>
            </a:r>
            <a:endParaRPr lang="en-US" sz="3600" dirty="0"/>
          </a:p>
        </p:txBody>
      </p:sp>
      <p:sp>
        <p:nvSpPr>
          <p:cNvPr id="5" name="Subtitle 4"/>
          <p:cNvSpPr>
            <a:spLocks noGrp="1"/>
          </p:cNvSpPr>
          <p:nvPr>
            <p:ph type="subTitle" idx="1"/>
          </p:nvPr>
        </p:nvSpPr>
        <p:spPr/>
        <p:txBody>
          <a:bodyPr/>
          <a:lstStyle/>
          <a:p>
            <a:endParaRPr lang="en-US"/>
          </a:p>
        </p:txBody>
      </p:sp>
      <p:sp>
        <p:nvSpPr>
          <p:cNvPr id="6" name="Text Placeholder 5"/>
          <p:cNvSpPr>
            <a:spLocks noGrp="1"/>
          </p:cNvSpPr>
          <p:nvPr>
            <p:ph type="body" sz="quarter" idx="10"/>
          </p:nvPr>
        </p:nvSpPr>
        <p:spPr/>
        <p:txBody>
          <a:bodyPr/>
          <a:lstStyle/>
          <a:p>
            <a:r>
              <a:rPr lang="en-US" dirty="0"/>
              <a:t>d</a:t>
            </a:r>
            <a:r>
              <a:rPr lang="en-US" dirty="0" smtClean="0"/>
              <a:t>emo</a:t>
            </a:r>
            <a:endParaRPr lang="en-US" dirty="0"/>
          </a:p>
        </p:txBody>
      </p:sp>
    </p:spTree>
    <p:extLst>
      <p:ext uri="{BB962C8B-B14F-4D97-AF65-F5344CB8AC3E}">
        <p14:creationId xmlns:p14="http://schemas.microsoft.com/office/powerpoint/2010/main" val="2850509580"/>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Service </a:t>
            </a:r>
            <a:r>
              <a:rPr lang="en-US" dirty="0" smtClean="0">
                <a:solidFill>
                  <a:srgbClr val="00B0F0"/>
                </a:solidFill>
              </a:rPr>
              <a:t>Definition</a:t>
            </a:r>
            <a:endParaRPr lang="en-US" dirty="0">
              <a:solidFill>
                <a:srgbClr val="00B0F0"/>
              </a:solidFill>
            </a:endParaRPr>
          </a:p>
        </p:txBody>
      </p:sp>
      <p:sp>
        <p:nvSpPr>
          <p:cNvPr id="3" name="Content Placeholder 2"/>
          <p:cNvSpPr>
            <a:spLocks noGrp="1"/>
          </p:cNvSpPr>
          <p:nvPr>
            <p:ph type="body" sz="quarter" idx="10"/>
          </p:nvPr>
        </p:nvSpPr>
        <p:spPr>
          <a:xfrm>
            <a:off x="389436" y="1433929"/>
            <a:ext cx="6239964" cy="5250668"/>
          </a:xfrm>
        </p:spPr>
        <p:txBody>
          <a:bodyPr/>
          <a:lstStyle/>
          <a:p>
            <a:r>
              <a:rPr lang="en-US" sz="2800" dirty="0"/>
              <a:t>Definition: </a:t>
            </a:r>
          </a:p>
          <a:p>
            <a:pPr lvl="1"/>
            <a:r>
              <a:rPr lang="en-US" sz="2400" dirty="0"/>
              <a:t>Role name</a:t>
            </a:r>
          </a:p>
          <a:p>
            <a:pPr lvl="1"/>
            <a:r>
              <a:rPr lang="en-US" sz="2400" dirty="0"/>
              <a:t>Role type</a:t>
            </a:r>
          </a:p>
          <a:p>
            <a:pPr lvl="1"/>
            <a:r>
              <a:rPr lang="en-US" sz="2400" dirty="0"/>
              <a:t>VM size (e.g. small, </a:t>
            </a:r>
            <a:r>
              <a:rPr lang="en-US" sz="2400" dirty="0" smtClean="0"/>
              <a:t>medium...)</a:t>
            </a:r>
            <a:endParaRPr lang="en-US" sz="2400" dirty="0"/>
          </a:p>
          <a:p>
            <a:pPr lvl="1"/>
            <a:r>
              <a:rPr lang="en-US" sz="2400" dirty="0"/>
              <a:t>Network endpoints</a:t>
            </a:r>
          </a:p>
          <a:p>
            <a:r>
              <a:rPr lang="en-US" sz="2800" dirty="0" smtClean="0"/>
              <a:t>Code: </a:t>
            </a:r>
          </a:p>
          <a:p>
            <a:pPr lvl="1"/>
            <a:r>
              <a:rPr lang="en-US" sz="2400" dirty="0"/>
              <a:t>Web/Worker Role: Hosted DLL </a:t>
            </a:r>
            <a:r>
              <a:rPr lang="en-US" sz="2400" dirty="0" smtClean="0"/>
              <a:t/>
            </a:r>
            <a:br>
              <a:rPr lang="en-US" sz="2400" dirty="0" smtClean="0"/>
            </a:br>
            <a:r>
              <a:rPr lang="en-US" sz="2400" dirty="0" smtClean="0"/>
              <a:t>and </a:t>
            </a:r>
            <a:r>
              <a:rPr lang="en-US" sz="2400" dirty="0"/>
              <a:t>other </a:t>
            </a:r>
            <a:r>
              <a:rPr lang="en-US" sz="2400" dirty="0" err="1" smtClean="0"/>
              <a:t>executables</a:t>
            </a:r>
            <a:endParaRPr lang="en-US" sz="2400" dirty="0"/>
          </a:p>
          <a:p>
            <a:pPr lvl="1"/>
            <a:r>
              <a:rPr lang="en-US" sz="2400" dirty="0"/>
              <a:t>VM Role: VHD</a:t>
            </a:r>
          </a:p>
          <a:p>
            <a:r>
              <a:rPr lang="en-US" sz="2800" dirty="0" smtClean="0"/>
              <a:t>Configuration:</a:t>
            </a:r>
          </a:p>
          <a:p>
            <a:pPr lvl="1"/>
            <a:r>
              <a:rPr lang="en-US" sz="2400" dirty="0" smtClean="0"/>
              <a:t>Number of instances</a:t>
            </a:r>
          </a:p>
          <a:p>
            <a:pPr lvl="1"/>
            <a:r>
              <a:rPr lang="en-US" sz="2400" dirty="0" smtClean="0"/>
              <a:t>Number of update and fault domains</a:t>
            </a:r>
            <a:endParaRPr lang="en-US" sz="2400" dirty="0"/>
          </a:p>
        </p:txBody>
      </p:sp>
      <p:grpSp>
        <p:nvGrpSpPr>
          <p:cNvPr id="14" name="Group 13"/>
          <p:cNvGrpSpPr/>
          <p:nvPr/>
        </p:nvGrpSpPr>
        <p:grpSpPr>
          <a:xfrm>
            <a:off x="5514474" y="1295400"/>
            <a:ext cx="3429000" cy="3048000"/>
            <a:chOff x="5867401" y="1981200"/>
            <a:chExt cx="2895600" cy="2725578"/>
          </a:xfrm>
        </p:grpSpPr>
        <p:sp>
          <p:nvSpPr>
            <p:cNvPr id="7" name="Rectangle 6"/>
            <p:cNvSpPr/>
            <p:nvPr/>
          </p:nvSpPr>
          <p:spPr bwMode="auto">
            <a:xfrm>
              <a:off x="5867401" y="1981200"/>
              <a:ext cx="2895600" cy="2725578"/>
            </a:xfrm>
            <a:prstGeom prst="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b="1" dirty="0" smtClean="0">
                  <a:gradFill>
                    <a:gsLst>
                      <a:gs pos="0">
                        <a:srgbClr val="FFFFFF"/>
                      </a:gs>
                      <a:gs pos="100000">
                        <a:srgbClr val="FFFFFF"/>
                      </a:gs>
                    </a:gsLst>
                    <a:lin ang="5400000" scaled="0"/>
                  </a:gradFill>
                </a:rPr>
                <a:t>Mike’s Service</a:t>
              </a:r>
            </a:p>
            <a:p>
              <a:pPr algn="ctr" defTabSz="914099" fontAlgn="base">
                <a:spcBef>
                  <a:spcPct val="0"/>
                </a:spcBef>
                <a:spcAft>
                  <a:spcPct val="0"/>
                </a:spcAft>
              </a:pPr>
              <a:r>
                <a:rPr lang="en-US" b="1" dirty="0" smtClean="0">
                  <a:gradFill>
                    <a:gsLst>
                      <a:gs pos="0">
                        <a:srgbClr val="FFFFFF"/>
                      </a:gs>
                      <a:gs pos="100000">
                        <a:srgbClr val="FFFFFF"/>
                      </a:gs>
                    </a:gsLst>
                    <a:lin ang="5400000" scaled="0"/>
                  </a:gradFill>
                </a:rPr>
                <a:t/>
              </a:r>
              <a:br>
                <a:rPr lang="en-US" b="1" dirty="0" smtClean="0">
                  <a:gradFill>
                    <a:gsLst>
                      <a:gs pos="0">
                        <a:srgbClr val="FFFFFF"/>
                      </a:gs>
                      <a:gs pos="100000">
                        <a:srgbClr val="FFFFFF"/>
                      </a:gs>
                    </a:gsLst>
                    <a:lin ang="5400000" scaled="0"/>
                  </a:gradFill>
                </a:rPr>
              </a:br>
              <a:endParaRPr lang="en-US" b="1" dirty="0" smtClean="0">
                <a:gradFill>
                  <a:gsLst>
                    <a:gs pos="0">
                      <a:srgbClr val="FFFFFF"/>
                    </a:gs>
                    <a:gs pos="100000">
                      <a:srgbClr val="FFFFFF"/>
                    </a:gs>
                  </a:gsLst>
                  <a:lin ang="5400000" scaled="0"/>
                </a:gradFill>
              </a:endParaRPr>
            </a:p>
            <a:p>
              <a:pPr algn="ctr" defTabSz="914099" fontAlgn="base">
                <a:spcBef>
                  <a:spcPct val="0"/>
                </a:spcBef>
                <a:spcAft>
                  <a:spcPct val="0"/>
                </a:spcAft>
              </a:pPr>
              <a:endParaRPr lang="en-US" dirty="0">
                <a:gradFill>
                  <a:gsLst>
                    <a:gs pos="0">
                      <a:srgbClr val="FFFFFF"/>
                    </a:gs>
                    <a:gs pos="100000">
                      <a:srgbClr val="FFFFFF"/>
                    </a:gs>
                  </a:gsLst>
                  <a:lin ang="5400000" scaled="0"/>
                </a:gradFill>
              </a:endParaRPr>
            </a:p>
            <a:p>
              <a:pPr algn="ctr" defTabSz="914099" fontAlgn="base">
                <a:spcBef>
                  <a:spcPct val="0"/>
                </a:spcBef>
                <a:spcAft>
                  <a:spcPct val="0"/>
                </a:spcAft>
              </a:pPr>
              <a:endParaRPr lang="en-US" dirty="0" smtClean="0">
                <a:gradFill>
                  <a:gsLst>
                    <a:gs pos="0">
                      <a:srgbClr val="FFFFFF"/>
                    </a:gs>
                    <a:gs pos="100000">
                      <a:srgbClr val="FFFFFF"/>
                    </a:gs>
                  </a:gsLst>
                  <a:lin ang="5400000" scaled="0"/>
                </a:gradFill>
              </a:endParaRPr>
            </a:p>
            <a:p>
              <a:pPr algn="ctr" defTabSz="914099" fontAlgn="base">
                <a:spcBef>
                  <a:spcPct val="0"/>
                </a:spcBef>
                <a:spcAft>
                  <a:spcPct val="0"/>
                </a:spcAft>
              </a:pPr>
              <a:endParaRPr lang="en-US" dirty="0">
                <a:gradFill>
                  <a:gsLst>
                    <a:gs pos="0">
                      <a:srgbClr val="FFFFFF"/>
                    </a:gs>
                    <a:gs pos="100000">
                      <a:srgbClr val="FFFFFF"/>
                    </a:gs>
                  </a:gsLst>
                  <a:lin ang="5400000" scaled="0"/>
                </a:gradFill>
              </a:endParaRPr>
            </a:p>
            <a:p>
              <a:pPr algn="ctr" defTabSz="914099" fontAlgn="base">
                <a:spcBef>
                  <a:spcPct val="0"/>
                </a:spcBef>
                <a:spcAft>
                  <a:spcPct val="0"/>
                </a:spcAft>
              </a:pPr>
              <a:endParaRPr lang="en-US" dirty="0" smtClean="0">
                <a:gradFill>
                  <a:gsLst>
                    <a:gs pos="0">
                      <a:srgbClr val="FFFFFF"/>
                    </a:gs>
                    <a:gs pos="100000">
                      <a:srgbClr val="FFFFFF"/>
                    </a:gs>
                  </a:gsLst>
                  <a:lin ang="5400000" scaled="0"/>
                </a:gradFill>
              </a:endParaRPr>
            </a:p>
            <a:p>
              <a:pPr algn="ctr" defTabSz="914099" fontAlgn="base">
                <a:spcBef>
                  <a:spcPct val="0"/>
                </a:spcBef>
                <a:spcAft>
                  <a:spcPct val="0"/>
                </a:spcAft>
              </a:pPr>
              <a:endParaRPr lang="en-US" dirty="0">
                <a:gradFill>
                  <a:gsLst>
                    <a:gs pos="0">
                      <a:srgbClr val="FFFFFF"/>
                    </a:gs>
                    <a:gs pos="100000">
                      <a:srgbClr val="FFFFFF"/>
                    </a:gs>
                  </a:gsLst>
                  <a:lin ang="5400000" scaled="0"/>
                </a:gradFill>
              </a:endParaRPr>
            </a:p>
            <a:p>
              <a:pPr algn="ctr" defTabSz="914099" fontAlgn="base">
                <a:spcBef>
                  <a:spcPct val="0"/>
                </a:spcBef>
                <a:spcAft>
                  <a:spcPct val="0"/>
                </a:spcAft>
              </a:pPr>
              <a:endParaRPr lang="en-US" dirty="0" smtClean="0">
                <a:gradFill>
                  <a:gsLst>
                    <a:gs pos="0">
                      <a:srgbClr val="FFFFFF"/>
                    </a:gs>
                    <a:gs pos="100000">
                      <a:srgbClr val="FFFFFF"/>
                    </a:gs>
                  </a:gsLst>
                  <a:lin ang="5400000" scaled="0"/>
                </a:gradFill>
              </a:endParaRPr>
            </a:p>
          </p:txBody>
        </p:sp>
        <p:sp>
          <p:nvSpPr>
            <p:cNvPr id="8" name="Rectangle 7"/>
            <p:cNvSpPr/>
            <p:nvPr/>
          </p:nvSpPr>
          <p:spPr bwMode="auto">
            <a:xfrm>
              <a:off x="6007034" y="2526316"/>
              <a:ext cx="1384366" cy="2045685"/>
            </a:xfrm>
            <a:prstGeom prst="rect">
              <a:avLst/>
            </a:prstGeom>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400" dirty="0">
                <a:gradFill>
                  <a:gsLst>
                    <a:gs pos="0">
                      <a:srgbClr val="FFFFFF"/>
                    </a:gs>
                    <a:gs pos="100000">
                      <a:srgbClr val="FFFFFF"/>
                    </a:gs>
                  </a:gsLst>
                  <a:lin ang="5400000" scaled="0"/>
                </a:gradFill>
              </a:endParaRPr>
            </a:p>
            <a:p>
              <a:pPr algn="ctr" defTabSz="914099" fontAlgn="base">
                <a:spcBef>
                  <a:spcPct val="0"/>
                </a:spcBef>
                <a:spcAft>
                  <a:spcPct val="0"/>
                </a:spcAft>
              </a:pPr>
              <a:endParaRPr lang="en-US" sz="1400" dirty="0" smtClean="0">
                <a:gradFill>
                  <a:gsLst>
                    <a:gs pos="0">
                      <a:srgbClr val="FFFFFF"/>
                    </a:gs>
                    <a:gs pos="100000">
                      <a:srgbClr val="FFFFFF"/>
                    </a:gs>
                  </a:gsLst>
                  <a:lin ang="5400000" scaled="0"/>
                </a:gradFill>
              </a:endParaRPr>
            </a:p>
            <a:p>
              <a:pPr algn="ctr" defTabSz="914099" fontAlgn="base">
                <a:spcBef>
                  <a:spcPct val="0"/>
                </a:spcBef>
                <a:spcAft>
                  <a:spcPct val="0"/>
                </a:spcAft>
              </a:pPr>
              <a:endParaRPr lang="en-US" sz="1400" dirty="0">
                <a:gradFill>
                  <a:gsLst>
                    <a:gs pos="0">
                      <a:srgbClr val="FFFFFF"/>
                    </a:gs>
                    <a:gs pos="100000">
                      <a:srgbClr val="FFFFFF"/>
                    </a:gs>
                  </a:gsLst>
                  <a:lin ang="5400000" scaled="0"/>
                </a:gradFill>
              </a:endParaRPr>
            </a:p>
            <a:p>
              <a:pPr algn="ctr" defTabSz="914099" fontAlgn="base">
                <a:spcBef>
                  <a:spcPct val="0"/>
                </a:spcBef>
                <a:spcAft>
                  <a:spcPct val="0"/>
                </a:spcAft>
              </a:pPr>
              <a:endParaRPr lang="en-US" sz="1400" dirty="0" smtClean="0">
                <a:gradFill>
                  <a:gsLst>
                    <a:gs pos="0">
                      <a:srgbClr val="FFFFFF"/>
                    </a:gs>
                    <a:gs pos="100000">
                      <a:srgbClr val="FFFFFF"/>
                    </a:gs>
                  </a:gsLst>
                  <a:lin ang="5400000" scaled="0"/>
                </a:gradFill>
              </a:endParaRPr>
            </a:p>
            <a:p>
              <a:pPr algn="ctr" defTabSz="914099" fontAlgn="base">
                <a:spcBef>
                  <a:spcPct val="0"/>
                </a:spcBef>
                <a:spcAft>
                  <a:spcPct val="0"/>
                </a:spcAft>
              </a:pPr>
              <a:endParaRPr lang="en-US" sz="1400" dirty="0">
                <a:gradFill>
                  <a:gsLst>
                    <a:gs pos="0">
                      <a:srgbClr val="FFFFFF"/>
                    </a:gs>
                    <a:gs pos="100000">
                      <a:srgbClr val="FFFFFF"/>
                    </a:gs>
                  </a:gsLst>
                  <a:lin ang="5400000" scaled="0"/>
                </a:gradFill>
              </a:endParaRPr>
            </a:p>
            <a:p>
              <a:pPr algn="ctr" defTabSz="914099" fontAlgn="base">
                <a:spcBef>
                  <a:spcPct val="0"/>
                </a:spcBef>
                <a:spcAft>
                  <a:spcPct val="0"/>
                </a:spcAft>
              </a:pPr>
              <a:endParaRPr lang="en-US" sz="1400" dirty="0" smtClean="0">
                <a:gradFill>
                  <a:gsLst>
                    <a:gs pos="0">
                      <a:srgbClr val="FFFFFF"/>
                    </a:gs>
                    <a:gs pos="100000">
                      <a:srgbClr val="FFFFFF"/>
                    </a:gs>
                  </a:gsLst>
                  <a:lin ang="5400000" scaled="0"/>
                </a:gradFill>
              </a:endParaRPr>
            </a:p>
          </p:txBody>
        </p:sp>
        <p:sp>
          <p:nvSpPr>
            <p:cNvPr id="9" name="Rectangle 8"/>
            <p:cNvSpPr/>
            <p:nvPr/>
          </p:nvSpPr>
          <p:spPr bwMode="auto">
            <a:xfrm>
              <a:off x="7467600" y="2526316"/>
              <a:ext cx="1219200" cy="2045685"/>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400" dirty="0" smtClean="0">
                <a:gradFill>
                  <a:gsLst>
                    <a:gs pos="0">
                      <a:srgbClr val="FFFFFF"/>
                    </a:gs>
                    <a:gs pos="100000">
                      <a:srgbClr val="FFFFFF"/>
                    </a:gs>
                  </a:gsLst>
                  <a:lin ang="5400000" scaled="0"/>
                </a:gradFill>
              </a:endParaRPr>
            </a:p>
            <a:p>
              <a:pPr algn="ctr" defTabSz="914099" fontAlgn="base">
                <a:spcBef>
                  <a:spcPct val="0"/>
                </a:spcBef>
                <a:spcAft>
                  <a:spcPct val="0"/>
                </a:spcAft>
              </a:pPr>
              <a:endParaRPr lang="en-US" sz="1400" dirty="0">
                <a:gradFill>
                  <a:gsLst>
                    <a:gs pos="0">
                      <a:srgbClr val="FFFFFF"/>
                    </a:gs>
                    <a:gs pos="100000">
                      <a:srgbClr val="FFFFFF"/>
                    </a:gs>
                  </a:gsLst>
                  <a:lin ang="5400000" scaled="0"/>
                </a:gradFill>
              </a:endParaRPr>
            </a:p>
            <a:p>
              <a:pPr algn="ctr" defTabSz="914099" fontAlgn="base">
                <a:spcBef>
                  <a:spcPct val="0"/>
                </a:spcBef>
                <a:spcAft>
                  <a:spcPct val="0"/>
                </a:spcAft>
              </a:pPr>
              <a:endParaRPr lang="en-US" sz="1400" dirty="0" smtClean="0">
                <a:gradFill>
                  <a:gsLst>
                    <a:gs pos="0">
                      <a:srgbClr val="FFFFFF"/>
                    </a:gs>
                    <a:gs pos="100000">
                      <a:srgbClr val="FFFFFF"/>
                    </a:gs>
                  </a:gsLst>
                  <a:lin ang="5400000" scaled="0"/>
                </a:gradFill>
              </a:endParaRPr>
            </a:p>
            <a:p>
              <a:pPr algn="ctr" defTabSz="914099" fontAlgn="base">
                <a:spcBef>
                  <a:spcPct val="0"/>
                </a:spcBef>
                <a:spcAft>
                  <a:spcPct val="0"/>
                </a:spcAft>
              </a:pPr>
              <a:endParaRPr lang="en-US" sz="1400" dirty="0" smtClean="0">
                <a:gradFill>
                  <a:gsLst>
                    <a:gs pos="0">
                      <a:srgbClr val="FFFFFF"/>
                    </a:gs>
                    <a:gs pos="100000">
                      <a:srgbClr val="FFFFFF"/>
                    </a:gs>
                  </a:gsLst>
                  <a:lin ang="5400000" scaled="0"/>
                </a:gradFill>
              </a:endParaRPr>
            </a:p>
            <a:p>
              <a:pPr algn="ctr" defTabSz="914099" fontAlgn="base">
                <a:spcBef>
                  <a:spcPct val="0"/>
                </a:spcBef>
                <a:spcAft>
                  <a:spcPct val="0"/>
                </a:spcAft>
              </a:pPr>
              <a:endParaRPr lang="en-US" sz="1400" dirty="0" smtClean="0">
                <a:gradFill>
                  <a:gsLst>
                    <a:gs pos="0">
                      <a:srgbClr val="FFFFFF"/>
                    </a:gs>
                    <a:gs pos="100000">
                      <a:srgbClr val="FFFFFF"/>
                    </a:gs>
                  </a:gsLst>
                  <a:lin ang="5400000" scaled="0"/>
                </a:gradFill>
              </a:endParaRPr>
            </a:p>
            <a:p>
              <a:pPr algn="ctr" defTabSz="914099" fontAlgn="base">
                <a:spcBef>
                  <a:spcPct val="0"/>
                </a:spcBef>
                <a:spcAft>
                  <a:spcPct val="0"/>
                </a:spcAft>
              </a:pPr>
              <a:endParaRPr lang="en-US" sz="1400" dirty="0">
                <a:gradFill>
                  <a:gsLst>
                    <a:gs pos="0">
                      <a:srgbClr val="FFFFFF"/>
                    </a:gs>
                    <a:gs pos="100000">
                      <a:srgbClr val="FFFFFF"/>
                    </a:gs>
                  </a:gsLst>
                  <a:lin ang="5400000" scaled="0"/>
                </a:gradFill>
              </a:endParaRPr>
            </a:p>
            <a:p>
              <a:pPr algn="ctr" defTabSz="914099" fontAlgn="base">
                <a:spcBef>
                  <a:spcPct val="0"/>
                </a:spcBef>
                <a:spcAft>
                  <a:spcPct val="0"/>
                </a:spcAft>
              </a:pPr>
              <a:endParaRPr lang="en-US" sz="1400" dirty="0" smtClean="0">
                <a:gradFill>
                  <a:gsLst>
                    <a:gs pos="0">
                      <a:srgbClr val="FFFFFF"/>
                    </a:gs>
                    <a:gs pos="100000">
                      <a:srgbClr val="FFFFFF"/>
                    </a:gs>
                  </a:gsLst>
                  <a:lin ang="5400000" scaled="0"/>
                </a:gradFill>
              </a:endParaRPr>
            </a:p>
          </p:txBody>
        </p:sp>
        <p:sp>
          <p:nvSpPr>
            <p:cNvPr id="10" name="TextBox 9"/>
            <p:cNvSpPr txBox="1"/>
            <p:nvPr/>
          </p:nvSpPr>
          <p:spPr>
            <a:xfrm>
              <a:off x="6096000" y="3686239"/>
              <a:ext cx="1004406" cy="605483"/>
            </a:xfrm>
            <a:prstGeom prst="rect">
              <a:avLst/>
            </a:prstGeom>
            <a:noFill/>
          </p:spPr>
          <p:txBody>
            <a:bodyPr wrap="none" lIns="0" tIns="0" rIns="0" bIns="0" rtlCol="0">
              <a:spAutoFit/>
            </a:bodyPr>
            <a:lstStyle/>
            <a:p>
              <a:r>
                <a:rPr lang="en-US" sz="1100" b="1" dirty="0" smtClean="0">
                  <a:solidFill>
                    <a:schemeClr val="bg1"/>
                  </a:solidFill>
                </a:rPr>
                <a:t>Configuration</a:t>
              </a:r>
            </a:p>
            <a:p>
              <a:r>
                <a:rPr lang="en-US" sz="1100" dirty="0" smtClean="0">
                  <a:solidFill>
                    <a:schemeClr val="bg1"/>
                  </a:solidFill>
                </a:rPr>
                <a:t>Instances: 2</a:t>
              </a:r>
            </a:p>
            <a:p>
              <a:r>
                <a:rPr lang="en-US" sz="1100" dirty="0" smtClean="0">
                  <a:solidFill>
                    <a:schemeClr val="bg1"/>
                  </a:solidFill>
                </a:rPr>
                <a:t>Update Domains: 2</a:t>
              </a:r>
            </a:p>
            <a:p>
              <a:r>
                <a:rPr lang="en-US" sz="1100" dirty="0" smtClean="0">
                  <a:solidFill>
                    <a:schemeClr val="bg1"/>
                  </a:solidFill>
                </a:rPr>
                <a:t>Fault Domains: 2</a:t>
              </a:r>
            </a:p>
          </p:txBody>
        </p:sp>
        <p:sp>
          <p:nvSpPr>
            <p:cNvPr id="11" name="Rectangle 10"/>
            <p:cNvSpPr/>
            <p:nvPr/>
          </p:nvSpPr>
          <p:spPr>
            <a:xfrm>
              <a:off x="6019800" y="2514338"/>
              <a:ext cx="1291195" cy="997671"/>
            </a:xfrm>
            <a:prstGeom prst="rect">
              <a:avLst/>
            </a:prstGeom>
          </p:spPr>
          <p:txBody>
            <a:bodyPr wrap="square">
              <a:spAutoFit/>
            </a:bodyPr>
            <a:lstStyle/>
            <a:p>
              <a:r>
                <a:rPr lang="en-US" sz="1200" b="1" dirty="0" smtClean="0">
                  <a:solidFill>
                    <a:schemeClr val="bg1"/>
                  </a:solidFill>
                </a:rPr>
                <a:t>Role: Front-End</a:t>
              </a:r>
            </a:p>
            <a:p>
              <a:endParaRPr lang="en-US" sz="1050" b="1" dirty="0" smtClean="0">
                <a:solidFill>
                  <a:schemeClr val="bg1"/>
                </a:solidFill>
              </a:endParaRPr>
            </a:p>
            <a:p>
              <a:r>
                <a:rPr lang="en-US" sz="1100" b="1" dirty="0" smtClean="0">
                  <a:solidFill>
                    <a:schemeClr val="bg1"/>
                  </a:solidFill>
                </a:rPr>
                <a:t>Definition</a:t>
              </a:r>
              <a:endParaRPr lang="en-US" sz="1050" b="1" dirty="0" smtClean="0">
                <a:solidFill>
                  <a:schemeClr val="bg1"/>
                </a:solidFill>
              </a:endParaRPr>
            </a:p>
            <a:p>
              <a:r>
                <a:rPr lang="en-US" sz="1100" dirty="0" smtClean="0">
                  <a:solidFill>
                    <a:schemeClr val="bg1"/>
                  </a:solidFill>
                </a:rPr>
                <a:t>Type: Web</a:t>
              </a:r>
            </a:p>
            <a:p>
              <a:r>
                <a:rPr lang="en-US" sz="1100" dirty="0" smtClean="0">
                  <a:solidFill>
                    <a:schemeClr val="bg1"/>
                  </a:solidFill>
                </a:rPr>
                <a:t>VM </a:t>
              </a:r>
              <a:r>
                <a:rPr lang="en-US" sz="1100" dirty="0">
                  <a:solidFill>
                    <a:schemeClr val="bg1"/>
                  </a:solidFill>
                </a:rPr>
                <a:t>Size: Small</a:t>
              </a:r>
            </a:p>
            <a:p>
              <a:r>
                <a:rPr lang="en-US" sz="1100" dirty="0">
                  <a:solidFill>
                    <a:schemeClr val="bg1"/>
                  </a:solidFill>
                </a:rPr>
                <a:t>Endpoints: External-1</a:t>
              </a:r>
            </a:p>
          </p:txBody>
        </p:sp>
        <p:sp>
          <p:nvSpPr>
            <p:cNvPr id="12" name="TextBox 11"/>
            <p:cNvSpPr txBox="1"/>
            <p:nvPr/>
          </p:nvSpPr>
          <p:spPr>
            <a:xfrm>
              <a:off x="7517752" y="3685573"/>
              <a:ext cx="1004406" cy="605483"/>
            </a:xfrm>
            <a:prstGeom prst="rect">
              <a:avLst/>
            </a:prstGeom>
            <a:noFill/>
          </p:spPr>
          <p:txBody>
            <a:bodyPr wrap="none" lIns="0" tIns="0" rIns="0" bIns="0" rtlCol="0">
              <a:spAutoFit/>
            </a:bodyPr>
            <a:lstStyle/>
            <a:p>
              <a:r>
                <a:rPr lang="en-US" sz="1100" b="1" dirty="0" smtClean="0">
                  <a:solidFill>
                    <a:schemeClr val="bg1"/>
                  </a:solidFill>
                </a:rPr>
                <a:t>Configuration</a:t>
              </a:r>
            </a:p>
            <a:p>
              <a:r>
                <a:rPr lang="en-US" sz="1100" dirty="0" smtClean="0">
                  <a:solidFill>
                    <a:schemeClr val="bg1"/>
                  </a:solidFill>
                </a:rPr>
                <a:t>Instances: 3</a:t>
              </a:r>
            </a:p>
            <a:p>
              <a:r>
                <a:rPr lang="en-US" sz="1100" dirty="0" smtClean="0">
                  <a:solidFill>
                    <a:schemeClr val="bg1"/>
                  </a:solidFill>
                </a:rPr>
                <a:t>Update Domains: 2</a:t>
              </a:r>
            </a:p>
            <a:p>
              <a:r>
                <a:rPr lang="en-US" sz="1100" dirty="0" smtClean="0">
                  <a:solidFill>
                    <a:schemeClr val="bg1"/>
                  </a:solidFill>
                </a:rPr>
                <a:t>Fault Domains: 2</a:t>
              </a:r>
            </a:p>
          </p:txBody>
        </p:sp>
        <p:sp>
          <p:nvSpPr>
            <p:cNvPr id="13" name="Rectangle 12"/>
            <p:cNvSpPr/>
            <p:nvPr/>
          </p:nvSpPr>
          <p:spPr>
            <a:xfrm>
              <a:off x="7441552" y="2526316"/>
              <a:ext cx="1291195" cy="997671"/>
            </a:xfrm>
            <a:prstGeom prst="rect">
              <a:avLst/>
            </a:prstGeom>
          </p:spPr>
          <p:txBody>
            <a:bodyPr wrap="square">
              <a:spAutoFit/>
            </a:bodyPr>
            <a:lstStyle/>
            <a:p>
              <a:r>
                <a:rPr lang="en-US" sz="1200" b="1" dirty="0" smtClean="0">
                  <a:solidFill>
                    <a:schemeClr val="bg1"/>
                  </a:solidFill>
                </a:rPr>
                <a:t>Role: Middle-Tier</a:t>
              </a:r>
            </a:p>
            <a:p>
              <a:endParaRPr lang="en-US" sz="1050" b="1" dirty="0" smtClean="0">
                <a:solidFill>
                  <a:schemeClr val="bg1"/>
                </a:solidFill>
              </a:endParaRPr>
            </a:p>
            <a:p>
              <a:r>
                <a:rPr lang="en-US" sz="1100" b="1" dirty="0" smtClean="0">
                  <a:solidFill>
                    <a:schemeClr val="bg1"/>
                  </a:solidFill>
                </a:rPr>
                <a:t>Definition</a:t>
              </a:r>
            </a:p>
            <a:p>
              <a:r>
                <a:rPr lang="en-US" sz="1100" dirty="0" smtClean="0">
                  <a:solidFill>
                    <a:schemeClr val="bg1"/>
                  </a:solidFill>
                </a:rPr>
                <a:t>Type: Worker</a:t>
              </a:r>
            </a:p>
            <a:p>
              <a:r>
                <a:rPr lang="en-US" sz="1100" dirty="0" smtClean="0">
                  <a:solidFill>
                    <a:schemeClr val="bg1"/>
                  </a:solidFill>
                </a:rPr>
                <a:t>VM </a:t>
              </a:r>
              <a:r>
                <a:rPr lang="en-US" sz="1100" dirty="0">
                  <a:solidFill>
                    <a:schemeClr val="bg1"/>
                  </a:solidFill>
                </a:rPr>
                <a:t>Size: </a:t>
              </a:r>
              <a:r>
                <a:rPr lang="en-US" sz="1100" dirty="0" smtClean="0">
                  <a:solidFill>
                    <a:schemeClr val="bg1"/>
                  </a:solidFill>
                </a:rPr>
                <a:t>Large</a:t>
              </a:r>
              <a:endParaRPr lang="en-US" sz="1100" dirty="0">
                <a:solidFill>
                  <a:schemeClr val="bg1"/>
                </a:solidFill>
              </a:endParaRPr>
            </a:p>
            <a:p>
              <a:r>
                <a:rPr lang="en-US" sz="1100" dirty="0">
                  <a:solidFill>
                    <a:schemeClr val="bg1"/>
                  </a:solidFill>
                </a:rPr>
                <a:t>Endpoints: </a:t>
              </a:r>
              <a:r>
                <a:rPr lang="en-US" sz="1100" dirty="0" smtClean="0">
                  <a:solidFill>
                    <a:schemeClr val="bg1"/>
                  </a:solidFill>
                </a:rPr>
                <a:t>Internal-1</a:t>
              </a:r>
              <a:endParaRPr lang="en-US" sz="1100" dirty="0">
                <a:solidFill>
                  <a:schemeClr val="bg1"/>
                </a:solidFill>
              </a:endParaRPr>
            </a:p>
          </p:txBody>
        </p:sp>
      </p:grpSp>
    </p:spTree>
    <p:extLst>
      <p:ext uri="{BB962C8B-B14F-4D97-AF65-F5344CB8AC3E}">
        <p14:creationId xmlns:p14="http://schemas.microsoft.com/office/powerpoint/2010/main" val="395058260"/>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solidFill>
                  <a:srgbClr val="00B0F0"/>
                </a:solidFill>
              </a:rPr>
              <a:t>Fabric</a:t>
            </a:r>
            <a:r>
              <a:rPr lang="en-US" dirty="0" smtClean="0"/>
              <a:t> Controller (FC)</a:t>
            </a:r>
            <a:endParaRPr lang="en-US" dirty="0"/>
          </a:p>
        </p:txBody>
      </p:sp>
      <p:sp>
        <p:nvSpPr>
          <p:cNvPr id="3" name="Content Placeholder 2"/>
          <p:cNvSpPr>
            <a:spLocks noGrp="1"/>
          </p:cNvSpPr>
          <p:nvPr>
            <p:ph idx="4294967295"/>
          </p:nvPr>
        </p:nvSpPr>
        <p:spPr>
          <a:xfrm>
            <a:off x="206413" y="1524000"/>
            <a:ext cx="8363938" cy="4918269"/>
          </a:xfrm>
          <a:prstGeom prst="rect">
            <a:avLst/>
          </a:prstGeom>
        </p:spPr>
        <p:txBody>
          <a:bodyPr/>
          <a:lstStyle/>
          <a:p>
            <a:r>
              <a:rPr lang="en-US" sz="2400" dirty="0" smtClean="0"/>
              <a:t>The “kernel” of the cloud operating system</a:t>
            </a:r>
          </a:p>
          <a:p>
            <a:pPr lvl="1"/>
            <a:r>
              <a:rPr lang="en-US" sz="2000" dirty="0" smtClean="0"/>
              <a:t>Manages datacenter hardware</a:t>
            </a:r>
          </a:p>
          <a:p>
            <a:pPr lvl="1"/>
            <a:r>
              <a:rPr lang="en-US" sz="2000" dirty="0" smtClean="0"/>
              <a:t>Manages Windows Azure services</a:t>
            </a:r>
          </a:p>
          <a:p>
            <a:r>
              <a:rPr lang="en-US" sz="2400" dirty="0" smtClean="0"/>
              <a:t>Four main responsibilities:</a:t>
            </a:r>
          </a:p>
          <a:p>
            <a:pPr lvl="1"/>
            <a:r>
              <a:rPr lang="en-US" sz="2000" dirty="0" smtClean="0"/>
              <a:t>Datacenter resource allocation</a:t>
            </a:r>
          </a:p>
          <a:p>
            <a:pPr lvl="1"/>
            <a:r>
              <a:rPr lang="en-US" sz="2000" dirty="0"/>
              <a:t>Datacenter </a:t>
            </a:r>
            <a:r>
              <a:rPr lang="en-US" sz="2000" dirty="0" smtClean="0"/>
              <a:t>resource </a:t>
            </a:r>
            <a:br>
              <a:rPr lang="en-US" sz="2000" dirty="0" smtClean="0"/>
            </a:br>
            <a:r>
              <a:rPr lang="en-US" sz="2000" dirty="0" smtClean="0"/>
              <a:t>provisioning</a:t>
            </a:r>
          </a:p>
          <a:p>
            <a:pPr lvl="1"/>
            <a:r>
              <a:rPr lang="en-US" sz="2000" dirty="0" smtClean="0"/>
              <a:t>Service </a:t>
            </a:r>
            <a:r>
              <a:rPr lang="en-US" sz="2000" dirty="0"/>
              <a:t>l</a:t>
            </a:r>
            <a:r>
              <a:rPr lang="en-US" sz="2000" dirty="0" smtClean="0"/>
              <a:t>ifecycle management</a:t>
            </a:r>
          </a:p>
          <a:p>
            <a:pPr lvl="1"/>
            <a:r>
              <a:rPr lang="en-US" sz="2000" dirty="0" smtClean="0"/>
              <a:t>Service health management</a:t>
            </a:r>
          </a:p>
          <a:p>
            <a:r>
              <a:rPr lang="en-US" sz="2400" dirty="0" smtClean="0"/>
              <a:t>Inputs:</a:t>
            </a:r>
          </a:p>
          <a:p>
            <a:pPr lvl="1"/>
            <a:r>
              <a:rPr lang="en-US" sz="2000" dirty="0" smtClean="0"/>
              <a:t>Description of the hardware and network resources it will control</a:t>
            </a:r>
          </a:p>
          <a:p>
            <a:pPr lvl="1"/>
            <a:r>
              <a:rPr lang="en-US" sz="2000" dirty="0" smtClean="0"/>
              <a:t>Service model and binaries for cloud applications</a:t>
            </a:r>
          </a:p>
        </p:txBody>
      </p:sp>
      <p:grpSp>
        <p:nvGrpSpPr>
          <p:cNvPr id="4" name="Group 3"/>
          <p:cNvGrpSpPr/>
          <p:nvPr/>
        </p:nvGrpSpPr>
        <p:grpSpPr>
          <a:xfrm>
            <a:off x="5047773" y="2173870"/>
            <a:ext cx="3932579" cy="2355971"/>
            <a:chOff x="914399" y="2600354"/>
            <a:chExt cx="7173506" cy="3687091"/>
          </a:xfrm>
        </p:grpSpPr>
        <p:sp>
          <p:nvSpPr>
            <p:cNvPr id="5" name="Content Placeholder 2"/>
            <p:cNvSpPr txBox="1">
              <a:spLocks/>
            </p:cNvSpPr>
            <p:nvPr/>
          </p:nvSpPr>
          <p:spPr>
            <a:xfrm>
              <a:off x="1879098" y="2613803"/>
              <a:ext cx="2209800" cy="937217"/>
            </a:xfrm>
            <a:prstGeom prst="rect">
              <a:avLst/>
            </a:prstGeom>
          </p:spPr>
          <p:txBody>
            <a:bodyPr vert="horz" wrap="square" lIns="0" tIns="0" rIns="0" bIns="0" rtlCol="0">
              <a:spAutoFit/>
            </a:bodyPr>
            <a:lstStyle>
              <a:lvl1pPr marL="460375" indent="-460375" algn="l" defTabSz="914363" rtl="0" eaLnBrk="1" latinLnBrk="0" hangingPunct="1">
                <a:lnSpc>
                  <a:spcPct val="90000"/>
                </a:lnSpc>
                <a:spcBef>
                  <a:spcPct val="20000"/>
                </a:spcBef>
                <a:buSzPct val="90000"/>
                <a:buFontTx/>
                <a:buBlip>
                  <a:blip r:embed="rId2"/>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90000"/>
                <a:buFontTx/>
                <a:buBlip>
                  <a:blip r:embed="rId3"/>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90000"/>
                <a:buFontTx/>
                <a:buBlip>
                  <a:blip r:embed="rId3"/>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90000"/>
                <a:buFontTx/>
                <a:buBlip>
                  <a:blip r:embed="rId3"/>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90000"/>
                <a:buFontTx/>
                <a:buBlip>
                  <a:blip r:embed="rId3"/>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400" dirty="0" smtClean="0"/>
                <a:t>Server</a:t>
              </a:r>
            </a:p>
            <a:p>
              <a:pPr marL="0" indent="0">
                <a:buNone/>
              </a:pPr>
              <a:r>
                <a:rPr lang="en-US" sz="1400" dirty="0" smtClean="0"/>
                <a:t>Kernel</a:t>
              </a:r>
            </a:p>
            <a:p>
              <a:pPr marL="0" indent="0">
                <a:buNone/>
              </a:pPr>
              <a:r>
                <a:rPr lang="en-US" sz="1400" dirty="0" smtClean="0"/>
                <a:t>Process</a:t>
              </a:r>
              <a:endParaRPr lang="en-US" sz="1400" dirty="0"/>
            </a:p>
          </p:txBody>
        </p:sp>
        <p:sp>
          <p:nvSpPr>
            <p:cNvPr id="6" name="Content Placeholder 2"/>
            <p:cNvSpPr txBox="1">
              <a:spLocks/>
            </p:cNvSpPr>
            <p:nvPr/>
          </p:nvSpPr>
          <p:spPr>
            <a:xfrm>
              <a:off x="5079500" y="2620027"/>
              <a:ext cx="2503031" cy="937217"/>
            </a:xfrm>
            <a:prstGeom prst="rect">
              <a:avLst/>
            </a:prstGeom>
          </p:spPr>
          <p:txBody>
            <a:bodyPr vert="horz" wrap="square" lIns="0" tIns="0" rIns="0" bIns="0" rtlCol="0">
              <a:spAutoFit/>
            </a:bodyPr>
            <a:lstStyle>
              <a:lvl1pPr marL="460375" indent="-460375" algn="l" defTabSz="914363" rtl="0" eaLnBrk="1" latinLnBrk="0" hangingPunct="1">
                <a:lnSpc>
                  <a:spcPct val="90000"/>
                </a:lnSpc>
                <a:spcBef>
                  <a:spcPct val="20000"/>
                </a:spcBef>
                <a:buSzPct val="90000"/>
                <a:buFontTx/>
                <a:buBlip>
                  <a:blip r:embed="rId2"/>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90000"/>
                <a:buFontTx/>
                <a:buBlip>
                  <a:blip r:embed="rId3"/>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90000"/>
                <a:buFontTx/>
                <a:buBlip>
                  <a:blip r:embed="rId3"/>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90000"/>
                <a:buFontTx/>
                <a:buBlip>
                  <a:blip r:embed="rId3"/>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90000"/>
                <a:buFontTx/>
                <a:buBlip>
                  <a:blip r:embed="rId3"/>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400" dirty="0" smtClean="0"/>
                <a:t>Datacenter</a:t>
              </a:r>
            </a:p>
            <a:p>
              <a:pPr marL="0" indent="0">
                <a:buNone/>
              </a:pPr>
              <a:r>
                <a:rPr lang="en-US" sz="1400" dirty="0" smtClean="0"/>
                <a:t>Fabric Controller</a:t>
              </a:r>
            </a:p>
            <a:p>
              <a:pPr marL="0" indent="0">
                <a:buNone/>
              </a:pPr>
              <a:r>
                <a:rPr lang="en-US" sz="1400" dirty="0" smtClean="0"/>
                <a:t>Service</a:t>
              </a:r>
              <a:endParaRPr lang="en-US" sz="1400" dirty="0"/>
            </a:p>
          </p:txBody>
        </p:sp>
        <p:sp>
          <p:nvSpPr>
            <p:cNvPr id="7" name="Right Arrow 6"/>
            <p:cNvSpPr/>
            <p:nvPr/>
          </p:nvSpPr>
          <p:spPr bwMode="auto">
            <a:xfrm>
              <a:off x="3403098" y="2600354"/>
              <a:ext cx="1447800" cy="304798"/>
            </a:xfrm>
            <a:prstGeom prst="right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100" dirty="0" smtClean="0">
                <a:gradFill>
                  <a:gsLst>
                    <a:gs pos="0">
                      <a:srgbClr val="FFFFFF"/>
                    </a:gs>
                    <a:gs pos="100000">
                      <a:srgbClr val="FFFFFF"/>
                    </a:gs>
                  </a:gsLst>
                  <a:lin ang="5400000" scaled="0"/>
                </a:gradFill>
              </a:endParaRPr>
            </a:p>
          </p:txBody>
        </p:sp>
        <p:sp>
          <p:nvSpPr>
            <p:cNvPr id="8" name="Right Arrow 7"/>
            <p:cNvSpPr/>
            <p:nvPr/>
          </p:nvSpPr>
          <p:spPr bwMode="auto">
            <a:xfrm>
              <a:off x="3406249" y="3028074"/>
              <a:ext cx="1447800" cy="304798"/>
            </a:xfrm>
            <a:prstGeom prst="rightArrow">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100" dirty="0" smtClean="0">
                <a:gradFill>
                  <a:gsLst>
                    <a:gs pos="0">
                      <a:srgbClr val="FFFFFF"/>
                    </a:gs>
                    <a:gs pos="100000">
                      <a:srgbClr val="FFFFFF"/>
                    </a:gs>
                  </a:gsLst>
                  <a:lin ang="5400000" scaled="0"/>
                </a:gradFill>
              </a:endParaRPr>
            </a:p>
          </p:txBody>
        </p:sp>
        <p:sp>
          <p:nvSpPr>
            <p:cNvPr id="9" name="Right Arrow 8"/>
            <p:cNvSpPr/>
            <p:nvPr/>
          </p:nvSpPr>
          <p:spPr bwMode="auto">
            <a:xfrm>
              <a:off x="3406249" y="3471786"/>
              <a:ext cx="1447800" cy="304798"/>
            </a:xfrm>
            <a:prstGeom prst="rightArrow">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100" dirty="0" smtClean="0">
                <a:gradFill>
                  <a:gsLst>
                    <a:gs pos="0">
                      <a:srgbClr val="FFFFFF"/>
                    </a:gs>
                    <a:gs pos="100000">
                      <a:srgbClr val="FFFFFF"/>
                    </a:gs>
                  </a:gsLst>
                  <a:lin ang="5400000" scaled="0"/>
                </a:gradFill>
              </a:endParaRPr>
            </a:p>
          </p:txBody>
        </p:sp>
        <p:sp>
          <p:nvSpPr>
            <p:cNvPr id="10" name="Rectangle 9"/>
            <p:cNvSpPr/>
            <p:nvPr/>
          </p:nvSpPr>
          <p:spPr bwMode="auto">
            <a:xfrm>
              <a:off x="914399" y="5029200"/>
              <a:ext cx="3383973" cy="381000"/>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100" dirty="0" smtClean="0">
                  <a:gradFill>
                    <a:gsLst>
                      <a:gs pos="0">
                        <a:srgbClr val="FFFFFF"/>
                      </a:gs>
                      <a:gs pos="100000">
                        <a:srgbClr val="FFFFFF"/>
                      </a:gs>
                    </a:gsLst>
                    <a:lin ang="5400000" scaled="0"/>
                  </a:gradFill>
                </a:rPr>
                <a:t>Windows Kernel</a:t>
              </a:r>
            </a:p>
          </p:txBody>
        </p:sp>
        <p:sp>
          <p:nvSpPr>
            <p:cNvPr id="11" name="Rectangle 10"/>
            <p:cNvSpPr/>
            <p:nvPr/>
          </p:nvSpPr>
          <p:spPr bwMode="auto">
            <a:xfrm>
              <a:off x="914400" y="5525445"/>
              <a:ext cx="3383972" cy="762000"/>
            </a:xfrm>
            <a:prstGeom prst="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100" dirty="0" smtClean="0">
                  <a:gradFill>
                    <a:gsLst>
                      <a:gs pos="0">
                        <a:srgbClr val="FFFFFF"/>
                      </a:gs>
                      <a:gs pos="100000">
                        <a:srgbClr val="FFFFFF"/>
                      </a:gs>
                    </a:gsLst>
                    <a:lin ang="5400000" scaled="0"/>
                  </a:gradFill>
                </a:rPr>
                <a:t>Server</a:t>
              </a:r>
            </a:p>
          </p:txBody>
        </p:sp>
        <p:sp>
          <p:nvSpPr>
            <p:cNvPr id="12" name="Rectangle 11"/>
            <p:cNvSpPr/>
            <p:nvPr/>
          </p:nvSpPr>
          <p:spPr bwMode="auto">
            <a:xfrm>
              <a:off x="1476926" y="4191000"/>
              <a:ext cx="1111827" cy="76200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100" dirty="0" smtClean="0">
                  <a:gradFill>
                    <a:gsLst>
                      <a:gs pos="0">
                        <a:srgbClr val="FFFFFF"/>
                      </a:gs>
                      <a:gs pos="100000">
                        <a:srgbClr val="FFFFFF"/>
                      </a:gs>
                    </a:gsLst>
                    <a:lin ang="5400000" scaled="0"/>
                  </a:gradFill>
                </a:rPr>
                <a:t>Word</a:t>
              </a:r>
            </a:p>
          </p:txBody>
        </p:sp>
        <p:sp>
          <p:nvSpPr>
            <p:cNvPr id="13" name="Rectangle 12"/>
            <p:cNvSpPr/>
            <p:nvPr/>
          </p:nvSpPr>
          <p:spPr bwMode="auto">
            <a:xfrm>
              <a:off x="2681169" y="4191000"/>
              <a:ext cx="1111827" cy="76200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100" dirty="0" smtClean="0">
                  <a:gradFill>
                    <a:gsLst>
                      <a:gs pos="0">
                        <a:srgbClr val="FFFFFF"/>
                      </a:gs>
                      <a:gs pos="100000">
                        <a:srgbClr val="FFFFFF"/>
                      </a:gs>
                    </a:gsLst>
                    <a:lin ang="5400000" scaled="0"/>
                  </a:gradFill>
                </a:rPr>
                <a:t>SQL Server</a:t>
              </a:r>
            </a:p>
          </p:txBody>
        </p:sp>
        <p:sp>
          <p:nvSpPr>
            <p:cNvPr id="14" name="Rectangle 13"/>
            <p:cNvSpPr/>
            <p:nvPr/>
          </p:nvSpPr>
          <p:spPr bwMode="auto">
            <a:xfrm>
              <a:off x="4703932" y="5029200"/>
              <a:ext cx="3383973" cy="381000"/>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100" dirty="0" smtClean="0">
                  <a:gradFill>
                    <a:gsLst>
                      <a:gs pos="0">
                        <a:srgbClr val="FFFFFF"/>
                      </a:gs>
                      <a:gs pos="100000">
                        <a:srgbClr val="FFFFFF"/>
                      </a:gs>
                    </a:gsLst>
                    <a:lin ang="5400000" scaled="0"/>
                  </a:gradFill>
                </a:rPr>
                <a:t>Fabric Controller</a:t>
              </a:r>
            </a:p>
          </p:txBody>
        </p:sp>
        <p:sp>
          <p:nvSpPr>
            <p:cNvPr id="15" name="Rectangle 14"/>
            <p:cNvSpPr/>
            <p:nvPr/>
          </p:nvSpPr>
          <p:spPr bwMode="auto">
            <a:xfrm>
              <a:off x="4703932" y="5525445"/>
              <a:ext cx="3383973" cy="762000"/>
            </a:xfrm>
            <a:prstGeom prst="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100" dirty="0" smtClean="0">
                  <a:gradFill>
                    <a:gsLst>
                      <a:gs pos="0">
                        <a:srgbClr val="FFFFFF"/>
                      </a:gs>
                      <a:gs pos="100000">
                        <a:srgbClr val="FFFFFF"/>
                      </a:gs>
                    </a:gsLst>
                    <a:lin ang="5400000" scaled="0"/>
                  </a:gradFill>
                </a:rPr>
                <a:t>Datacenter</a:t>
              </a:r>
            </a:p>
          </p:txBody>
        </p:sp>
        <p:sp>
          <p:nvSpPr>
            <p:cNvPr id="16" name="Rectangle 15"/>
            <p:cNvSpPr/>
            <p:nvPr/>
          </p:nvSpPr>
          <p:spPr bwMode="auto">
            <a:xfrm>
              <a:off x="5181601" y="4191000"/>
              <a:ext cx="1196686" cy="76200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100" dirty="0" smtClean="0">
                  <a:gradFill>
                    <a:gsLst>
                      <a:gs pos="0">
                        <a:srgbClr val="FFFFFF"/>
                      </a:gs>
                      <a:gs pos="100000">
                        <a:srgbClr val="FFFFFF"/>
                      </a:gs>
                    </a:gsLst>
                    <a:lin ang="5400000" scaled="0"/>
                  </a:gradFill>
                </a:rPr>
                <a:t>Exchange</a:t>
              </a:r>
            </a:p>
            <a:p>
              <a:pPr algn="ctr" defTabSz="914099" fontAlgn="base">
                <a:spcBef>
                  <a:spcPct val="0"/>
                </a:spcBef>
                <a:spcAft>
                  <a:spcPct val="0"/>
                </a:spcAft>
              </a:pPr>
              <a:r>
                <a:rPr lang="en-US" sz="1100" dirty="0" smtClean="0">
                  <a:gradFill>
                    <a:gsLst>
                      <a:gs pos="0">
                        <a:srgbClr val="FFFFFF"/>
                      </a:gs>
                      <a:gs pos="100000">
                        <a:srgbClr val="FFFFFF"/>
                      </a:gs>
                    </a:gsLst>
                    <a:lin ang="5400000" scaled="0"/>
                  </a:gradFill>
                </a:rPr>
                <a:t>Online</a:t>
              </a:r>
            </a:p>
          </p:txBody>
        </p:sp>
        <p:sp>
          <p:nvSpPr>
            <p:cNvPr id="17" name="Rectangle 16"/>
            <p:cNvSpPr/>
            <p:nvPr/>
          </p:nvSpPr>
          <p:spPr bwMode="auto">
            <a:xfrm>
              <a:off x="6470702" y="4191000"/>
              <a:ext cx="1111827" cy="76200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100" dirty="0" smtClean="0">
                  <a:gradFill>
                    <a:gsLst>
                      <a:gs pos="0">
                        <a:srgbClr val="FFFFFF"/>
                      </a:gs>
                      <a:gs pos="100000">
                        <a:srgbClr val="FFFFFF"/>
                      </a:gs>
                    </a:gsLst>
                    <a:lin ang="5400000" scaled="0"/>
                  </a:gradFill>
                </a:rPr>
                <a:t>SQL Azure</a:t>
              </a:r>
            </a:p>
          </p:txBody>
        </p:sp>
      </p:grpSp>
    </p:spTree>
    <p:extLst>
      <p:ext uri="{BB962C8B-B14F-4D97-AF65-F5344CB8AC3E}">
        <p14:creationId xmlns:p14="http://schemas.microsoft.com/office/powerpoint/2010/main" val="8592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Service </a:t>
            </a:r>
            <a:r>
              <a:rPr lang="en-US" dirty="0" smtClean="0">
                <a:solidFill>
                  <a:srgbClr val="00B0F0"/>
                </a:solidFill>
              </a:rPr>
              <a:t>Allocation</a:t>
            </a:r>
            <a:endParaRPr lang="en-US" dirty="0">
              <a:solidFill>
                <a:srgbClr val="00B0F0"/>
              </a:solidFill>
            </a:endParaRPr>
          </a:p>
        </p:txBody>
      </p:sp>
      <p:sp>
        <p:nvSpPr>
          <p:cNvPr id="4" name="Oval 3"/>
          <p:cNvSpPr/>
          <p:nvPr/>
        </p:nvSpPr>
        <p:spPr bwMode="auto">
          <a:xfrm>
            <a:off x="5638800" y="1295400"/>
            <a:ext cx="1828800" cy="1295401"/>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600" dirty="0" smtClean="0">
                <a:solidFill>
                  <a:schemeClr val="bg1"/>
                </a:solidFill>
              </a:rPr>
              <a:t>Role B</a:t>
            </a:r>
          </a:p>
          <a:p>
            <a:pPr algn="ctr" defTabSz="914099" fontAlgn="base">
              <a:spcBef>
                <a:spcPct val="0"/>
              </a:spcBef>
              <a:spcAft>
                <a:spcPct val="0"/>
              </a:spcAft>
            </a:pPr>
            <a:r>
              <a:rPr lang="en-US" sz="1100" dirty="0" smtClean="0">
                <a:solidFill>
                  <a:schemeClr val="bg1"/>
                </a:solidFill>
              </a:rPr>
              <a:t>Count: 2</a:t>
            </a:r>
          </a:p>
          <a:p>
            <a:pPr algn="ctr" defTabSz="914099" fontAlgn="base">
              <a:spcBef>
                <a:spcPct val="0"/>
              </a:spcBef>
              <a:spcAft>
                <a:spcPct val="0"/>
              </a:spcAft>
            </a:pPr>
            <a:r>
              <a:rPr lang="en-US" sz="1100" dirty="0">
                <a:solidFill>
                  <a:schemeClr val="bg1"/>
                </a:solidFill>
              </a:rPr>
              <a:t>Update Domains</a:t>
            </a:r>
            <a:r>
              <a:rPr lang="en-US" sz="1100" dirty="0" smtClean="0">
                <a:solidFill>
                  <a:schemeClr val="bg1"/>
                </a:solidFill>
              </a:rPr>
              <a:t>: 2</a:t>
            </a:r>
          </a:p>
          <a:p>
            <a:pPr algn="ctr" defTabSz="914099" fontAlgn="base">
              <a:spcBef>
                <a:spcPct val="0"/>
              </a:spcBef>
              <a:spcAft>
                <a:spcPct val="0"/>
              </a:spcAft>
            </a:pPr>
            <a:r>
              <a:rPr lang="en-US" sz="1100" dirty="0" smtClean="0">
                <a:solidFill>
                  <a:schemeClr val="bg1"/>
                </a:solidFill>
              </a:rPr>
              <a:t>Fault Domains: 2</a:t>
            </a:r>
          </a:p>
          <a:p>
            <a:pPr algn="ctr" defTabSz="914099" fontAlgn="base">
              <a:spcBef>
                <a:spcPct val="0"/>
              </a:spcBef>
              <a:spcAft>
                <a:spcPct val="0"/>
              </a:spcAft>
            </a:pPr>
            <a:r>
              <a:rPr lang="en-US" sz="1100" dirty="0" smtClean="0">
                <a:solidFill>
                  <a:schemeClr val="bg1"/>
                </a:solidFill>
              </a:rPr>
              <a:t>Size: Medium</a:t>
            </a:r>
          </a:p>
        </p:txBody>
      </p:sp>
      <p:sp>
        <p:nvSpPr>
          <p:cNvPr id="9" name="Oval 8"/>
          <p:cNvSpPr/>
          <p:nvPr/>
        </p:nvSpPr>
        <p:spPr bwMode="auto">
          <a:xfrm>
            <a:off x="3255839" y="1299520"/>
            <a:ext cx="1828800" cy="1291281"/>
          </a:xfrm>
          <a:prstGeom prst="ellipse">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600" dirty="0" smtClean="0">
                <a:solidFill>
                  <a:schemeClr val="bg1"/>
                </a:solidFill>
              </a:rPr>
              <a:t>Role A</a:t>
            </a:r>
          </a:p>
          <a:p>
            <a:pPr algn="ctr" defTabSz="914099" fontAlgn="base">
              <a:spcBef>
                <a:spcPct val="0"/>
              </a:spcBef>
              <a:spcAft>
                <a:spcPct val="0"/>
              </a:spcAft>
            </a:pPr>
            <a:r>
              <a:rPr lang="en-US" sz="1100" dirty="0" smtClean="0">
                <a:solidFill>
                  <a:schemeClr val="bg1"/>
                </a:solidFill>
              </a:rPr>
              <a:t>Count: 3</a:t>
            </a:r>
          </a:p>
          <a:p>
            <a:pPr algn="ctr" defTabSz="914099" fontAlgn="base">
              <a:spcBef>
                <a:spcPct val="0"/>
              </a:spcBef>
              <a:spcAft>
                <a:spcPct val="0"/>
              </a:spcAft>
            </a:pPr>
            <a:r>
              <a:rPr lang="en-US" sz="1100" dirty="0" smtClean="0">
                <a:solidFill>
                  <a:schemeClr val="bg1"/>
                </a:solidFill>
              </a:rPr>
              <a:t>Update Domains: 2</a:t>
            </a:r>
          </a:p>
          <a:p>
            <a:pPr algn="ctr" defTabSz="914099" fontAlgn="base">
              <a:spcBef>
                <a:spcPct val="0"/>
              </a:spcBef>
              <a:spcAft>
                <a:spcPct val="0"/>
              </a:spcAft>
            </a:pPr>
            <a:r>
              <a:rPr lang="en-US" sz="1100" dirty="0" smtClean="0">
                <a:solidFill>
                  <a:schemeClr val="bg1"/>
                </a:solidFill>
              </a:rPr>
              <a:t>Fault Domains: 2</a:t>
            </a:r>
          </a:p>
          <a:p>
            <a:pPr algn="ctr" defTabSz="914099" fontAlgn="base">
              <a:spcBef>
                <a:spcPct val="0"/>
              </a:spcBef>
              <a:spcAft>
                <a:spcPct val="0"/>
              </a:spcAft>
            </a:pPr>
            <a:r>
              <a:rPr lang="en-US" sz="1100" dirty="0" smtClean="0">
                <a:solidFill>
                  <a:schemeClr val="bg1"/>
                </a:solidFill>
              </a:rPr>
              <a:t>Size: Large</a:t>
            </a:r>
          </a:p>
        </p:txBody>
      </p:sp>
      <p:grpSp>
        <p:nvGrpSpPr>
          <p:cNvPr id="353" name="Group 352"/>
          <p:cNvGrpSpPr>
            <a:grpSpLocks noChangeAspect="1"/>
          </p:cNvGrpSpPr>
          <p:nvPr/>
        </p:nvGrpSpPr>
        <p:grpSpPr>
          <a:xfrm>
            <a:off x="1621422" y="3904502"/>
            <a:ext cx="4919040" cy="2650680"/>
            <a:chOff x="1621422" y="3675902"/>
            <a:chExt cx="4919040" cy="2650680"/>
          </a:xfrm>
        </p:grpSpPr>
        <p:grpSp>
          <p:nvGrpSpPr>
            <p:cNvPr id="141" name="Group 140"/>
            <p:cNvGrpSpPr/>
            <p:nvPr/>
          </p:nvGrpSpPr>
          <p:grpSpPr>
            <a:xfrm>
              <a:off x="1621422" y="3675902"/>
              <a:ext cx="1478175" cy="2645994"/>
              <a:chOff x="762000" y="2438400"/>
              <a:chExt cx="1615878" cy="3112668"/>
            </a:xfrm>
          </p:grpSpPr>
          <p:grpSp>
            <p:nvGrpSpPr>
              <p:cNvPr id="28" name="Group 27"/>
              <p:cNvGrpSpPr/>
              <p:nvPr/>
            </p:nvGrpSpPr>
            <p:grpSpPr>
              <a:xfrm>
                <a:off x="762000" y="4038600"/>
                <a:ext cx="1608603" cy="304800"/>
                <a:chOff x="762000" y="4038600"/>
                <a:chExt cx="1905000" cy="381000"/>
              </a:xfrm>
            </p:grpSpPr>
            <p:sp>
              <p:nvSpPr>
                <p:cNvPr id="27" name="Rectangle 26"/>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9" name="Rectangle 18"/>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0" name="Rectangle 19"/>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1" name="Rectangle 20"/>
                <p:cNvSpPr/>
                <p:nvPr/>
              </p:nvSpPr>
              <p:spPr bwMode="auto">
                <a:xfrm>
                  <a:off x="129745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2" name="Rectangle 21"/>
                <p:cNvSpPr/>
                <p:nvPr/>
              </p:nvSpPr>
              <p:spPr bwMode="auto">
                <a:xfrm>
                  <a:off x="15240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3" name="Rectangle 22"/>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4" name="Rectangle 23"/>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5" name="Rectangle 24"/>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6" name="Rectangle 25"/>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31" name="Group 30"/>
              <p:cNvGrpSpPr/>
              <p:nvPr/>
            </p:nvGrpSpPr>
            <p:grpSpPr>
              <a:xfrm>
                <a:off x="762000" y="4444314"/>
                <a:ext cx="1608603" cy="304800"/>
                <a:chOff x="762000" y="4038600"/>
                <a:chExt cx="1905000" cy="381000"/>
              </a:xfrm>
            </p:grpSpPr>
            <p:sp>
              <p:nvSpPr>
                <p:cNvPr id="32" name="Rectangle 31"/>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3" name="Rectangle 32"/>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4" name="Rectangle 33"/>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5" name="Rectangle 34"/>
                <p:cNvSpPr/>
                <p:nvPr/>
              </p:nvSpPr>
              <p:spPr bwMode="auto">
                <a:xfrm>
                  <a:off x="129745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6" name="Rectangle 35"/>
                <p:cNvSpPr/>
                <p:nvPr/>
              </p:nvSpPr>
              <p:spPr bwMode="auto">
                <a:xfrm>
                  <a:off x="15240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7" name="Rectangle 36"/>
                <p:cNvSpPr/>
                <p:nvPr/>
              </p:nvSpPr>
              <p:spPr bwMode="auto">
                <a:xfrm>
                  <a:off x="17505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8" name="Rectangle 37"/>
                <p:cNvSpPr/>
                <p:nvPr/>
              </p:nvSpPr>
              <p:spPr bwMode="auto">
                <a:xfrm>
                  <a:off x="197502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9" name="Rectangle 38"/>
                <p:cNvSpPr/>
                <p:nvPr/>
              </p:nvSpPr>
              <p:spPr bwMode="auto">
                <a:xfrm>
                  <a:off x="220979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40" name="Rectangle 39"/>
                <p:cNvSpPr/>
                <p:nvPr/>
              </p:nvSpPr>
              <p:spPr bwMode="auto">
                <a:xfrm>
                  <a:off x="24363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41" name="Group 40"/>
              <p:cNvGrpSpPr/>
              <p:nvPr/>
            </p:nvGrpSpPr>
            <p:grpSpPr>
              <a:xfrm>
                <a:off x="762000" y="4840554"/>
                <a:ext cx="1608603" cy="304800"/>
                <a:chOff x="762000" y="4038600"/>
                <a:chExt cx="1905000" cy="381000"/>
              </a:xfrm>
            </p:grpSpPr>
            <p:sp>
              <p:nvSpPr>
                <p:cNvPr id="42" name="Rectangle 41"/>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43" name="Rectangle 42"/>
                <p:cNvSpPr/>
                <p:nvPr/>
              </p:nvSpPr>
              <p:spPr bwMode="auto">
                <a:xfrm>
                  <a:off x="8382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44" name="Rectangle 43"/>
                <p:cNvSpPr/>
                <p:nvPr/>
              </p:nvSpPr>
              <p:spPr bwMode="auto">
                <a:xfrm>
                  <a:off x="106268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45" name="Rectangle 44"/>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46" name="Rectangle 45"/>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47" name="Rectangle 46"/>
                <p:cNvSpPr/>
                <p:nvPr/>
              </p:nvSpPr>
              <p:spPr bwMode="auto">
                <a:xfrm>
                  <a:off x="17505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48" name="Rectangle 47"/>
                <p:cNvSpPr/>
                <p:nvPr/>
              </p:nvSpPr>
              <p:spPr bwMode="auto">
                <a:xfrm>
                  <a:off x="197502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49" name="Rectangle 48"/>
                <p:cNvSpPr/>
                <p:nvPr/>
              </p:nvSpPr>
              <p:spPr bwMode="auto">
                <a:xfrm>
                  <a:off x="220979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50" name="Rectangle 49"/>
                <p:cNvSpPr/>
                <p:nvPr/>
              </p:nvSpPr>
              <p:spPr bwMode="auto">
                <a:xfrm>
                  <a:off x="24363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51" name="Group 50"/>
              <p:cNvGrpSpPr/>
              <p:nvPr/>
            </p:nvGrpSpPr>
            <p:grpSpPr>
              <a:xfrm>
                <a:off x="762000" y="5246268"/>
                <a:ext cx="1608603" cy="304800"/>
                <a:chOff x="762000" y="4038600"/>
                <a:chExt cx="1905000" cy="381000"/>
              </a:xfrm>
            </p:grpSpPr>
            <p:sp>
              <p:nvSpPr>
                <p:cNvPr id="52" name="Rectangle 51"/>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53" name="Rectangle 52"/>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54" name="Rectangle 53"/>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55" name="Rectangle 54"/>
                <p:cNvSpPr/>
                <p:nvPr/>
              </p:nvSpPr>
              <p:spPr bwMode="auto">
                <a:xfrm>
                  <a:off x="129745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56" name="Rectangle 55"/>
                <p:cNvSpPr/>
                <p:nvPr/>
              </p:nvSpPr>
              <p:spPr bwMode="auto">
                <a:xfrm>
                  <a:off x="15240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57" name="Rectangle 56"/>
                <p:cNvSpPr/>
                <p:nvPr/>
              </p:nvSpPr>
              <p:spPr bwMode="auto">
                <a:xfrm>
                  <a:off x="17505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58" name="Rectangle 57"/>
                <p:cNvSpPr/>
                <p:nvPr/>
              </p:nvSpPr>
              <p:spPr bwMode="auto">
                <a:xfrm>
                  <a:off x="197502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59" name="Rectangle 58"/>
                <p:cNvSpPr/>
                <p:nvPr/>
              </p:nvSpPr>
              <p:spPr bwMode="auto">
                <a:xfrm>
                  <a:off x="220979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60" name="Rectangle 59"/>
                <p:cNvSpPr/>
                <p:nvPr/>
              </p:nvSpPr>
              <p:spPr bwMode="auto">
                <a:xfrm>
                  <a:off x="24363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01" name="Group 100"/>
              <p:cNvGrpSpPr/>
              <p:nvPr/>
            </p:nvGrpSpPr>
            <p:grpSpPr>
              <a:xfrm>
                <a:off x="769275" y="2438400"/>
                <a:ext cx="1608603" cy="304800"/>
                <a:chOff x="762000" y="4038600"/>
                <a:chExt cx="1905000" cy="381000"/>
              </a:xfrm>
            </p:grpSpPr>
            <p:sp>
              <p:nvSpPr>
                <p:cNvPr id="102" name="Rectangle 101"/>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03" name="Rectangle 102"/>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04" name="Rectangle 103"/>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05" name="Rectangle 104"/>
                <p:cNvSpPr/>
                <p:nvPr/>
              </p:nvSpPr>
              <p:spPr bwMode="auto">
                <a:xfrm>
                  <a:off x="129745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06" name="Rectangle 105"/>
                <p:cNvSpPr/>
                <p:nvPr/>
              </p:nvSpPr>
              <p:spPr bwMode="auto">
                <a:xfrm>
                  <a:off x="15240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07" name="Rectangle 106"/>
                <p:cNvSpPr/>
                <p:nvPr/>
              </p:nvSpPr>
              <p:spPr bwMode="auto">
                <a:xfrm>
                  <a:off x="17505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08" name="Rectangle 107"/>
                <p:cNvSpPr/>
                <p:nvPr/>
              </p:nvSpPr>
              <p:spPr bwMode="auto">
                <a:xfrm>
                  <a:off x="197502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09" name="Rectangle 108"/>
                <p:cNvSpPr/>
                <p:nvPr/>
              </p:nvSpPr>
              <p:spPr bwMode="auto">
                <a:xfrm>
                  <a:off x="220979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10" name="Rectangle 109"/>
                <p:cNvSpPr/>
                <p:nvPr/>
              </p:nvSpPr>
              <p:spPr bwMode="auto">
                <a:xfrm>
                  <a:off x="24363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11" name="Group 110"/>
              <p:cNvGrpSpPr/>
              <p:nvPr/>
            </p:nvGrpSpPr>
            <p:grpSpPr>
              <a:xfrm>
                <a:off x="769275" y="2844114"/>
                <a:ext cx="1608603" cy="304800"/>
                <a:chOff x="762000" y="4038600"/>
                <a:chExt cx="1905000" cy="381000"/>
              </a:xfrm>
            </p:grpSpPr>
            <p:sp>
              <p:nvSpPr>
                <p:cNvPr id="112" name="Rectangle 111"/>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13" name="Rectangle 112"/>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14" name="Rectangle 113"/>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15" name="Rectangle 114"/>
                <p:cNvSpPr/>
                <p:nvPr/>
              </p:nvSpPr>
              <p:spPr bwMode="auto">
                <a:xfrm>
                  <a:off x="129745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16" name="Rectangle 115"/>
                <p:cNvSpPr/>
                <p:nvPr/>
              </p:nvSpPr>
              <p:spPr bwMode="auto">
                <a:xfrm>
                  <a:off x="15240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17" name="Rectangle 116"/>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18" name="Rectangle 117"/>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19" name="Rectangle 118"/>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20" name="Rectangle 119"/>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21" name="Group 120"/>
              <p:cNvGrpSpPr/>
              <p:nvPr/>
            </p:nvGrpSpPr>
            <p:grpSpPr>
              <a:xfrm>
                <a:off x="769275" y="3240354"/>
                <a:ext cx="1608603" cy="304800"/>
                <a:chOff x="762000" y="4038600"/>
                <a:chExt cx="1905000" cy="381000"/>
              </a:xfrm>
            </p:grpSpPr>
            <p:sp>
              <p:nvSpPr>
                <p:cNvPr id="122" name="Rectangle 121"/>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23" name="Rectangle 122"/>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24" name="Rectangle 123"/>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25" name="Rectangle 124"/>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26" name="Rectangle 125"/>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27" name="Rectangle 126"/>
                <p:cNvSpPr/>
                <p:nvPr/>
              </p:nvSpPr>
              <p:spPr bwMode="auto">
                <a:xfrm>
                  <a:off x="17505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28" name="Rectangle 127"/>
                <p:cNvSpPr/>
                <p:nvPr/>
              </p:nvSpPr>
              <p:spPr bwMode="auto">
                <a:xfrm>
                  <a:off x="197502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29" name="Rectangle 128"/>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30" name="Rectangle 129"/>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31" name="Group 130"/>
              <p:cNvGrpSpPr/>
              <p:nvPr/>
            </p:nvGrpSpPr>
            <p:grpSpPr>
              <a:xfrm>
                <a:off x="769275" y="3646068"/>
                <a:ext cx="1608603" cy="304800"/>
                <a:chOff x="762000" y="4038600"/>
                <a:chExt cx="1905000" cy="381000"/>
              </a:xfrm>
            </p:grpSpPr>
            <p:sp>
              <p:nvSpPr>
                <p:cNvPr id="132" name="Rectangle 131"/>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33" name="Rectangle 132"/>
                <p:cNvSpPr/>
                <p:nvPr/>
              </p:nvSpPr>
              <p:spPr bwMode="auto">
                <a:xfrm>
                  <a:off x="8382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34" name="Rectangle 133"/>
                <p:cNvSpPr/>
                <p:nvPr/>
              </p:nvSpPr>
              <p:spPr bwMode="auto">
                <a:xfrm>
                  <a:off x="106268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35" name="Rectangle 134"/>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36" name="Rectangle 135"/>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37" name="Rectangle 136"/>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38" name="Rectangle 137"/>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39" name="Rectangle 138"/>
                <p:cNvSpPr/>
                <p:nvPr/>
              </p:nvSpPr>
              <p:spPr bwMode="auto">
                <a:xfrm>
                  <a:off x="220979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40" name="Rectangle 139"/>
                <p:cNvSpPr/>
                <p:nvPr/>
              </p:nvSpPr>
              <p:spPr bwMode="auto">
                <a:xfrm>
                  <a:off x="24363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grpSp>
          <p:nvGrpSpPr>
            <p:cNvPr id="142" name="Group 141"/>
            <p:cNvGrpSpPr/>
            <p:nvPr/>
          </p:nvGrpSpPr>
          <p:grpSpPr>
            <a:xfrm>
              <a:off x="3383966" y="3675902"/>
              <a:ext cx="1478175" cy="2645994"/>
              <a:chOff x="762000" y="2438400"/>
              <a:chExt cx="1615878" cy="3112668"/>
            </a:xfrm>
          </p:grpSpPr>
          <p:grpSp>
            <p:nvGrpSpPr>
              <p:cNvPr id="143" name="Group 142"/>
              <p:cNvGrpSpPr/>
              <p:nvPr/>
            </p:nvGrpSpPr>
            <p:grpSpPr>
              <a:xfrm>
                <a:off x="762000" y="4038600"/>
                <a:ext cx="1608603" cy="304800"/>
                <a:chOff x="762000" y="4038600"/>
                <a:chExt cx="1905000" cy="381000"/>
              </a:xfrm>
            </p:grpSpPr>
            <p:sp>
              <p:nvSpPr>
                <p:cNvPr id="214" name="Rectangle 213"/>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15" name="Rectangle 214"/>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16" name="Rectangle 215"/>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17" name="Rectangle 216"/>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18" name="Rectangle 217"/>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19" name="Rectangle 218"/>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20" name="Rectangle 219"/>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21" name="Rectangle 220"/>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22" name="Rectangle 221"/>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44" name="Group 143"/>
              <p:cNvGrpSpPr/>
              <p:nvPr/>
            </p:nvGrpSpPr>
            <p:grpSpPr>
              <a:xfrm>
                <a:off x="762000" y="4444314"/>
                <a:ext cx="1608603" cy="304800"/>
                <a:chOff x="762000" y="4038600"/>
                <a:chExt cx="1905000" cy="381000"/>
              </a:xfrm>
            </p:grpSpPr>
            <p:sp>
              <p:nvSpPr>
                <p:cNvPr id="205" name="Rectangle 204"/>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06" name="Rectangle 205"/>
                <p:cNvSpPr/>
                <p:nvPr/>
              </p:nvSpPr>
              <p:spPr bwMode="auto">
                <a:xfrm>
                  <a:off x="8382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07" name="Rectangle 206"/>
                <p:cNvSpPr/>
                <p:nvPr/>
              </p:nvSpPr>
              <p:spPr bwMode="auto">
                <a:xfrm>
                  <a:off x="106268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08" name="Rectangle 207"/>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09" name="Rectangle 208"/>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10" name="Rectangle 209"/>
                <p:cNvSpPr/>
                <p:nvPr/>
              </p:nvSpPr>
              <p:spPr bwMode="auto">
                <a:xfrm>
                  <a:off x="17505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11" name="Rectangle 210"/>
                <p:cNvSpPr/>
                <p:nvPr/>
              </p:nvSpPr>
              <p:spPr bwMode="auto">
                <a:xfrm>
                  <a:off x="197502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12" name="Rectangle 211"/>
                <p:cNvSpPr/>
                <p:nvPr/>
              </p:nvSpPr>
              <p:spPr bwMode="auto">
                <a:xfrm>
                  <a:off x="220979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13" name="Rectangle 212"/>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45" name="Group 144"/>
              <p:cNvGrpSpPr/>
              <p:nvPr/>
            </p:nvGrpSpPr>
            <p:grpSpPr>
              <a:xfrm>
                <a:off x="762000" y="4840554"/>
                <a:ext cx="1608603" cy="304800"/>
                <a:chOff x="762000" y="4038600"/>
                <a:chExt cx="1905000" cy="381000"/>
              </a:xfrm>
            </p:grpSpPr>
            <p:sp>
              <p:nvSpPr>
                <p:cNvPr id="196" name="Rectangle 195"/>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97" name="Rectangle 196"/>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98" name="Rectangle 197"/>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99" name="Rectangle 198"/>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00" name="Rectangle 199"/>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01" name="Rectangle 200"/>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02" name="Rectangle 201"/>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03" name="Rectangle 202"/>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04" name="Rectangle 203"/>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46" name="Group 145"/>
              <p:cNvGrpSpPr/>
              <p:nvPr/>
            </p:nvGrpSpPr>
            <p:grpSpPr>
              <a:xfrm>
                <a:off x="762000" y="5246268"/>
                <a:ext cx="1608603" cy="304800"/>
                <a:chOff x="762000" y="4038600"/>
                <a:chExt cx="1905000" cy="381000"/>
              </a:xfrm>
            </p:grpSpPr>
            <p:sp>
              <p:nvSpPr>
                <p:cNvPr id="187" name="Rectangle 186"/>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88" name="Rectangle 187"/>
                <p:cNvSpPr/>
                <p:nvPr/>
              </p:nvSpPr>
              <p:spPr bwMode="auto">
                <a:xfrm>
                  <a:off x="8382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89" name="Rectangle 188"/>
                <p:cNvSpPr/>
                <p:nvPr/>
              </p:nvSpPr>
              <p:spPr bwMode="auto">
                <a:xfrm>
                  <a:off x="106268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90" name="Rectangle 189"/>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91" name="Rectangle 190"/>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92" name="Rectangle 191"/>
                <p:cNvSpPr/>
                <p:nvPr/>
              </p:nvSpPr>
              <p:spPr bwMode="auto">
                <a:xfrm>
                  <a:off x="17505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93" name="Rectangle 192"/>
                <p:cNvSpPr/>
                <p:nvPr/>
              </p:nvSpPr>
              <p:spPr bwMode="auto">
                <a:xfrm>
                  <a:off x="197502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94" name="Rectangle 193"/>
                <p:cNvSpPr/>
                <p:nvPr/>
              </p:nvSpPr>
              <p:spPr bwMode="auto">
                <a:xfrm>
                  <a:off x="220979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95" name="Rectangle 194"/>
                <p:cNvSpPr/>
                <p:nvPr/>
              </p:nvSpPr>
              <p:spPr bwMode="auto">
                <a:xfrm>
                  <a:off x="24363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47" name="Group 146"/>
              <p:cNvGrpSpPr/>
              <p:nvPr/>
            </p:nvGrpSpPr>
            <p:grpSpPr>
              <a:xfrm>
                <a:off x="769275" y="2438400"/>
                <a:ext cx="1608603" cy="304800"/>
                <a:chOff x="762000" y="4038600"/>
                <a:chExt cx="1905000" cy="381000"/>
              </a:xfrm>
            </p:grpSpPr>
            <p:sp>
              <p:nvSpPr>
                <p:cNvPr id="178" name="Rectangle 177"/>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79" name="Rectangle 178"/>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80" name="Rectangle 179"/>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81" name="Rectangle 180"/>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82" name="Rectangle 181"/>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83" name="Rectangle 182"/>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84" name="Rectangle 183"/>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85" name="Rectangle 184"/>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86" name="Rectangle 185"/>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48" name="Group 147"/>
              <p:cNvGrpSpPr/>
              <p:nvPr/>
            </p:nvGrpSpPr>
            <p:grpSpPr>
              <a:xfrm>
                <a:off x="769275" y="2844114"/>
                <a:ext cx="1608603" cy="304800"/>
                <a:chOff x="762000" y="4038600"/>
                <a:chExt cx="1905000" cy="381000"/>
              </a:xfrm>
            </p:grpSpPr>
            <p:sp>
              <p:nvSpPr>
                <p:cNvPr id="169" name="Rectangle 168"/>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70" name="Rectangle 169"/>
                <p:cNvSpPr/>
                <p:nvPr/>
              </p:nvSpPr>
              <p:spPr bwMode="auto">
                <a:xfrm>
                  <a:off x="8382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71" name="Rectangle 170"/>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72" name="Rectangle 171"/>
                <p:cNvSpPr/>
                <p:nvPr/>
              </p:nvSpPr>
              <p:spPr bwMode="auto">
                <a:xfrm>
                  <a:off x="129745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73" name="Rectangle 172"/>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74" name="Rectangle 173"/>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75" name="Rectangle 174"/>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76" name="Rectangle 175"/>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77" name="Rectangle 176"/>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49" name="Group 148"/>
              <p:cNvGrpSpPr/>
              <p:nvPr/>
            </p:nvGrpSpPr>
            <p:grpSpPr>
              <a:xfrm>
                <a:off x="769275" y="3240354"/>
                <a:ext cx="1608603" cy="304800"/>
                <a:chOff x="762000" y="4038600"/>
                <a:chExt cx="1905000" cy="381000"/>
              </a:xfrm>
            </p:grpSpPr>
            <p:sp>
              <p:nvSpPr>
                <p:cNvPr id="160" name="Rectangle 159"/>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61" name="Rectangle 160"/>
                <p:cNvSpPr/>
                <p:nvPr/>
              </p:nvSpPr>
              <p:spPr bwMode="auto">
                <a:xfrm>
                  <a:off x="8382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62" name="Rectangle 161"/>
                <p:cNvSpPr/>
                <p:nvPr/>
              </p:nvSpPr>
              <p:spPr bwMode="auto">
                <a:xfrm>
                  <a:off x="106268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63" name="Rectangle 162"/>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64" name="Rectangle 163"/>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65" name="Rectangle 164"/>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66" name="Rectangle 165"/>
                <p:cNvSpPr/>
                <p:nvPr/>
              </p:nvSpPr>
              <p:spPr bwMode="auto">
                <a:xfrm>
                  <a:off x="197502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67" name="Rectangle 166"/>
                <p:cNvSpPr/>
                <p:nvPr/>
              </p:nvSpPr>
              <p:spPr bwMode="auto">
                <a:xfrm>
                  <a:off x="220979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68" name="Rectangle 167"/>
                <p:cNvSpPr/>
                <p:nvPr/>
              </p:nvSpPr>
              <p:spPr bwMode="auto">
                <a:xfrm>
                  <a:off x="24363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50" name="Group 149"/>
              <p:cNvGrpSpPr/>
              <p:nvPr/>
            </p:nvGrpSpPr>
            <p:grpSpPr>
              <a:xfrm>
                <a:off x="769275" y="3646068"/>
                <a:ext cx="1608603" cy="304800"/>
                <a:chOff x="762000" y="4038600"/>
                <a:chExt cx="1905000" cy="381000"/>
              </a:xfrm>
            </p:grpSpPr>
            <p:sp>
              <p:nvSpPr>
                <p:cNvPr id="151" name="Rectangle 150"/>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52" name="Rectangle 151"/>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53" name="Rectangle 152"/>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54" name="Rectangle 153"/>
                <p:cNvSpPr/>
                <p:nvPr/>
              </p:nvSpPr>
              <p:spPr bwMode="auto">
                <a:xfrm>
                  <a:off x="129745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55" name="Rectangle 154"/>
                <p:cNvSpPr/>
                <p:nvPr/>
              </p:nvSpPr>
              <p:spPr bwMode="auto">
                <a:xfrm>
                  <a:off x="15240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56" name="Rectangle 155"/>
                <p:cNvSpPr/>
                <p:nvPr/>
              </p:nvSpPr>
              <p:spPr bwMode="auto">
                <a:xfrm>
                  <a:off x="17505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57" name="Rectangle 156"/>
                <p:cNvSpPr/>
                <p:nvPr/>
              </p:nvSpPr>
              <p:spPr bwMode="auto">
                <a:xfrm>
                  <a:off x="197502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58" name="Rectangle 157"/>
                <p:cNvSpPr/>
                <p:nvPr/>
              </p:nvSpPr>
              <p:spPr bwMode="auto">
                <a:xfrm>
                  <a:off x="220979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159" name="Rectangle 158"/>
                <p:cNvSpPr/>
                <p:nvPr/>
              </p:nvSpPr>
              <p:spPr bwMode="auto">
                <a:xfrm>
                  <a:off x="24363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grpSp>
          <p:nvGrpSpPr>
            <p:cNvPr id="223" name="Group 222"/>
            <p:cNvGrpSpPr/>
            <p:nvPr/>
          </p:nvGrpSpPr>
          <p:grpSpPr>
            <a:xfrm>
              <a:off x="5062287" y="3680588"/>
              <a:ext cx="1478175" cy="2645994"/>
              <a:chOff x="762000" y="2438400"/>
              <a:chExt cx="1615878" cy="3112668"/>
            </a:xfrm>
          </p:grpSpPr>
          <p:grpSp>
            <p:nvGrpSpPr>
              <p:cNvPr id="224" name="Group 223"/>
              <p:cNvGrpSpPr/>
              <p:nvPr/>
            </p:nvGrpSpPr>
            <p:grpSpPr>
              <a:xfrm>
                <a:off x="762000" y="4038600"/>
                <a:ext cx="1608603" cy="304800"/>
                <a:chOff x="762000" y="4038600"/>
                <a:chExt cx="1905000" cy="381000"/>
              </a:xfrm>
            </p:grpSpPr>
            <p:sp>
              <p:nvSpPr>
                <p:cNvPr id="295" name="Rectangle 294"/>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96" name="Rectangle 295"/>
                <p:cNvSpPr/>
                <p:nvPr/>
              </p:nvSpPr>
              <p:spPr bwMode="auto">
                <a:xfrm>
                  <a:off x="8382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97" name="Rectangle 296"/>
                <p:cNvSpPr/>
                <p:nvPr/>
              </p:nvSpPr>
              <p:spPr bwMode="auto">
                <a:xfrm>
                  <a:off x="106268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98" name="Rectangle 297"/>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99" name="Rectangle 298"/>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00" name="Rectangle 299"/>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01" name="Rectangle 300"/>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02" name="Rectangle 301"/>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03" name="Rectangle 302"/>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225" name="Group 224"/>
              <p:cNvGrpSpPr/>
              <p:nvPr/>
            </p:nvGrpSpPr>
            <p:grpSpPr>
              <a:xfrm>
                <a:off x="762000" y="4444314"/>
                <a:ext cx="1608603" cy="304800"/>
                <a:chOff x="762000" y="4038600"/>
                <a:chExt cx="1905000" cy="381000"/>
              </a:xfrm>
            </p:grpSpPr>
            <p:sp>
              <p:nvSpPr>
                <p:cNvPr id="286" name="Rectangle 285"/>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87" name="Rectangle 286"/>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88" name="Rectangle 287"/>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89" name="Rectangle 288"/>
                <p:cNvSpPr/>
                <p:nvPr/>
              </p:nvSpPr>
              <p:spPr bwMode="auto">
                <a:xfrm>
                  <a:off x="129745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90" name="Rectangle 289"/>
                <p:cNvSpPr/>
                <p:nvPr/>
              </p:nvSpPr>
              <p:spPr bwMode="auto">
                <a:xfrm>
                  <a:off x="15240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91" name="Rectangle 290"/>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92" name="Rectangle 291"/>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93" name="Rectangle 292"/>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94" name="Rectangle 293"/>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226" name="Group 225"/>
              <p:cNvGrpSpPr/>
              <p:nvPr/>
            </p:nvGrpSpPr>
            <p:grpSpPr>
              <a:xfrm>
                <a:off x="762000" y="4840554"/>
                <a:ext cx="1608603" cy="304800"/>
                <a:chOff x="762000" y="4038600"/>
                <a:chExt cx="1905000" cy="381000"/>
              </a:xfrm>
            </p:grpSpPr>
            <p:sp>
              <p:nvSpPr>
                <p:cNvPr id="277" name="Rectangle 276"/>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78" name="Rectangle 277"/>
                <p:cNvSpPr/>
                <p:nvPr/>
              </p:nvSpPr>
              <p:spPr bwMode="auto">
                <a:xfrm>
                  <a:off x="8382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79" name="Rectangle 278"/>
                <p:cNvSpPr/>
                <p:nvPr/>
              </p:nvSpPr>
              <p:spPr bwMode="auto">
                <a:xfrm>
                  <a:off x="106268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80" name="Rectangle 279"/>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81" name="Rectangle 280"/>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82" name="Rectangle 281"/>
                <p:cNvSpPr/>
                <p:nvPr/>
              </p:nvSpPr>
              <p:spPr bwMode="auto">
                <a:xfrm>
                  <a:off x="17505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83" name="Rectangle 282"/>
                <p:cNvSpPr/>
                <p:nvPr/>
              </p:nvSpPr>
              <p:spPr bwMode="auto">
                <a:xfrm>
                  <a:off x="197502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84" name="Rectangle 283"/>
                <p:cNvSpPr/>
                <p:nvPr/>
              </p:nvSpPr>
              <p:spPr bwMode="auto">
                <a:xfrm>
                  <a:off x="220979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85" name="Rectangle 284"/>
                <p:cNvSpPr/>
                <p:nvPr/>
              </p:nvSpPr>
              <p:spPr bwMode="auto">
                <a:xfrm>
                  <a:off x="24363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227" name="Group 226"/>
              <p:cNvGrpSpPr/>
              <p:nvPr/>
            </p:nvGrpSpPr>
            <p:grpSpPr>
              <a:xfrm>
                <a:off x="762000" y="5246268"/>
                <a:ext cx="1608603" cy="304800"/>
                <a:chOff x="762000" y="4038600"/>
                <a:chExt cx="1905000" cy="381000"/>
              </a:xfrm>
            </p:grpSpPr>
            <p:sp>
              <p:nvSpPr>
                <p:cNvPr id="268" name="Rectangle 267"/>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69" name="Rectangle 268"/>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70" name="Rectangle 269"/>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71" name="Rectangle 270"/>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72" name="Rectangle 271"/>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73" name="Rectangle 272"/>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74" name="Rectangle 273"/>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75" name="Rectangle 274"/>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76" name="Rectangle 275"/>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228" name="Group 227"/>
              <p:cNvGrpSpPr/>
              <p:nvPr/>
            </p:nvGrpSpPr>
            <p:grpSpPr>
              <a:xfrm>
                <a:off x="769275" y="2438400"/>
                <a:ext cx="1608603" cy="304800"/>
                <a:chOff x="762000" y="4038600"/>
                <a:chExt cx="1905000" cy="381000"/>
              </a:xfrm>
            </p:grpSpPr>
            <p:sp>
              <p:nvSpPr>
                <p:cNvPr id="259" name="Rectangle 258"/>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60" name="Rectangle 259"/>
                <p:cNvSpPr/>
                <p:nvPr/>
              </p:nvSpPr>
              <p:spPr bwMode="auto">
                <a:xfrm>
                  <a:off x="8382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61" name="Rectangle 260"/>
                <p:cNvSpPr/>
                <p:nvPr/>
              </p:nvSpPr>
              <p:spPr bwMode="auto">
                <a:xfrm>
                  <a:off x="106268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62" name="Rectangle 261"/>
                <p:cNvSpPr/>
                <p:nvPr/>
              </p:nvSpPr>
              <p:spPr bwMode="auto">
                <a:xfrm>
                  <a:off x="129745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63" name="Rectangle 262"/>
                <p:cNvSpPr/>
                <p:nvPr/>
              </p:nvSpPr>
              <p:spPr bwMode="auto">
                <a:xfrm>
                  <a:off x="15240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64" name="Rectangle 263"/>
                <p:cNvSpPr/>
                <p:nvPr/>
              </p:nvSpPr>
              <p:spPr bwMode="auto">
                <a:xfrm>
                  <a:off x="175054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65" name="Rectangle 264"/>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66" name="Rectangle 265"/>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67" name="Rectangle 266"/>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229" name="Group 228"/>
              <p:cNvGrpSpPr/>
              <p:nvPr/>
            </p:nvGrpSpPr>
            <p:grpSpPr>
              <a:xfrm>
                <a:off x="769275" y="2844114"/>
                <a:ext cx="1608603" cy="304800"/>
                <a:chOff x="762000" y="4038600"/>
                <a:chExt cx="1905000" cy="381000"/>
              </a:xfrm>
            </p:grpSpPr>
            <p:sp>
              <p:nvSpPr>
                <p:cNvPr id="250" name="Rectangle 249"/>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51" name="Rectangle 250"/>
                <p:cNvSpPr/>
                <p:nvPr/>
              </p:nvSpPr>
              <p:spPr bwMode="auto">
                <a:xfrm>
                  <a:off x="8382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52" name="Rectangle 251"/>
                <p:cNvSpPr/>
                <p:nvPr/>
              </p:nvSpPr>
              <p:spPr bwMode="auto">
                <a:xfrm>
                  <a:off x="106268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53" name="Rectangle 252"/>
                <p:cNvSpPr/>
                <p:nvPr/>
              </p:nvSpPr>
              <p:spPr bwMode="auto">
                <a:xfrm>
                  <a:off x="129745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54" name="Rectangle 253"/>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55" name="Rectangle 254"/>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56" name="Rectangle 255"/>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57" name="Rectangle 256"/>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58" name="Rectangle 257"/>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230" name="Group 229"/>
              <p:cNvGrpSpPr/>
              <p:nvPr/>
            </p:nvGrpSpPr>
            <p:grpSpPr>
              <a:xfrm>
                <a:off x="769275" y="3240354"/>
                <a:ext cx="1608603" cy="304800"/>
                <a:chOff x="762000" y="4038600"/>
                <a:chExt cx="1905000" cy="381000"/>
              </a:xfrm>
            </p:grpSpPr>
            <p:sp>
              <p:nvSpPr>
                <p:cNvPr id="241" name="Rectangle 240"/>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42" name="Rectangle 241"/>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43" name="Rectangle 242"/>
                <p:cNvSpPr/>
                <p:nvPr/>
              </p:nvSpPr>
              <p:spPr bwMode="auto">
                <a:xfrm>
                  <a:off x="106268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44" name="Rectangle 243"/>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45" name="Rectangle 244"/>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46" name="Rectangle 245"/>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47" name="Rectangle 246"/>
                <p:cNvSpPr/>
                <p:nvPr/>
              </p:nvSpPr>
              <p:spPr bwMode="auto">
                <a:xfrm>
                  <a:off x="1975021"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48" name="Rectangle 247"/>
                <p:cNvSpPr/>
                <p:nvPr/>
              </p:nvSpPr>
              <p:spPr bwMode="auto">
                <a:xfrm>
                  <a:off x="220979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49" name="Rectangle 248"/>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231" name="Group 230"/>
              <p:cNvGrpSpPr/>
              <p:nvPr/>
            </p:nvGrpSpPr>
            <p:grpSpPr>
              <a:xfrm>
                <a:off x="769275" y="3646068"/>
                <a:ext cx="1608603" cy="304800"/>
                <a:chOff x="762000" y="4038600"/>
                <a:chExt cx="1905000" cy="381000"/>
              </a:xfrm>
            </p:grpSpPr>
            <p:sp>
              <p:nvSpPr>
                <p:cNvPr id="232" name="Rectangle 231"/>
                <p:cNvSpPr/>
                <p:nvPr/>
              </p:nvSpPr>
              <p:spPr bwMode="auto">
                <a:xfrm>
                  <a:off x="762000" y="4038600"/>
                  <a:ext cx="1905000" cy="3810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33" name="Rectangle 232"/>
                <p:cNvSpPr/>
                <p:nvPr/>
              </p:nvSpPr>
              <p:spPr bwMode="auto">
                <a:xfrm>
                  <a:off x="838200"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34" name="Rectangle 233"/>
                <p:cNvSpPr/>
                <p:nvPr/>
              </p:nvSpPr>
              <p:spPr bwMode="auto">
                <a:xfrm>
                  <a:off x="106268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35" name="Rectangle 234"/>
                <p:cNvSpPr/>
                <p:nvPr/>
              </p:nvSpPr>
              <p:spPr bwMode="auto">
                <a:xfrm>
                  <a:off x="1297459"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36" name="Rectangle 235"/>
                <p:cNvSpPr/>
                <p:nvPr/>
              </p:nvSpPr>
              <p:spPr bwMode="auto">
                <a:xfrm>
                  <a:off x="152400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37" name="Rectangle 236"/>
                <p:cNvSpPr/>
                <p:nvPr/>
              </p:nvSpPr>
              <p:spPr bwMode="auto">
                <a:xfrm>
                  <a:off x="17505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38" name="Rectangle 237"/>
                <p:cNvSpPr/>
                <p:nvPr/>
              </p:nvSpPr>
              <p:spPr bwMode="auto">
                <a:xfrm>
                  <a:off x="1975021"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39" name="Rectangle 238"/>
                <p:cNvSpPr/>
                <p:nvPr/>
              </p:nvSpPr>
              <p:spPr bwMode="auto">
                <a:xfrm>
                  <a:off x="2209799" y="4114800"/>
                  <a:ext cx="152400" cy="2286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240" name="Rectangle 239"/>
                <p:cNvSpPr/>
                <p:nvPr/>
              </p:nvSpPr>
              <p:spPr bwMode="auto">
                <a:xfrm>
                  <a:off x="2436340" y="4114800"/>
                  <a:ext cx="152400" cy="228600"/>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grpSp>
      <p:sp>
        <p:nvSpPr>
          <p:cNvPr id="304" name="TextBox 303"/>
          <p:cNvSpPr txBox="1"/>
          <p:nvPr/>
        </p:nvSpPr>
        <p:spPr>
          <a:xfrm>
            <a:off x="1745799" y="6567102"/>
            <a:ext cx="1439497" cy="276999"/>
          </a:xfrm>
          <a:prstGeom prst="rect">
            <a:avLst/>
          </a:prstGeom>
          <a:noFill/>
        </p:spPr>
        <p:txBody>
          <a:bodyPr wrap="none" lIns="0" tIns="0" rIns="0" bIns="0" rtlCol="0">
            <a:spAutoFit/>
          </a:bodyPr>
          <a:lstStyle/>
          <a:p>
            <a:r>
              <a:rPr lang="en-US" dirty="0" smtClean="0">
                <a:solidFill>
                  <a:schemeClr val="bg1"/>
                </a:solidFill>
              </a:rPr>
              <a:t>Fault Domain 1</a:t>
            </a:r>
          </a:p>
        </p:txBody>
      </p:sp>
      <p:sp>
        <p:nvSpPr>
          <p:cNvPr id="305" name="TextBox 304"/>
          <p:cNvSpPr txBox="1"/>
          <p:nvPr/>
        </p:nvSpPr>
        <p:spPr>
          <a:xfrm>
            <a:off x="3471780" y="6567101"/>
            <a:ext cx="1453924" cy="276999"/>
          </a:xfrm>
          <a:prstGeom prst="rect">
            <a:avLst/>
          </a:prstGeom>
          <a:noFill/>
        </p:spPr>
        <p:txBody>
          <a:bodyPr wrap="none" lIns="0" tIns="0" rIns="0" bIns="0" rtlCol="0">
            <a:spAutoFit/>
          </a:bodyPr>
          <a:lstStyle/>
          <a:p>
            <a:r>
              <a:rPr lang="en-US" dirty="0" smtClean="0">
                <a:solidFill>
                  <a:schemeClr val="bg1"/>
                </a:solidFill>
              </a:rPr>
              <a:t>Fault Domain 2</a:t>
            </a:r>
          </a:p>
        </p:txBody>
      </p:sp>
      <p:sp>
        <p:nvSpPr>
          <p:cNvPr id="306" name="TextBox 305"/>
          <p:cNvSpPr txBox="1"/>
          <p:nvPr/>
        </p:nvSpPr>
        <p:spPr>
          <a:xfrm>
            <a:off x="5132264" y="6581001"/>
            <a:ext cx="1439497" cy="276999"/>
          </a:xfrm>
          <a:prstGeom prst="rect">
            <a:avLst/>
          </a:prstGeom>
          <a:noFill/>
        </p:spPr>
        <p:txBody>
          <a:bodyPr wrap="none" lIns="0" tIns="0" rIns="0" bIns="0" rtlCol="0">
            <a:spAutoFit/>
          </a:bodyPr>
          <a:lstStyle/>
          <a:p>
            <a:r>
              <a:rPr lang="en-US" dirty="0" smtClean="0">
                <a:solidFill>
                  <a:schemeClr val="bg1"/>
                </a:solidFill>
              </a:rPr>
              <a:t>Fault Domain 3</a:t>
            </a:r>
          </a:p>
        </p:txBody>
      </p:sp>
      <p:cxnSp>
        <p:nvCxnSpPr>
          <p:cNvPr id="308" name="Straight Connector 307"/>
          <p:cNvCxnSpPr>
            <a:endCxn id="9" idx="2"/>
          </p:cNvCxnSpPr>
          <p:nvPr/>
        </p:nvCxnSpPr>
        <p:spPr>
          <a:xfrm>
            <a:off x="2705374" y="1945161"/>
            <a:ext cx="550465"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309" name="Straight Connector 308"/>
          <p:cNvCxnSpPr/>
          <p:nvPr/>
        </p:nvCxnSpPr>
        <p:spPr>
          <a:xfrm>
            <a:off x="5108732" y="1933893"/>
            <a:ext cx="550465" cy="1"/>
          </a:xfrm>
          <a:prstGeom prst="line">
            <a:avLst/>
          </a:prstGeom>
        </p:spPr>
        <p:style>
          <a:lnRef idx="3">
            <a:schemeClr val="accent3"/>
          </a:lnRef>
          <a:fillRef idx="0">
            <a:schemeClr val="accent3"/>
          </a:fillRef>
          <a:effectRef idx="2">
            <a:schemeClr val="accent3"/>
          </a:effectRef>
          <a:fontRef idx="minor">
            <a:schemeClr val="tx1"/>
          </a:fontRef>
        </p:style>
      </p:cxnSp>
      <p:sp>
        <p:nvSpPr>
          <p:cNvPr id="356" name="Trapezoid 355"/>
          <p:cNvSpPr/>
          <p:nvPr/>
        </p:nvSpPr>
        <p:spPr bwMode="auto">
          <a:xfrm>
            <a:off x="3706146" y="2895600"/>
            <a:ext cx="879438" cy="457200"/>
          </a:xfrm>
          <a:prstGeom prst="trapezoid">
            <a:avLst/>
          </a:prstGeom>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050" dirty="0" smtClean="0">
                <a:solidFill>
                  <a:schemeClr val="bg1"/>
                </a:solidFill>
              </a:rPr>
              <a:t>Load</a:t>
            </a:r>
          </a:p>
          <a:p>
            <a:pPr algn="ctr" defTabSz="914099" fontAlgn="base">
              <a:spcBef>
                <a:spcPct val="0"/>
              </a:spcBef>
              <a:spcAft>
                <a:spcPct val="0"/>
              </a:spcAft>
            </a:pPr>
            <a:r>
              <a:rPr lang="en-US" sz="1050" dirty="0" smtClean="0">
                <a:solidFill>
                  <a:schemeClr val="bg1"/>
                </a:solidFill>
              </a:rPr>
              <a:t>Balancer</a:t>
            </a:r>
          </a:p>
        </p:txBody>
      </p:sp>
      <p:sp>
        <p:nvSpPr>
          <p:cNvPr id="358" name="Freeform 357"/>
          <p:cNvSpPr/>
          <p:nvPr/>
        </p:nvSpPr>
        <p:spPr>
          <a:xfrm>
            <a:off x="1433384" y="3350741"/>
            <a:ext cx="2463113" cy="1705232"/>
          </a:xfrm>
          <a:custGeom>
            <a:avLst/>
            <a:gdLst>
              <a:gd name="connsiteX0" fmla="*/ 2463113 w 2463113"/>
              <a:gd name="connsiteY0" fmla="*/ 0 h 1705232"/>
              <a:gd name="connsiteX1" fmla="*/ 2463113 w 2463113"/>
              <a:gd name="connsiteY1" fmla="*/ 271848 h 1705232"/>
              <a:gd name="connsiteX2" fmla="*/ 123567 w 2463113"/>
              <a:gd name="connsiteY2" fmla="*/ 271848 h 1705232"/>
              <a:gd name="connsiteX3" fmla="*/ 8238 w 2463113"/>
              <a:gd name="connsiteY3" fmla="*/ 271848 h 1705232"/>
              <a:gd name="connsiteX4" fmla="*/ 0 w 2463113"/>
              <a:gd name="connsiteY4" fmla="*/ 1705232 h 1705232"/>
              <a:gd name="connsiteX5" fmla="*/ 197708 w 2463113"/>
              <a:gd name="connsiteY5" fmla="*/ 1705232 h 1705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3113" h="1705232">
                <a:moveTo>
                  <a:pt x="2463113" y="0"/>
                </a:moveTo>
                <a:lnTo>
                  <a:pt x="2463113" y="271848"/>
                </a:lnTo>
                <a:lnTo>
                  <a:pt x="123567" y="271848"/>
                </a:lnTo>
                <a:lnTo>
                  <a:pt x="8238" y="271848"/>
                </a:lnTo>
                <a:lnTo>
                  <a:pt x="0" y="1705232"/>
                </a:lnTo>
                <a:lnTo>
                  <a:pt x="197708" y="1705232"/>
                </a:ln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solidFill>
                <a:schemeClr val="bg1"/>
              </a:solidFill>
            </a:endParaRPr>
          </a:p>
        </p:txBody>
      </p:sp>
      <p:sp>
        <p:nvSpPr>
          <p:cNvPr id="360" name="Freeform 359"/>
          <p:cNvSpPr/>
          <p:nvPr/>
        </p:nvSpPr>
        <p:spPr>
          <a:xfrm>
            <a:off x="3278659" y="3358978"/>
            <a:ext cx="906163" cy="733168"/>
          </a:xfrm>
          <a:custGeom>
            <a:avLst/>
            <a:gdLst>
              <a:gd name="connsiteX0" fmla="*/ 897925 w 906163"/>
              <a:gd name="connsiteY0" fmla="*/ 0 h 733168"/>
              <a:gd name="connsiteX1" fmla="*/ 906163 w 906163"/>
              <a:gd name="connsiteY1" fmla="*/ 395417 h 733168"/>
              <a:gd name="connsiteX2" fmla="*/ 0 w 906163"/>
              <a:gd name="connsiteY2" fmla="*/ 395417 h 733168"/>
              <a:gd name="connsiteX3" fmla="*/ 0 w 906163"/>
              <a:gd name="connsiteY3" fmla="*/ 716692 h 733168"/>
              <a:gd name="connsiteX4" fmla="*/ 107092 w 906163"/>
              <a:gd name="connsiteY4" fmla="*/ 716692 h 733168"/>
              <a:gd name="connsiteX5" fmla="*/ 115330 w 906163"/>
              <a:gd name="connsiteY5" fmla="*/ 733168 h 73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6163" h="733168">
                <a:moveTo>
                  <a:pt x="897925" y="0"/>
                </a:moveTo>
                <a:lnTo>
                  <a:pt x="906163" y="395417"/>
                </a:lnTo>
                <a:lnTo>
                  <a:pt x="0" y="395417"/>
                </a:lnTo>
                <a:lnTo>
                  <a:pt x="0" y="716692"/>
                </a:lnTo>
                <a:lnTo>
                  <a:pt x="107092" y="716692"/>
                </a:lnTo>
                <a:lnTo>
                  <a:pt x="115330" y="733168"/>
                </a:ln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solidFill>
                <a:schemeClr val="bg1"/>
              </a:solidFill>
            </a:endParaRPr>
          </a:p>
        </p:txBody>
      </p:sp>
      <p:cxnSp>
        <p:nvCxnSpPr>
          <p:cNvPr id="367" name="Straight Connector 366"/>
          <p:cNvCxnSpPr/>
          <p:nvPr/>
        </p:nvCxnSpPr>
        <p:spPr>
          <a:xfrm>
            <a:off x="4172465" y="2590800"/>
            <a:ext cx="0" cy="304800"/>
          </a:xfrm>
          <a:prstGeom prst="line">
            <a:avLst/>
          </a:prstGeom>
        </p:spPr>
        <p:style>
          <a:lnRef idx="3">
            <a:schemeClr val="accent6"/>
          </a:lnRef>
          <a:fillRef idx="0">
            <a:schemeClr val="accent6"/>
          </a:fillRef>
          <a:effectRef idx="2">
            <a:schemeClr val="accent6"/>
          </a:effectRef>
          <a:fontRef idx="minor">
            <a:schemeClr val="tx1"/>
          </a:fontRef>
        </p:style>
      </p:cxnSp>
      <p:sp>
        <p:nvSpPr>
          <p:cNvPr id="368" name="TextBox 367"/>
          <p:cNvSpPr txBox="1"/>
          <p:nvPr/>
        </p:nvSpPr>
        <p:spPr>
          <a:xfrm>
            <a:off x="914400" y="1828800"/>
            <a:ext cx="1641027" cy="215444"/>
          </a:xfrm>
          <a:prstGeom prst="rect">
            <a:avLst/>
          </a:prstGeom>
          <a:noFill/>
        </p:spPr>
        <p:txBody>
          <a:bodyPr wrap="none" lIns="0" tIns="0" rIns="0" bIns="0" rtlCol="0">
            <a:spAutoFit/>
          </a:bodyPr>
          <a:lstStyle/>
          <a:p>
            <a:r>
              <a:rPr lang="en-US" sz="1400" dirty="0" smtClean="0">
                <a:solidFill>
                  <a:schemeClr val="bg1"/>
                </a:solidFill>
              </a:rPr>
              <a:t>www.mycloudapp.net</a:t>
            </a:r>
          </a:p>
        </p:txBody>
      </p:sp>
      <p:sp>
        <p:nvSpPr>
          <p:cNvPr id="369" name="TextBox 368"/>
          <p:cNvSpPr txBox="1"/>
          <p:nvPr/>
        </p:nvSpPr>
        <p:spPr>
          <a:xfrm>
            <a:off x="4280327" y="2593429"/>
            <a:ext cx="1641027" cy="215444"/>
          </a:xfrm>
          <a:prstGeom prst="rect">
            <a:avLst/>
          </a:prstGeom>
          <a:noFill/>
        </p:spPr>
        <p:txBody>
          <a:bodyPr wrap="none" lIns="0" tIns="0" rIns="0" bIns="0" rtlCol="0">
            <a:spAutoFit/>
          </a:bodyPr>
          <a:lstStyle/>
          <a:p>
            <a:r>
              <a:rPr lang="en-US" sz="1400" dirty="0" smtClean="0">
                <a:solidFill>
                  <a:schemeClr val="bg1"/>
                </a:solidFill>
              </a:rPr>
              <a:t>www.mycloudapp.net</a:t>
            </a:r>
          </a:p>
        </p:txBody>
      </p:sp>
      <p:sp>
        <p:nvSpPr>
          <p:cNvPr id="371" name="TextBox 370"/>
          <p:cNvSpPr txBox="1"/>
          <p:nvPr/>
        </p:nvSpPr>
        <p:spPr>
          <a:xfrm>
            <a:off x="3135092" y="3378083"/>
            <a:ext cx="852798" cy="215444"/>
          </a:xfrm>
          <a:prstGeom prst="rect">
            <a:avLst/>
          </a:prstGeom>
          <a:noFill/>
        </p:spPr>
        <p:txBody>
          <a:bodyPr wrap="none" lIns="0" tIns="0" rIns="0" bIns="0" rtlCol="0">
            <a:spAutoFit/>
          </a:bodyPr>
          <a:lstStyle/>
          <a:p>
            <a:r>
              <a:rPr lang="en-US" sz="1400" dirty="0" smtClean="0">
                <a:solidFill>
                  <a:schemeClr val="bg1"/>
                </a:solidFill>
              </a:rPr>
              <a:t>10.100.0.36</a:t>
            </a:r>
          </a:p>
        </p:txBody>
      </p:sp>
      <p:sp>
        <p:nvSpPr>
          <p:cNvPr id="372" name="TextBox 371"/>
          <p:cNvSpPr txBox="1"/>
          <p:nvPr/>
        </p:nvSpPr>
        <p:spPr>
          <a:xfrm>
            <a:off x="2362200" y="3673385"/>
            <a:ext cx="931473" cy="215444"/>
          </a:xfrm>
          <a:prstGeom prst="rect">
            <a:avLst/>
          </a:prstGeom>
          <a:noFill/>
        </p:spPr>
        <p:txBody>
          <a:bodyPr wrap="none" lIns="0" tIns="0" rIns="0" bIns="0" rtlCol="0">
            <a:spAutoFit/>
          </a:bodyPr>
          <a:lstStyle/>
          <a:p>
            <a:r>
              <a:rPr lang="en-US" sz="1400" dirty="0" smtClean="0">
                <a:solidFill>
                  <a:schemeClr val="bg1"/>
                </a:solidFill>
              </a:rPr>
              <a:t>10.100.0.122</a:t>
            </a:r>
          </a:p>
        </p:txBody>
      </p:sp>
      <p:grpSp>
        <p:nvGrpSpPr>
          <p:cNvPr id="374" name="Group 373"/>
          <p:cNvGrpSpPr/>
          <p:nvPr/>
        </p:nvGrpSpPr>
        <p:grpSpPr>
          <a:xfrm>
            <a:off x="4399005" y="3368585"/>
            <a:ext cx="1003597" cy="1030990"/>
            <a:chOff x="4399005" y="3137356"/>
            <a:chExt cx="1003597" cy="1030990"/>
          </a:xfrm>
        </p:grpSpPr>
        <p:sp>
          <p:nvSpPr>
            <p:cNvPr id="361" name="Freeform 360"/>
            <p:cNvSpPr/>
            <p:nvPr/>
          </p:nvSpPr>
          <p:spPr>
            <a:xfrm>
              <a:off x="4399005" y="3146854"/>
              <a:ext cx="675503" cy="1021492"/>
            </a:xfrm>
            <a:custGeom>
              <a:avLst/>
              <a:gdLst>
                <a:gd name="connsiteX0" fmla="*/ 0 w 675503"/>
                <a:gd name="connsiteY0" fmla="*/ 0 h 1021492"/>
                <a:gd name="connsiteX1" fmla="*/ 0 w 675503"/>
                <a:gd name="connsiteY1" fmla="*/ 0 h 1021492"/>
                <a:gd name="connsiteX2" fmla="*/ 8238 w 675503"/>
                <a:gd name="connsiteY2" fmla="*/ 255373 h 1021492"/>
                <a:gd name="connsiteX3" fmla="*/ 543698 w 675503"/>
                <a:gd name="connsiteY3" fmla="*/ 255373 h 1021492"/>
                <a:gd name="connsiteX4" fmla="*/ 543698 w 675503"/>
                <a:gd name="connsiteY4" fmla="*/ 1021492 h 1021492"/>
                <a:gd name="connsiteX5" fmla="*/ 675503 w 675503"/>
                <a:gd name="connsiteY5" fmla="*/ 1021492 h 1021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503" h="1021492">
                  <a:moveTo>
                    <a:pt x="0" y="0"/>
                  </a:moveTo>
                  <a:lnTo>
                    <a:pt x="0" y="0"/>
                  </a:lnTo>
                  <a:cubicBezTo>
                    <a:pt x="2837" y="85121"/>
                    <a:pt x="8238" y="170204"/>
                    <a:pt x="8238" y="255373"/>
                  </a:cubicBezTo>
                  <a:lnTo>
                    <a:pt x="543698" y="255373"/>
                  </a:lnTo>
                  <a:lnTo>
                    <a:pt x="543698" y="1021492"/>
                  </a:lnTo>
                  <a:lnTo>
                    <a:pt x="675503" y="1021492"/>
                  </a:ln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solidFill>
                  <a:schemeClr val="bg1"/>
                </a:solidFill>
              </a:endParaRPr>
            </a:p>
          </p:txBody>
        </p:sp>
        <p:sp>
          <p:nvSpPr>
            <p:cNvPr id="373" name="TextBox 372"/>
            <p:cNvSpPr txBox="1"/>
            <p:nvPr/>
          </p:nvSpPr>
          <p:spPr>
            <a:xfrm>
              <a:off x="4466448" y="3137356"/>
              <a:ext cx="936154" cy="215444"/>
            </a:xfrm>
            <a:prstGeom prst="rect">
              <a:avLst/>
            </a:prstGeom>
            <a:noFill/>
          </p:spPr>
          <p:txBody>
            <a:bodyPr wrap="none" lIns="0" tIns="0" rIns="0" bIns="0" rtlCol="0">
              <a:spAutoFit/>
            </a:bodyPr>
            <a:lstStyle/>
            <a:p>
              <a:r>
                <a:rPr lang="en-US" sz="1400" dirty="0" smtClean="0">
                  <a:solidFill>
                    <a:schemeClr val="bg1"/>
                  </a:solidFill>
                </a:rPr>
                <a:t>10.100.0.185</a:t>
              </a:r>
            </a:p>
          </p:txBody>
        </p:sp>
      </p:grpSp>
      <p:grpSp>
        <p:nvGrpSpPr>
          <p:cNvPr id="6" name="Group 5"/>
          <p:cNvGrpSpPr/>
          <p:nvPr/>
        </p:nvGrpSpPr>
        <p:grpSpPr>
          <a:xfrm>
            <a:off x="4126382" y="3926331"/>
            <a:ext cx="703314" cy="215444"/>
            <a:chOff x="4126382" y="3697731"/>
            <a:chExt cx="703314" cy="215444"/>
          </a:xfrm>
          <a:effectLst>
            <a:glow rad="139700">
              <a:schemeClr val="accent1">
                <a:satMod val="175000"/>
                <a:alpha val="40000"/>
              </a:schemeClr>
            </a:glow>
          </a:effectLst>
        </p:grpSpPr>
        <p:grpSp>
          <p:nvGrpSpPr>
            <p:cNvPr id="323" name="Group 322"/>
            <p:cNvGrpSpPr/>
            <p:nvPr/>
          </p:nvGrpSpPr>
          <p:grpSpPr>
            <a:xfrm>
              <a:off x="4154220" y="3727721"/>
              <a:ext cx="647469" cy="155461"/>
              <a:chOff x="2942033" y="3125730"/>
              <a:chExt cx="647469" cy="155461"/>
            </a:xfrm>
          </p:grpSpPr>
          <p:sp>
            <p:nvSpPr>
              <p:cNvPr id="314" name="Rectangle 313"/>
              <p:cNvSpPr/>
              <p:nvPr/>
            </p:nvSpPr>
            <p:spPr bwMode="auto">
              <a:xfrm>
                <a:off x="2942033" y="312573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15" name="Rectangle 314"/>
              <p:cNvSpPr/>
              <p:nvPr/>
            </p:nvSpPr>
            <p:spPr bwMode="auto">
              <a:xfrm>
                <a:off x="3115434" y="312573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16" name="Rectangle 315"/>
              <p:cNvSpPr/>
              <p:nvPr/>
            </p:nvSpPr>
            <p:spPr bwMode="auto">
              <a:xfrm>
                <a:off x="3296788" y="312573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17" name="Rectangle 316"/>
              <p:cNvSpPr/>
              <p:nvPr/>
            </p:nvSpPr>
            <p:spPr bwMode="auto">
              <a:xfrm>
                <a:off x="3471780" y="312573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sp>
          <p:nvSpPr>
            <p:cNvPr id="5" name="Rectangle 4"/>
            <p:cNvSpPr/>
            <p:nvPr/>
          </p:nvSpPr>
          <p:spPr bwMode="auto">
            <a:xfrm>
              <a:off x="4126382" y="3697731"/>
              <a:ext cx="703314" cy="215444"/>
            </a:xfrm>
            <a:prstGeom prst="rect">
              <a:avLst/>
            </a:prstGeom>
            <a:noFill/>
            <a:ln w="15875">
              <a:solidFill>
                <a:schemeClr val="accent5"/>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7" name="Group 6"/>
          <p:cNvGrpSpPr/>
          <p:nvPr/>
        </p:nvGrpSpPr>
        <p:grpSpPr>
          <a:xfrm>
            <a:off x="5816636" y="4278236"/>
            <a:ext cx="703314" cy="215444"/>
            <a:chOff x="5816636" y="4049636"/>
            <a:chExt cx="703314" cy="215444"/>
          </a:xfrm>
          <a:effectLst>
            <a:glow rad="139700">
              <a:schemeClr val="accent1">
                <a:satMod val="175000"/>
                <a:alpha val="40000"/>
              </a:schemeClr>
            </a:glow>
          </a:effectLst>
        </p:grpSpPr>
        <p:grpSp>
          <p:nvGrpSpPr>
            <p:cNvPr id="324" name="Group 323"/>
            <p:cNvGrpSpPr/>
            <p:nvPr/>
          </p:nvGrpSpPr>
          <p:grpSpPr>
            <a:xfrm>
              <a:off x="5839960" y="4072607"/>
              <a:ext cx="647469" cy="155461"/>
              <a:chOff x="4007701" y="3125730"/>
              <a:chExt cx="647469" cy="155461"/>
            </a:xfrm>
          </p:grpSpPr>
          <p:sp>
            <p:nvSpPr>
              <p:cNvPr id="318" name="Rectangle 317"/>
              <p:cNvSpPr/>
              <p:nvPr/>
            </p:nvSpPr>
            <p:spPr bwMode="auto">
              <a:xfrm>
                <a:off x="4007701" y="312573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19" name="Rectangle 318"/>
              <p:cNvSpPr/>
              <p:nvPr/>
            </p:nvSpPr>
            <p:spPr bwMode="auto">
              <a:xfrm>
                <a:off x="4181102" y="312573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20" name="Rectangle 319"/>
              <p:cNvSpPr/>
              <p:nvPr/>
            </p:nvSpPr>
            <p:spPr bwMode="auto">
              <a:xfrm>
                <a:off x="4362456" y="312573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21" name="Rectangle 320"/>
              <p:cNvSpPr/>
              <p:nvPr/>
            </p:nvSpPr>
            <p:spPr bwMode="auto">
              <a:xfrm>
                <a:off x="4537448" y="312573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sp>
          <p:nvSpPr>
            <p:cNvPr id="331" name="Rectangle 330"/>
            <p:cNvSpPr/>
            <p:nvPr/>
          </p:nvSpPr>
          <p:spPr bwMode="auto">
            <a:xfrm>
              <a:off x="5816636" y="4049636"/>
              <a:ext cx="703314" cy="215444"/>
            </a:xfrm>
            <a:prstGeom prst="rect">
              <a:avLst/>
            </a:prstGeom>
            <a:noFill/>
            <a:ln w="15875">
              <a:solidFill>
                <a:schemeClr val="accent5"/>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8" name="Group 7"/>
          <p:cNvGrpSpPr/>
          <p:nvPr/>
        </p:nvGrpSpPr>
        <p:grpSpPr>
          <a:xfrm>
            <a:off x="1660274" y="4959880"/>
            <a:ext cx="703314" cy="215444"/>
            <a:chOff x="1660274" y="4731280"/>
            <a:chExt cx="703314" cy="215444"/>
          </a:xfrm>
          <a:effectLst>
            <a:glow rad="139700">
              <a:schemeClr val="accent1">
                <a:satMod val="175000"/>
                <a:alpha val="40000"/>
              </a:schemeClr>
            </a:glow>
          </a:effectLst>
        </p:grpSpPr>
        <p:grpSp>
          <p:nvGrpSpPr>
            <p:cNvPr id="322" name="Group 321"/>
            <p:cNvGrpSpPr/>
            <p:nvPr/>
          </p:nvGrpSpPr>
          <p:grpSpPr>
            <a:xfrm>
              <a:off x="1680283" y="4754327"/>
              <a:ext cx="647469" cy="155461"/>
              <a:chOff x="1846032" y="3048000"/>
              <a:chExt cx="647469" cy="155461"/>
            </a:xfrm>
          </p:grpSpPr>
          <p:sp>
            <p:nvSpPr>
              <p:cNvPr id="310" name="Rectangle 309"/>
              <p:cNvSpPr/>
              <p:nvPr/>
            </p:nvSpPr>
            <p:spPr bwMode="auto">
              <a:xfrm>
                <a:off x="1846032" y="304800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11" name="Rectangle 310"/>
              <p:cNvSpPr/>
              <p:nvPr/>
            </p:nvSpPr>
            <p:spPr bwMode="auto">
              <a:xfrm>
                <a:off x="2019433" y="304800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12" name="Rectangle 311"/>
              <p:cNvSpPr/>
              <p:nvPr/>
            </p:nvSpPr>
            <p:spPr bwMode="auto">
              <a:xfrm>
                <a:off x="2200787" y="304800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13" name="Rectangle 312"/>
              <p:cNvSpPr/>
              <p:nvPr/>
            </p:nvSpPr>
            <p:spPr bwMode="auto">
              <a:xfrm>
                <a:off x="2375779" y="3048000"/>
                <a:ext cx="117722" cy="155461"/>
              </a:xfrm>
              <a:prstGeom prst="rect">
                <a:avLst/>
              </a:prstGeom>
              <a:solidFill>
                <a:srgbClr val="FF00FF"/>
              </a:solidFill>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sp>
          <p:nvSpPr>
            <p:cNvPr id="332" name="Rectangle 331"/>
            <p:cNvSpPr/>
            <p:nvPr/>
          </p:nvSpPr>
          <p:spPr bwMode="auto">
            <a:xfrm>
              <a:off x="1660274" y="4731280"/>
              <a:ext cx="703314" cy="215444"/>
            </a:xfrm>
            <a:prstGeom prst="rect">
              <a:avLst/>
            </a:prstGeom>
            <a:noFill/>
            <a:ln w="15875">
              <a:solidFill>
                <a:schemeClr val="accent5"/>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0" name="Group 9"/>
          <p:cNvGrpSpPr/>
          <p:nvPr/>
        </p:nvGrpSpPr>
        <p:grpSpPr>
          <a:xfrm>
            <a:off x="3771705" y="3929102"/>
            <a:ext cx="351407" cy="215444"/>
            <a:chOff x="3771705" y="3700502"/>
            <a:chExt cx="351407" cy="215444"/>
          </a:xfrm>
          <a:effectLst>
            <a:glow rad="139700">
              <a:schemeClr val="accent1">
                <a:satMod val="175000"/>
                <a:alpha val="40000"/>
              </a:schemeClr>
            </a:glow>
          </a:effectLst>
        </p:grpSpPr>
        <p:grpSp>
          <p:nvGrpSpPr>
            <p:cNvPr id="328" name="Group 327"/>
            <p:cNvGrpSpPr/>
            <p:nvPr/>
          </p:nvGrpSpPr>
          <p:grpSpPr>
            <a:xfrm>
              <a:off x="3797582" y="3732408"/>
              <a:ext cx="292714" cy="155461"/>
              <a:chOff x="2512578" y="3048000"/>
              <a:chExt cx="292714" cy="155461"/>
            </a:xfrm>
          </p:grpSpPr>
          <p:sp>
            <p:nvSpPr>
              <p:cNvPr id="329" name="Rectangle 328"/>
              <p:cNvSpPr/>
              <p:nvPr/>
            </p:nvSpPr>
            <p:spPr bwMode="auto">
              <a:xfrm>
                <a:off x="2512578" y="3048000"/>
                <a:ext cx="117722" cy="155461"/>
              </a:xfrm>
              <a:prstGeom prst="rect">
                <a:avLst/>
              </a:prstGeom>
              <a:solidFill>
                <a:srgbClr val="FFC000"/>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30" name="Rectangle 329"/>
              <p:cNvSpPr/>
              <p:nvPr/>
            </p:nvSpPr>
            <p:spPr bwMode="auto">
              <a:xfrm>
                <a:off x="2687570" y="3048000"/>
                <a:ext cx="117722" cy="155461"/>
              </a:xfrm>
              <a:prstGeom prst="rect">
                <a:avLst/>
              </a:prstGeom>
              <a:solidFill>
                <a:srgbClr val="FFC000"/>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sp>
          <p:nvSpPr>
            <p:cNvPr id="333" name="Rectangle 332"/>
            <p:cNvSpPr/>
            <p:nvPr/>
          </p:nvSpPr>
          <p:spPr bwMode="auto">
            <a:xfrm>
              <a:off x="3771705" y="3700502"/>
              <a:ext cx="351407" cy="215444"/>
            </a:xfrm>
            <a:prstGeom prst="rect">
              <a:avLst/>
            </a:prstGeom>
            <a:noFill/>
            <a:ln w="15875">
              <a:solidFill>
                <a:schemeClr val="accent1"/>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grpSp>
        <p:nvGrpSpPr>
          <p:cNvPr id="11" name="Group 10"/>
          <p:cNvGrpSpPr/>
          <p:nvPr/>
        </p:nvGrpSpPr>
        <p:grpSpPr>
          <a:xfrm>
            <a:off x="2377938" y="4962652"/>
            <a:ext cx="351407" cy="215444"/>
            <a:chOff x="2377938" y="4734052"/>
            <a:chExt cx="351407" cy="215444"/>
          </a:xfrm>
          <a:effectLst>
            <a:glow rad="139700">
              <a:schemeClr val="accent1">
                <a:satMod val="175000"/>
                <a:alpha val="40000"/>
              </a:schemeClr>
            </a:glow>
          </a:effectLst>
        </p:grpSpPr>
        <p:grpSp>
          <p:nvGrpSpPr>
            <p:cNvPr id="327" name="Group 326"/>
            <p:cNvGrpSpPr/>
            <p:nvPr/>
          </p:nvGrpSpPr>
          <p:grpSpPr>
            <a:xfrm>
              <a:off x="2390085" y="4759014"/>
              <a:ext cx="292714" cy="155461"/>
              <a:chOff x="2512578" y="3048000"/>
              <a:chExt cx="292714" cy="155461"/>
            </a:xfrm>
          </p:grpSpPr>
          <p:sp>
            <p:nvSpPr>
              <p:cNvPr id="325" name="Rectangle 324"/>
              <p:cNvSpPr/>
              <p:nvPr/>
            </p:nvSpPr>
            <p:spPr bwMode="auto">
              <a:xfrm>
                <a:off x="2512578" y="3048000"/>
                <a:ext cx="117722" cy="155461"/>
              </a:xfrm>
              <a:prstGeom prst="rect">
                <a:avLst/>
              </a:prstGeom>
              <a:solidFill>
                <a:srgbClr val="FFC000"/>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sp>
            <p:nvSpPr>
              <p:cNvPr id="326" name="Rectangle 325"/>
              <p:cNvSpPr/>
              <p:nvPr/>
            </p:nvSpPr>
            <p:spPr bwMode="auto">
              <a:xfrm>
                <a:off x="2687570" y="3048000"/>
                <a:ext cx="117722" cy="155461"/>
              </a:xfrm>
              <a:prstGeom prst="rect">
                <a:avLst/>
              </a:prstGeom>
              <a:solidFill>
                <a:srgbClr val="FFC000"/>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sp>
          <p:nvSpPr>
            <p:cNvPr id="335" name="Rectangle 334"/>
            <p:cNvSpPr/>
            <p:nvPr/>
          </p:nvSpPr>
          <p:spPr bwMode="auto">
            <a:xfrm>
              <a:off x="2377938" y="4734052"/>
              <a:ext cx="351407" cy="215444"/>
            </a:xfrm>
            <a:prstGeom prst="rect">
              <a:avLst/>
            </a:prstGeom>
            <a:noFill/>
            <a:ln w="15875">
              <a:solidFill>
                <a:schemeClr val="accent1"/>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solidFill>
                  <a:schemeClr val="bg1"/>
                </a:solidFill>
              </a:endParaRPr>
            </a:p>
          </p:txBody>
        </p:sp>
      </p:grpSp>
    </p:spTree>
    <p:extLst>
      <p:ext uri="{BB962C8B-B14F-4D97-AF65-F5344CB8AC3E}">
        <p14:creationId xmlns:p14="http://schemas.microsoft.com/office/powerpoint/2010/main" val="249668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360"/>
                                        </p:tgtEl>
                                        <p:attrNameLst>
                                          <p:attrName>style.visibility</p:attrName>
                                        </p:attrNameLst>
                                      </p:cBhvr>
                                      <p:to>
                                        <p:strVal val="visible"/>
                                      </p:to>
                                    </p:set>
                                    <p:animEffect transition="in" filter="wipe(up)">
                                      <p:cBhvr>
                                        <p:cTn id="26" dur="500"/>
                                        <p:tgtEl>
                                          <p:spTgt spid="360"/>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358"/>
                                        </p:tgtEl>
                                        <p:attrNameLst>
                                          <p:attrName>style.visibility</p:attrName>
                                        </p:attrNameLst>
                                      </p:cBhvr>
                                      <p:to>
                                        <p:strVal val="visible"/>
                                      </p:to>
                                    </p:set>
                                    <p:animEffect transition="in" filter="wipe(up)">
                                      <p:cBhvr>
                                        <p:cTn id="29" dur="500"/>
                                        <p:tgtEl>
                                          <p:spTgt spid="358"/>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372"/>
                                        </p:tgtEl>
                                        <p:attrNameLst>
                                          <p:attrName>style.visibility</p:attrName>
                                        </p:attrNameLst>
                                      </p:cBhvr>
                                      <p:to>
                                        <p:strVal val="visible"/>
                                      </p:to>
                                    </p:set>
                                    <p:animEffect transition="in" filter="wipe(up)">
                                      <p:cBhvr>
                                        <p:cTn id="32" dur="500"/>
                                        <p:tgtEl>
                                          <p:spTgt spid="372"/>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371"/>
                                        </p:tgtEl>
                                        <p:attrNameLst>
                                          <p:attrName>style.visibility</p:attrName>
                                        </p:attrNameLst>
                                      </p:cBhvr>
                                      <p:to>
                                        <p:strVal val="visible"/>
                                      </p:to>
                                    </p:set>
                                    <p:animEffect transition="in" filter="wipe(up)">
                                      <p:cBhvr>
                                        <p:cTn id="35" dur="500"/>
                                        <p:tgtEl>
                                          <p:spTgt spid="371"/>
                                        </p:tgtEl>
                                      </p:cBhvr>
                                    </p:animEffect>
                                  </p:childTnLst>
                                </p:cTn>
                              </p:par>
                              <p:par>
                                <p:cTn id="36" presetID="22" presetClass="entr" presetSubtype="1" fill="hold" nodeType="withEffect">
                                  <p:stCondLst>
                                    <p:cond delay="0"/>
                                  </p:stCondLst>
                                  <p:childTnLst>
                                    <p:set>
                                      <p:cBhvr>
                                        <p:cTn id="37" dur="1" fill="hold">
                                          <p:stCondLst>
                                            <p:cond delay="0"/>
                                          </p:stCondLst>
                                        </p:cTn>
                                        <p:tgtEl>
                                          <p:spTgt spid="367"/>
                                        </p:tgtEl>
                                        <p:attrNameLst>
                                          <p:attrName>style.visibility</p:attrName>
                                        </p:attrNameLst>
                                      </p:cBhvr>
                                      <p:to>
                                        <p:strVal val="visible"/>
                                      </p:to>
                                    </p:set>
                                    <p:animEffect transition="in" filter="wipe(up)">
                                      <p:cBhvr>
                                        <p:cTn id="38" dur="500"/>
                                        <p:tgtEl>
                                          <p:spTgt spid="367"/>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69"/>
                                        </p:tgtEl>
                                        <p:attrNameLst>
                                          <p:attrName>style.visibility</p:attrName>
                                        </p:attrNameLst>
                                      </p:cBhvr>
                                      <p:to>
                                        <p:strVal val="visible"/>
                                      </p:to>
                                    </p:set>
                                    <p:animEffect transition="in" filter="wipe(up)">
                                      <p:cBhvr>
                                        <p:cTn id="41" dur="500"/>
                                        <p:tgtEl>
                                          <p:spTgt spid="369"/>
                                        </p:tgtEl>
                                      </p:cBhvr>
                                    </p:animEffect>
                                  </p:childTnLst>
                                </p:cTn>
                              </p:par>
                              <p:par>
                                <p:cTn id="42" presetID="22" presetClass="entr" presetSubtype="1" fill="hold" nodeType="withEffect">
                                  <p:stCondLst>
                                    <p:cond delay="0"/>
                                  </p:stCondLst>
                                  <p:childTnLst>
                                    <p:set>
                                      <p:cBhvr>
                                        <p:cTn id="43" dur="1" fill="hold">
                                          <p:stCondLst>
                                            <p:cond delay="0"/>
                                          </p:stCondLst>
                                        </p:cTn>
                                        <p:tgtEl>
                                          <p:spTgt spid="374"/>
                                        </p:tgtEl>
                                        <p:attrNameLst>
                                          <p:attrName>style.visibility</p:attrName>
                                        </p:attrNameLst>
                                      </p:cBhvr>
                                      <p:to>
                                        <p:strVal val="visible"/>
                                      </p:to>
                                    </p:set>
                                    <p:animEffect transition="in" filter="wipe(up)">
                                      <p:cBhvr>
                                        <p:cTn id="44" dur="500"/>
                                        <p:tgtEl>
                                          <p:spTgt spid="3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 grpId="0" animBg="1"/>
      <p:bldP spid="360" grpId="0" animBg="1"/>
      <p:bldP spid="369" grpId="0"/>
      <p:bldP spid="371" grpId="0"/>
      <p:bldP spid="37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530" y="228601"/>
            <a:ext cx="8368939" cy="609398"/>
          </a:xfrm>
        </p:spPr>
        <p:txBody>
          <a:bodyPr/>
          <a:lstStyle/>
          <a:p>
            <a:r>
              <a:rPr lang="en-US" sz="4400" dirty="0" smtClean="0"/>
              <a:t>Some terminology…</a:t>
            </a:r>
            <a:endParaRPr lang="en-US" sz="4400" dirty="0"/>
          </a:p>
        </p:txBody>
      </p:sp>
      <p:sp>
        <p:nvSpPr>
          <p:cNvPr id="3" name="Text Placeholder 2"/>
          <p:cNvSpPr>
            <a:spLocks noGrp="1"/>
          </p:cNvSpPr>
          <p:nvPr>
            <p:ph type="body" sz="quarter" idx="10"/>
          </p:nvPr>
        </p:nvSpPr>
        <p:spPr>
          <a:xfrm>
            <a:off x="381000" y="1411552"/>
            <a:ext cx="8382000" cy="1854354"/>
          </a:xfrm>
        </p:spPr>
        <p:txBody>
          <a:bodyPr/>
          <a:lstStyle/>
          <a:p>
            <a:pPr marL="0" indent="0">
              <a:buNone/>
            </a:pPr>
            <a:r>
              <a:rPr lang="en-US" sz="2000" dirty="0" smtClean="0"/>
              <a:t>+ Subscription			- unit of billing, associated with Live ID</a:t>
            </a:r>
          </a:p>
          <a:p>
            <a:pPr marL="460375" lvl="1" indent="0">
              <a:buNone/>
            </a:pPr>
            <a:r>
              <a:rPr lang="en-US" sz="2000" dirty="0" smtClean="0"/>
              <a:t>+ Hosted Service		- </a:t>
            </a:r>
            <a:r>
              <a:rPr lang="en-US" sz="2000" dirty="0" err="1" smtClean="0"/>
              <a:t>dns</a:t>
            </a:r>
            <a:r>
              <a:rPr lang="en-US" sz="2000" dirty="0" smtClean="0"/>
              <a:t> name reservation</a:t>
            </a:r>
          </a:p>
          <a:p>
            <a:pPr marL="914400" lvl="2" indent="0">
              <a:buNone/>
            </a:pPr>
            <a:r>
              <a:rPr lang="en-US" sz="2000" dirty="0" smtClean="0"/>
              <a:t>- Certificates		- used for deployment</a:t>
            </a:r>
          </a:p>
          <a:p>
            <a:pPr marL="914400" lvl="2" indent="0">
              <a:buNone/>
            </a:pPr>
            <a:r>
              <a:rPr lang="en-US" sz="2000" dirty="0" smtClean="0"/>
              <a:t>+ Deployments		- 2 slots, Production &amp; Staging</a:t>
            </a:r>
          </a:p>
          <a:p>
            <a:pPr marL="1370013" lvl="3" indent="0">
              <a:buNone/>
            </a:pPr>
            <a:r>
              <a:rPr lang="en-US" dirty="0" smtClean="0"/>
              <a:t>+ Roles		- defines types of instances to be created</a:t>
            </a:r>
          </a:p>
          <a:p>
            <a:pPr marL="1836738" lvl="4" indent="0">
              <a:buNone/>
            </a:pPr>
            <a:r>
              <a:rPr lang="en-US" dirty="0" smtClean="0"/>
              <a:t>Instances	- has a size and an instance count</a:t>
            </a:r>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341" y="3491347"/>
            <a:ext cx="7809033" cy="20099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76294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435901934"/>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21575"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VM Size in Windows Azure</a:t>
            </a:r>
            <a:endParaRPr lang="en-US" dirty="0"/>
          </a:p>
        </p:txBody>
      </p:sp>
      <p:sp>
        <p:nvSpPr>
          <p:cNvPr id="3" name="Content Placeholder 2"/>
          <p:cNvSpPr>
            <a:spLocks noGrp="1"/>
          </p:cNvSpPr>
          <p:nvPr>
            <p:ph sz="quarter" idx="10"/>
            <p:custDataLst>
              <p:tags r:id="rId4"/>
            </p:custDataLst>
          </p:nvPr>
        </p:nvSpPr>
        <p:spPr>
          <a:xfrm>
            <a:off x="389436" y="1463675"/>
            <a:ext cx="8368939" cy="1631216"/>
          </a:xfrm>
        </p:spPr>
        <p:txBody>
          <a:bodyPr/>
          <a:lstStyle/>
          <a:p>
            <a:r>
              <a:rPr lang="en-US" dirty="0" smtClean="0">
                <a:solidFill>
                  <a:schemeClr val="accent2">
                    <a:alpha val="99000"/>
                  </a:schemeClr>
                </a:solidFill>
                <a:latin typeface="Segoe UI Light" pitchFamily="34" charset="0"/>
              </a:rPr>
              <a:t>Windows Azure</a:t>
            </a:r>
          </a:p>
          <a:p>
            <a:pPr marL="0" lvl="1"/>
            <a:r>
              <a:rPr lang="en-US" sz="1600" dirty="0" smtClean="0"/>
              <a:t>Supports Various VM Sizes</a:t>
            </a:r>
          </a:p>
          <a:p>
            <a:pPr marL="0" lvl="1"/>
            <a:r>
              <a:rPr lang="en-US" sz="1600" dirty="0" smtClean="0"/>
              <a:t>Size set on Role in Service Definition - All instances of role will be of equal size </a:t>
            </a:r>
          </a:p>
          <a:p>
            <a:pPr marL="0" lvl="1"/>
            <a:r>
              <a:rPr lang="en-US" sz="1600" dirty="0" smtClean="0"/>
              <a:t>Service can have multiple roles</a:t>
            </a:r>
          </a:p>
          <a:p>
            <a:pPr marL="0" lvl="1"/>
            <a:r>
              <a:rPr lang="en-US" sz="1600" dirty="0" smtClean="0"/>
              <a:t>Balance of Performance per node vs. High Availability from multiple nodes</a:t>
            </a:r>
            <a:endParaRPr lang="en-US" sz="1600" dirty="0"/>
          </a:p>
        </p:txBody>
      </p:sp>
      <p:graphicFrame>
        <p:nvGraphicFramePr>
          <p:cNvPr id="4" name="Table 3"/>
          <p:cNvGraphicFramePr>
            <a:graphicFrameLocks noGrp="1"/>
          </p:cNvGraphicFramePr>
          <p:nvPr>
            <p:custDataLst>
              <p:tags r:id="rId5"/>
            </p:custDataLst>
            <p:extLst>
              <p:ext uri="{D42A27DB-BD31-4B8C-83A1-F6EECF244321}">
                <p14:modId xmlns:p14="http://schemas.microsoft.com/office/powerpoint/2010/main" val="2127198076"/>
              </p:ext>
            </p:extLst>
          </p:nvPr>
        </p:nvGraphicFramePr>
        <p:xfrm>
          <a:off x="388245" y="3656801"/>
          <a:ext cx="8371085" cy="2042160"/>
        </p:xfrm>
        <a:graphic>
          <a:graphicData uri="http://schemas.openxmlformats.org/drawingml/2006/table">
            <a:tbl>
              <a:tblPr firstRow="1" bandRow="1">
                <a:tableStyleId>{7DF18680-E054-41AD-8BC1-D1AEF772440D}</a:tableStyleId>
              </a:tblPr>
              <a:tblGrid>
                <a:gridCol w="1674217"/>
                <a:gridCol w="1674217"/>
                <a:gridCol w="1674217"/>
                <a:gridCol w="1674217"/>
                <a:gridCol w="1674217"/>
              </a:tblGrid>
              <a:tr h="0">
                <a:tc>
                  <a:txBody>
                    <a:bodyPr/>
                    <a:lstStyle/>
                    <a:p>
                      <a:pPr algn="ctr"/>
                      <a:r>
                        <a:rPr lang="en-NZ" sz="1800" b="0" dirty="0" smtClean="0">
                          <a:ln>
                            <a:solidFill>
                              <a:srgbClr val="FFFFFF">
                                <a:alpha val="0"/>
                              </a:srgbClr>
                            </a:solidFill>
                          </a:ln>
                          <a:solidFill>
                            <a:schemeClr val="lt1">
                              <a:alpha val="99000"/>
                            </a:schemeClr>
                          </a:solidFill>
                        </a:rPr>
                        <a:t>Size</a:t>
                      </a:r>
                      <a:endParaRPr lang="en-NZ" sz="1800" b="0" dirty="0">
                        <a:ln>
                          <a:solidFill>
                            <a:srgbClr val="FFFFFF">
                              <a:alpha val="0"/>
                            </a:srgbClr>
                          </a:solidFill>
                        </a:ln>
                        <a:solidFill>
                          <a:schemeClr val="lt1">
                            <a:alpha val="99000"/>
                          </a:scheme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a:txBody>
                    <a:bodyPr/>
                    <a:lstStyle/>
                    <a:p>
                      <a:pPr algn="ctr"/>
                      <a:r>
                        <a:rPr lang="en-NZ" sz="1800" b="0" dirty="0" smtClean="0">
                          <a:ln>
                            <a:solidFill>
                              <a:srgbClr val="FFFFFF">
                                <a:alpha val="0"/>
                              </a:srgbClr>
                            </a:solidFill>
                          </a:ln>
                          <a:solidFill>
                            <a:schemeClr val="lt1">
                              <a:alpha val="99000"/>
                            </a:schemeClr>
                          </a:solidFill>
                        </a:rPr>
                        <a:t>CPU Cores</a:t>
                      </a:r>
                      <a:endParaRPr lang="en-NZ" sz="1800" b="0" dirty="0">
                        <a:ln>
                          <a:solidFill>
                            <a:srgbClr val="FFFFFF">
                              <a:alpha val="0"/>
                            </a:srgbClr>
                          </a:solidFill>
                        </a:ln>
                        <a:solidFill>
                          <a:schemeClr val="lt1">
                            <a:alpha val="99000"/>
                          </a:scheme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a:txBody>
                    <a:bodyPr/>
                    <a:lstStyle/>
                    <a:p>
                      <a:pPr algn="ctr"/>
                      <a:r>
                        <a:rPr lang="en-NZ" sz="1800" b="0" dirty="0" smtClean="0">
                          <a:ln>
                            <a:solidFill>
                              <a:srgbClr val="FFFFFF">
                                <a:alpha val="0"/>
                              </a:srgbClr>
                            </a:solidFill>
                          </a:ln>
                          <a:solidFill>
                            <a:schemeClr val="lt1">
                              <a:alpha val="99000"/>
                            </a:schemeClr>
                          </a:solidFill>
                        </a:rPr>
                        <a:t>RAM</a:t>
                      </a:r>
                      <a:endParaRPr lang="en-NZ" sz="1800" b="0" dirty="0">
                        <a:ln>
                          <a:solidFill>
                            <a:srgbClr val="FFFFFF">
                              <a:alpha val="0"/>
                            </a:srgbClr>
                          </a:solidFill>
                        </a:ln>
                        <a:solidFill>
                          <a:schemeClr val="lt1">
                            <a:alpha val="99000"/>
                          </a:scheme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a:txBody>
                    <a:bodyPr/>
                    <a:lstStyle/>
                    <a:p>
                      <a:pPr algn="ctr"/>
                      <a:r>
                        <a:rPr lang="en-NZ" sz="1800" b="0" dirty="0" smtClean="0">
                          <a:ln>
                            <a:solidFill>
                              <a:srgbClr val="FFFFFF">
                                <a:alpha val="0"/>
                              </a:srgbClr>
                            </a:solidFill>
                          </a:ln>
                          <a:solidFill>
                            <a:schemeClr val="lt1">
                              <a:alpha val="99000"/>
                            </a:schemeClr>
                          </a:solidFill>
                        </a:rPr>
                        <a:t>Local Storage</a:t>
                      </a:r>
                      <a:endParaRPr lang="en-NZ" sz="1800" b="0" dirty="0">
                        <a:ln>
                          <a:solidFill>
                            <a:srgbClr val="FFFFFF">
                              <a:alpha val="0"/>
                            </a:srgbClr>
                          </a:solidFill>
                        </a:ln>
                        <a:solidFill>
                          <a:schemeClr val="lt1">
                            <a:alpha val="99000"/>
                          </a:scheme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a:txBody>
                    <a:bodyPr/>
                    <a:lstStyle/>
                    <a:p>
                      <a:pPr algn="ctr"/>
                      <a:r>
                        <a:rPr lang="en-NZ" sz="1800" b="0" dirty="0" smtClean="0">
                          <a:ln>
                            <a:solidFill>
                              <a:srgbClr val="FFFFFF">
                                <a:alpha val="0"/>
                              </a:srgbClr>
                            </a:solidFill>
                          </a:ln>
                          <a:solidFill>
                            <a:schemeClr val="lt1">
                              <a:alpha val="99000"/>
                            </a:schemeClr>
                          </a:solidFill>
                        </a:rPr>
                        <a:t>Cost (USD)</a:t>
                      </a:r>
                      <a:endParaRPr lang="en-NZ" sz="1800" b="0" dirty="0">
                        <a:ln>
                          <a:solidFill>
                            <a:srgbClr val="FFFFFF">
                              <a:alpha val="0"/>
                            </a:srgbClr>
                          </a:solidFill>
                        </a:ln>
                        <a:solidFill>
                          <a:schemeClr val="lt1">
                            <a:alpha val="99000"/>
                          </a:scheme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r>
              <a:tr h="0">
                <a:tc>
                  <a:txBody>
                    <a:bodyPr/>
                    <a:lstStyle/>
                    <a:p>
                      <a:r>
                        <a:rPr lang="en-NZ" sz="1600" dirty="0" smtClean="0">
                          <a:ln>
                            <a:solidFill>
                              <a:srgbClr val="FFFFFF">
                                <a:alpha val="0"/>
                              </a:srgbClr>
                            </a:solidFill>
                          </a:ln>
                          <a:solidFill>
                            <a:srgbClr val="595959">
                              <a:alpha val="99000"/>
                            </a:srgbClr>
                          </a:solidFill>
                        </a:rPr>
                        <a:t>Extra Small</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Shared</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768M</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20GB</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a:t>
                      </a:r>
                      <a:r>
                        <a:rPr lang="en-NZ" sz="1600" dirty="0" smtClean="0">
                          <a:ln>
                            <a:solidFill>
                              <a:srgbClr val="FFFFFF">
                                <a:alpha val="0"/>
                              </a:srgbClr>
                            </a:solidFill>
                          </a:ln>
                          <a:solidFill>
                            <a:srgbClr val="595959">
                              <a:alpha val="99000"/>
                            </a:srgbClr>
                          </a:solidFill>
                        </a:rPr>
                        <a:t>04</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0">
                <a:tc>
                  <a:txBody>
                    <a:bodyPr/>
                    <a:lstStyle/>
                    <a:p>
                      <a:r>
                        <a:rPr lang="en-NZ" sz="1600" dirty="0" smtClean="0">
                          <a:ln>
                            <a:solidFill>
                              <a:srgbClr val="FFFFFF">
                                <a:alpha val="0"/>
                              </a:srgbClr>
                            </a:solidFill>
                          </a:ln>
                          <a:solidFill>
                            <a:srgbClr val="595959">
                              <a:alpha val="99000"/>
                            </a:srgbClr>
                          </a:solidFill>
                        </a:rPr>
                        <a:t>Small</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1</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1.7GB</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250GB</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.12</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0">
                <a:tc>
                  <a:txBody>
                    <a:bodyPr/>
                    <a:lstStyle/>
                    <a:p>
                      <a:r>
                        <a:rPr lang="en-NZ" sz="1600" dirty="0" smtClean="0">
                          <a:ln>
                            <a:solidFill>
                              <a:srgbClr val="FFFFFF">
                                <a:alpha val="0"/>
                              </a:srgbClr>
                            </a:solidFill>
                          </a:ln>
                          <a:solidFill>
                            <a:srgbClr val="595959">
                              <a:alpha val="99000"/>
                            </a:srgbClr>
                          </a:solidFill>
                        </a:rPr>
                        <a:t>Medium</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2</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3.5GB</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500GB</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.24</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0">
                <a:tc>
                  <a:txBody>
                    <a:bodyPr/>
                    <a:lstStyle/>
                    <a:p>
                      <a:r>
                        <a:rPr lang="en-NZ" sz="1600" dirty="0" smtClean="0">
                          <a:ln>
                            <a:solidFill>
                              <a:srgbClr val="FFFFFF">
                                <a:alpha val="0"/>
                              </a:srgbClr>
                            </a:solidFill>
                          </a:ln>
                          <a:solidFill>
                            <a:srgbClr val="595959">
                              <a:alpha val="99000"/>
                            </a:srgbClr>
                          </a:solidFill>
                        </a:rPr>
                        <a:t>Large</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4</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7GB</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1000GB</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.48</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0">
                <a:tc>
                  <a:txBody>
                    <a:bodyPr/>
                    <a:lstStyle/>
                    <a:p>
                      <a:r>
                        <a:rPr lang="en-NZ" sz="1600" dirty="0" smtClean="0">
                          <a:ln>
                            <a:solidFill>
                              <a:srgbClr val="FFFFFF">
                                <a:alpha val="0"/>
                              </a:srgbClr>
                            </a:solidFill>
                          </a:ln>
                          <a:solidFill>
                            <a:srgbClr val="595959">
                              <a:alpha val="99000"/>
                            </a:srgbClr>
                          </a:solidFill>
                        </a:rPr>
                        <a:t>Extra large</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8</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15GB</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2000GB</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NZ" sz="1600" dirty="0" smtClean="0">
                          <a:ln>
                            <a:solidFill>
                              <a:srgbClr val="FFFFFF">
                                <a:alpha val="0"/>
                              </a:srgbClr>
                            </a:solidFill>
                          </a:ln>
                          <a:solidFill>
                            <a:srgbClr val="595959">
                              <a:alpha val="99000"/>
                            </a:srgbClr>
                          </a:solidFill>
                        </a:rPr>
                        <a:t>.96</a:t>
                      </a:r>
                      <a:endParaRPr lang="en-NZ" sz="1600" dirty="0">
                        <a:ln>
                          <a:solidFill>
                            <a:srgbClr val="FFFFFF">
                              <a:alpha val="0"/>
                            </a:srgbClr>
                          </a:solidFill>
                        </a:ln>
                        <a:solidFill>
                          <a:srgbClr val="595959">
                            <a:alpha val="99000"/>
                          </a:srgbClr>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bl>
          </a:graphicData>
        </a:graphic>
      </p:graphicFrame>
    </p:spTree>
    <p:extLst>
      <p:ext uri="{BB962C8B-B14F-4D97-AF65-F5344CB8AC3E}">
        <p14:creationId xmlns:p14="http://schemas.microsoft.com/office/powerpoint/2010/main" val="75703497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2050" y="1695451"/>
            <a:ext cx="8371083" cy="405765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681811212"/>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4175"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389436" y="228601"/>
            <a:ext cx="8363938" cy="609398"/>
          </a:xfrm>
        </p:spPr>
        <p:txBody>
          <a:bodyPr/>
          <a:lstStyle/>
          <a:p>
            <a:r>
              <a:rPr lang="en-US" sz="4400" dirty="0" smtClean="0"/>
              <a:t>What is Windows Azure Compute?</a:t>
            </a:r>
            <a:endParaRPr lang="en-US" sz="4400" dirty="0"/>
          </a:p>
        </p:txBody>
      </p:sp>
      <p:sp>
        <p:nvSpPr>
          <p:cNvPr id="6" name="Rectangle 5"/>
          <p:cNvSpPr/>
          <p:nvPr/>
        </p:nvSpPr>
        <p:spPr bwMode="auto">
          <a:xfrm>
            <a:off x="551033" y="2983042"/>
            <a:ext cx="2592626" cy="259884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0" name="Rectangle 9"/>
          <p:cNvSpPr/>
          <p:nvPr/>
        </p:nvSpPr>
        <p:spPr bwMode="auto">
          <a:xfrm>
            <a:off x="3270546" y="2983042"/>
            <a:ext cx="2606719" cy="2598841"/>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1" name="Rectangle 10"/>
          <p:cNvSpPr/>
          <p:nvPr/>
        </p:nvSpPr>
        <p:spPr bwMode="auto">
          <a:xfrm>
            <a:off x="6004153" y="2983042"/>
            <a:ext cx="2579861" cy="259884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2" name="Content Placeholder 2"/>
          <p:cNvSpPr txBox="1">
            <a:spLocks/>
          </p:cNvSpPr>
          <p:nvPr>
            <p:custDataLst>
              <p:tags r:id="rId4"/>
            </p:custDataLst>
          </p:nvPr>
        </p:nvSpPr>
        <p:spPr>
          <a:xfrm>
            <a:off x="413240" y="1843786"/>
            <a:ext cx="8368939" cy="1107996"/>
          </a:xfrm>
          <a:prstGeom prst="rect">
            <a:avLst/>
          </a:prstGeom>
        </p:spPr>
        <p:txBody>
          <a:bodyPr vert="horz" wrap="square" lIns="0" tIns="0" rIns="0" bIns="0" rtlCol="0">
            <a:spAutoFit/>
          </a:bodyPr>
          <a:lstStyle>
            <a:lvl1pPr marL="0" indent="0" algn="l" defTabSz="914363" rtl="0" eaLnBrk="1" latinLnBrk="0" hangingPunct="1">
              <a:lnSpc>
                <a:spcPct val="100000"/>
              </a:lnSpc>
              <a:spcBef>
                <a:spcPts val="1200"/>
              </a:spcBef>
              <a:buSzPct val="80000"/>
              <a:buFontTx/>
              <a:buNone/>
              <a:defRPr sz="3200" kern="1200">
                <a:ln>
                  <a:solidFill>
                    <a:schemeClr val="bg1">
                      <a:alpha val="0"/>
                    </a:schemeClr>
                  </a:solidFill>
                </a:ln>
                <a:gradFill>
                  <a:gsLst>
                    <a:gs pos="0">
                      <a:srgbClr val="595959"/>
                    </a:gs>
                    <a:gs pos="86000">
                      <a:srgbClr val="595959"/>
                    </a:gs>
                  </a:gsLst>
                  <a:lin ang="5400000" scaled="0"/>
                </a:gradFill>
                <a:latin typeface="+mn-lt"/>
                <a:ea typeface="+mn-ea"/>
                <a:cs typeface="+mn-cs"/>
              </a:defRPr>
            </a:lvl1pPr>
            <a:lvl2pPr marL="460375" indent="0" algn="l" defTabSz="914363" rtl="0" eaLnBrk="1" latinLnBrk="0" hangingPunct="1">
              <a:lnSpc>
                <a:spcPct val="100000"/>
              </a:lnSpc>
              <a:spcBef>
                <a:spcPts val="300"/>
              </a:spcBef>
              <a:buSzPct val="80000"/>
              <a:buFontTx/>
              <a:buNone/>
              <a:defRPr sz="2800" kern="1200">
                <a:ln>
                  <a:solidFill>
                    <a:schemeClr val="bg1">
                      <a:alpha val="0"/>
                    </a:schemeClr>
                  </a:solidFill>
                </a:ln>
                <a:gradFill>
                  <a:gsLst>
                    <a:gs pos="0">
                      <a:srgbClr val="595959"/>
                    </a:gs>
                    <a:gs pos="86000">
                      <a:srgbClr val="595959"/>
                    </a:gs>
                  </a:gsLst>
                  <a:lin ang="5400000" scaled="0"/>
                </a:gradFill>
                <a:latin typeface="+mn-lt"/>
                <a:ea typeface="+mn-ea"/>
                <a:cs typeface="+mn-cs"/>
              </a:defRPr>
            </a:lvl2pPr>
            <a:lvl3pPr marL="914400" indent="0" algn="l" defTabSz="914363" rtl="0" eaLnBrk="1" latinLnBrk="0" hangingPunct="1">
              <a:lnSpc>
                <a:spcPct val="100000"/>
              </a:lnSpc>
              <a:spcBef>
                <a:spcPts val="300"/>
              </a:spcBef>
              <a:buSzPct val="80000"/>
              <a:buFontTx/>
              <a:buNone/>
              <a:defRPr sz="2400" kern="1200">
                <a:ln>
                  <a:solidFill>
                    <a:schemeClr val="bg1">
                      <a:alpha val="0"/>
                    </a:schemeClr>
                  </a:solidFill>
                </a:ln>
                <a:gradFill>
                  <a:gsLst>
                    <a:gs pos="0">
                      <a:srgbClr val="595959"/>
                    </a:gs>
                    <a:gs pos="86000">
                      <a:srgbClr val="595959"/>
                    </a:gs>
                  </a:gsLst>
                  <a:lin ang="5400000" scaled="0"/>
                </a:gradFill>
                <a:latin typeface="+mn-lt"/>
                <a:ea typeface="+mn-ea"/>
                <a:cs typeface="+mn-cs"/>
              </a:defRPr>
            </a:lvl3pPr>
            <a:lvl4pPr marL="1370013" indent="0" algn="l" defTabSz="914363" rtl="0" eaLnBrk="1" latinLnBrk="0" hangingPunct="1">
              <a:lnSpc>
                <a:spcPct val="100000"/>
              </a:lnSpc>
              <a:spcBef>
                <a:spcPts val="300"/>
              </a:spcBef>
              <a:buSzPct val="80000"/>
              <a:buFontTx/>
              <a:buNone/>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4pPr>
            <a:lvl5pPr marL="1836738" indent="0" algn="l" defTabSz="914363" rtl="0" eaLnBrk="1" latinLnBrk="0" hangingPunct="1">
              <a:lnSpc>
                <a:spcPct val="100000"/>
              </a:lnSpc>
              <a:spcBef>
                <a:spcPts val="300"/>
              </a:spcBef>
              <a:buSzPct val="80000"/>
              <a:buFontTx/>
              <a:buNone/>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4000" dirty="0" smtClean="0">
                <a:solidFill>
                  <a:schemeClr val="tx2">
                    <a:alpha val="99000"/>
                  </a:schemeClr>
                </a:solidFill>
                <a:latin typeface="Segoe UI Light" pitchFamily="34" charset="0"/>
              </a:rPr>
              <a:t>Virtual Machines in the Cloud</a:t>
            </a:r>
            <a:br>
              <a:rPr lang="en-US" sz="4000" dirty="0" smtClean="0">
                <a:solidFill>
                  <a:schemeClr val="tx2">
                    <a:alpha val="99000"/>
                  </a:schemeClr>
                </a:solidFill>
                <a:latin typeface="Segoe UI Light" pitchFamily="34" charset="0"/>
              </a:rPr>
            </a:br>
            <a:r>
              <a:rPr lang="en-US" dirty="0" smtClean="0">
                <a:solidFill>
                  <a:schemeClr val="tx2">
                    <a:alpha val="99000"/>
                  </a:schemeClr>
                </a:solidFill>
                <a:latin typeface="Segoe UI Light" pitchFamily="34" charset="0"/>
              </a:rPr>
              <a:t>Three Flavors:</a:t>
            </a:r>
          </a:p>
        </p:txBody>
      </p:sp>
      <p:sp>
        <p:nvSpPr>
          <p:cNvPr id="13" name="TextBox 12"/>
          <p:cNvSpPr txBox="1"/>
          <p:nvPr/>
        </p:nvSpPr>
        <p:spPr>
          <a:xfrm>
            <a:off x="536939" y="3147934"/>
            <a:ext cx="2606719" cy="498598"/>
          </a:xfrm>
          <a:prstGeom prst="rect">
            <a:avLst/>
          </a:prstGeom>
          <a:noFill/>
        </p:spPr>
        <p:txBody>
          <a:bodyPr wrap="square" lIns="0" tIns="0" rIns="0" bIns="0" rtlCol="0">
            <a:spAutoFit/>
          </a:bodyPr>
          <a:lstStyle/>
          <a:p>
            <a:pPr algn="ctr">
              <a:lnSpc>
                <a:spcPct val="90000"/>
              </a:lnSpc>
              <a:spcBef>
                <a:spcPct val="20000"/>
              </a:spcBef>
              <a:buSzPct val="80000"/>
            </a:pPr>
            <a:r>
              <a:rPr lang="en-US" sz="3600" dirty="0" smtClean="0">
                <a:solidFill>
                  <a:schemeClr val="bg1">
                    <a:alpha val="99000"/>
                  </a:schemeClr>
                </a:solidFill>
                <a:latin typeface="Segoe UI Light" pitchFamily="34" charset="0"/>
              </a:rPr>
              <a:t>Web Role</a:t>
            </a:r>
            <a:endParaRPr lang="en-US" sz="3600" dirty="0">
              <a:solidFill>
                <a:schemeClr val="bg1">
                  <a:alpha val="99000"/>
                </a:schemeClr>
              </a:solidFill>
              <a:latin typeface="Segoe UI Light" pitchFamily="34" charset="0"/>
            </a:endParaRPr>
          </a:p>
        </p:txBody>
      </p:sp>
      <p:sp>
        <p:nvSpPr>
          <p:cNvPr id="14" name="TextBox 13"/>
          <p:cNvSpPr txBox="1"/>
          <p:nvPr/>
        </p:nvSpPr>
        <p:spPr>
          <a:xfrm>
            <a:off x="3270546" y="3147934"/>
            <a:ext cx="2606719" cy="498598"/>
          </a:xfrm>
          <a:prstGeom prst="rect">
            <a:avLst/>
          </a:prstGeom>
          <a:noFill/>
        </p:spPr>
        <p:txBody>
          <a:bodyPr wrap="square" lIns="0" tIns="0" rIns="0" bIns="0" rtlCol="0">
            <a:spAutoFit/>
          </a:bodyPr>
          <a:lstStyle/>
          <a:p>
            <a:pPr algn="ctr">
              <a:lnSpc>
                <a:spcPct val="90000"/>
              </a:lnSpc>
              <a:spcBef>
                <a:spcPct val="20000"/>
              </a:spcBef>
              <a:buSzPct val="80000"/>
            </a:pPr>
            <a:r>
              <a:rPr lang="en-US" sz="3600" dirty="0" smtClean="0">
                <a:solidFill>
                  <a:schemeClr val="bg1">
                    <a:alpha val="99000"/>
                  </a:schemeClr>
                </a:solidFill>
                <a:latin typeface="Segoe UI Light" pitchFamily="34" charset="0"/>
              </a:rPr>
              <a:t>Worker Role</a:t>
            </a:r>
            <a:endParaRPr lang="en-US" sz="3600" dirty="0">
              <a:solidFill>
                <a:schemeClr val="bg1">
                  <a:alpha val="99000"/>
                </a:schemeClr>
              </a:solidFill>
              <a:latin typeface="Segoe UI Light" pitchFamily="34" charset="0"/>
            </a:endParaRPr>
          </a:p>
        </p:txBody>
      </p:sp>
      <p:sp>
        <p:nvSpPr>
          <p:cNvPr id="15" name="TextBox 14"/>
          <p:cNvSpPr txBox="1"/>
          <p:nvPr/>
        </p:nvSpPr>
        <p:spPr>
          <a:xfrm>
            <a:off x="5980349" y="3147934"/>
            <a:ext cx="2606719" cy="498598"/>
          </a:xfrm>
          <a:prstGeom prst="rect">
            <a:avLst/>
          </a:prstGeom>
          <a:noFill/>
        </p:spPr>
        <p:txBody>
          <a:bodyPr wrap="square" lIns="0" tIns="0" rIns="0" bIns="0" rtlCol="0">
            <a:spAutoFit/>
          </a:bodyPr>
          <a:lstStyle/>
          <a:p>
            <a:pPr algn="ctr">
              <a:lnSpc>
                <a:spcPct val="90000"/>
              </a:lnSpc>
              <a:spcBef>
                <a:spcPct val="20000"/>
              </a:spcBef>
              <a:buSzPct val="80000"/>
            </a:pPr>
            <a:r>
              <a:rPr lang="en-US" sz="3600" dirty="0" smtClean="0">
                <a:solidFill>
                  <a:schemeClr val="bg1">
                    <a:alpha val="99000"/>
                  </a:schemeClr>
                </a:solidFill>
                <a:latin typeface="Segoe UI Light" pitchFamily="34" charset="0"/>
              </a:rPr>
              <a:t>VM Role</a:t>
            </a:r>
            <a:endParaRPr lang="en-US" sz="3600" dirty="0">
              <a:solidFill>
                <a:schemeClr val="bg1">
                  <a:alpha val="99000"/>
                </a:schemeClr>
              </a:solidFill>
              <a:latin typeface="Segoe UI Light" pitchFamily="34" charset="0"/>
            </a:endParaRPr>
          </a:p>
        </p:txBody>
      </p:sp>
      <p:sp>
        <p:nvSpPr>
          <p:cNvPr id="17" name="Freeform 62"/>
          <p:cNvSpPr>
            <a:spLocks noEditPoints="1"/>
          </p:cNvSpPr>
          <p:nvPr/>
        </p:nvSpPr>
        <p:spPr bwMode="black">
          <a:xfrm>
            <a:off x="1182647" y="3934133"/>
            <a:ext cx="957420" cy="925772"/>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dirty="0"/>
          </a:p>
        </p:txBody>
      </p:sp>
      <p:grpSp>
        <p:nvGrpSpPr>
          <p:cNvPr id="18" name="Group 17"/>
          <p:cNvGrpSpPr/>
          <p:nvPr/>
        </p:nvGrpSpPr>
        <p:grpSpPr bwMode="black">
          <a:xfrm>
            <a:off x="3880307" y="3990957"/>
            <a:ext cx="1141383" cy="898105"/>
            <a:chOff x="5184775" y="225425"/>
            <a:chExt cx="1500188" cy="1220788"/>
          </a:xfrm>
          <a:solidFill>
            <a:srgbClr val="FFFFFF"/>
          </a:solidFill>
        </p:grpSpPr>
        <p:sp>
          <p:nvSpPr>
            <p:cNvPr id="19" name="Freeform 86"/>
            <p:cNvSpPr>
              <a:spLocks noEditPoints="1"/>
            </p:cNvSpPr>
            <p:nvPr/>
          </p:nvSpPr>
          <p:spPr bwMode="black">
            <a:xfrm>
              <a:off x="5184775" y="344488"/>
              <a:ext cx="1095375" cy="1101725"/>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20" name="Oval 87"/>
            <p:cNvSpPr>
              <a:spLocks noChangeArrowheads="1"/>
            </p:cNvSpPr>
            <p:nvPr/>
          </p:nvSpPr>
          <p:spPr bwMode="black">
            <a:xfrm>
              <a:off x="5630863" y="812800"/>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21" name="Freeform 88"/>
            <p:cNvSpPr>
              <a:spLocks noEditPoints="1"/>
            </p:cNvSpPr>
            <p:nvPr/>
          </p:nvSpPr>
          <p:spPr bwMode="black">
            <a:xfrm>
              <a:off x="6129338" y="225425"/>
              <a:ext cx="555625" cy="598488"/>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grpSp>
        <p:nvGrpSpPr>
          <p:cNvPr id="22" name="Group 21"/>
          <p:cNvGrpSpPr/>
          <p:nvPr/>
        </p:nvGrpSpPr>
        <p:grpSpPr bwMode="black">
          <a:xfrm>
            <a:off x="6532479" y="3975308"/>
            <a:ext cx="1318824" cy="984671"/>
            <a:chOff x="7010400" y="2133600"/>
            <a:chExt cx="1379538" cy="1065213"/>
          </a:xfrm>
        </p:grpSpPr>
        <p:sp>
          <p:nvSpPr>
            <p:cNvPr id="23" name="Freeform 161"/>
            <p:cNvSpPr>
              <a:spLocks/>
            </p:cNvSpPr>
            <p:nvPr/>
          </p:nvSpPr>
          <p:spPr bwMode="black">
            <a:xfrm>
              <a:off x="7189788" y="2416175"/>
              <a:ext cx="57150" cy="49213"/>
            </a:xfrm>
            <a:custGeom>
              <a:avLst/>
              <a:gdLst>
                <a:gd name="T0" fmla="*/ 36 w 36"/>
                <a:gd name="T1" fmla="*/ 15 h 31"/>
                <a:gd name="T2" fmla="*/ 28 w 36"/>
                <a:gd name="T3" fmla="*/ 0 h 31"/>
                <a:gd name="T4" fmla="*/ 0 w 36"/>
                <a:gd name="T5" fmla="*/ 16 h 31"/>
                <a:gd name="T6" fmla="*/ 8 w 36"/>
                <a:gd name="T7" fmla="*/ 31 h 31"/>
                <a:gd name="T8" fmla="*/ 36 w 36"/>
                <a:gd name="T9" fmla="*/ 15 h 31"/>
              </a:gdLst>
              <a:ahLst/>
              <a:cxnLst>
                <a:cxn ang="0">
                  <a:pos x="T0" y="T1"/>
                </a:cxn>
                <a:cxn ang="0">
                  <a:pos x="T2" y="T3"/>
                </a:cxn>
                <a:cxn ang="0">
                  <a:pos x="T4" y="T5"/>
                </a:cxn>
                <a:cxn ang="0">
                  <a:pos x="T6" y="T7"/>
                </a:cxn>
                <a:cxn ang="0">
                  <a:pos x="T8" y="T9"/>
                </a:cxn>
              </a:cxnLst>
              <a:rect l="0" t="0" r="r" b="b"/>
              <a:pathLst>
                <a:path w="36" h="31">
                  <a:moveTo>
                    <a:pt x="36" y="15"/>
                  </a:moveTo>
                  <a:lnTo>
                    <a:pt x="28" y="0"/>
                  </a:lnTo>
                  <a:lnTo>
                    <a:pt x="0" y="16"/>
                  </a:lnTo>
                  <a:lnTo>
                    <a:pt x="8" y="31"/>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24" name="Freeform 162"/>
            <p:cNvSpPr>
              <a:spLocks/>
            </p:cNvSpPr>
            <p:nvPr/>
          </p:nvSpPr>
          <p:spPr bwMode="black">
            <a:xfrm>
              <a:off x="7539038" y="2225675"/>
              <a:ext cx="57150" cy="47625"/>
            </a:xfrm>
            <a:custGeom>
              <a:avLst/>
              <a:gdLst>
                <a:gd name="T0" fmla="*/ 36 w 36"/>
                <a:gd name="T1" fmla="*/ 14 h 30"/>
                <a:gd name="T2" fmla="*/ 28 w 36"/>
                <a:gd name="T3" fmla="*/ 0 h 30"/>
                <a:gd name="T4" fmla="*/ 0 w 36"/>
                <a:gd name="T5" fmla="*/ 15 h 30"/>
                <a:gd name="T6" fmla="*/ 8 w 36"/>
                <a:gd name="T7" fmla="*/ 30 h 30"/>
                <a:gd name="T8" fmla="*/ 36 w 36"/>
                <a:gd name="T9" fmla="*/ 14 h 30"/>
              </a:gdLst>
              <a:ahLst/>
              <a:cxnLst>
                <a:cxn ang="0">
                  <a:pos x="T0" y="T1"/>
                </a:cxn>
                <a:cxn ang="0">
                  <a:pos x="T2" y="T3"/>
                </a:cxn>
                <a:cxn ang="0">
                  <a:pos x="T4" y="T5"/>
                </a:cxn>
                <a:cxn ang="0">
                  <a:pos x="T6" y="T7"/>
                </a:cxn>
                <a:cxn ang="0">
                  <a:pos x="T8" y="T9"/>
                </a:cxn>
              </a:cxnLst>
              <a:rect l="0" t="0" r="r" b="b"/>
              <a:pathLst>
                <a:path w="36" h="30">
                  <a:moveTo>
                    <a:pt x="36" y="14"/>
                  </a:moveTo>
                  <a:lnTo>
                    <a:pt x="28" y="0"/>
                  </a:lnTo>
                  <a:lnTo>
                    <a:pt x="0" y="15"/>
                  </a:lnTo>
                  <a:lnTo>
                    <a:pt x="8" y="30"/>
                  </a:lnTo>
                  <a:lnTo>
                    <a:pt x="36"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25" name="Freeform 163"/>
            <p:cNvSpPr>
              <a:spLocks/>
            </p:cNvSpPr>
            <p:nvPr/>
          </p:nvSpPr>
          <p:spPr bwMode="black">
            <a:xfrm>
              <a:off x="7329488" y="2339975"/>
              <a:ext cx="57150" cy="47625"/>
            </a:xfrm>
            <a:custGeom>
              <a:avLst/>
              <a:gdLst>
                <a:gd name="T0" fmla="*/ 36 w 36"/>
                <a:gd name="T1" fmla="*/ 15 h 30"/>
                <a:gd name="T2" fmla="*/ 28 w 36"/>
                <a:gd name="T3" fmla="*/ 0 h 30"/>
                <a:gd name="T4" fmla="*/ 0 w 36"/>
                <a:gd name="T5" fmla="*/ 16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6"/>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26" name="Freeform 164"/>
            <p:cNvSpPr>
              <a:spLocks/>
            </p:cNvSpPr>
            <p:nvPr/>
          </p:nvSpPr>
          <p:spPr bwMode="black">
            <a:xfrm>
              <a:off x="7399338" y="2301875"/>
              <a:ext cx="57150" cy="47625"/>
            </a:xfrm>
            <a:custGeom>
              <a:avLst/>
              <a:gdLst>
                <a:gd name="T0" fmla="*/ 36 w 36"/>
                <a:gd name="T1" fmla="*/ 15 h 30"/>
                <a:gd name="T2" fmla="*/ 28 w 36"/>
                <a:gd name="T3" fmla="*/ 0 h 30"/>
                <a:gd name="T4" fmla="*/ 0 w 36"/>
                <a:gd name="T5" fmla="*/ 15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5"/>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27" name="Freeform 165"/>
            <p:cNvSpPr>
              <a:spLocks/>
            </p:cNvSpPr>
            <p:nvPr/>
          </p:nvSpPr>
          <p:spPr bwMode="black">
            <a:xfrm>
              <a:off x="7469188" y="2263775"/>
              <a:ext cx="58738" cy="47625"/>
            </a:xfrm>
            <a:custGeom>
              <a:avLst/>
              <a:gdLst>
                <a:gd name="T0" fmla="*/ 37 w 37"/>
                <a:gd name="T1" fmla="*/ 14 h 30"/>
                <a:gd name="T2" fmla="*/ 29 w 37"/>
                <a:gd name="T3" fmla="*/ 0 h 30"/>
                <a:gd name="T4" fmla="*/ 0 w 37"/>
                <a:gd name="T5" fmla="*/ 15 h 30"/>
                <a:gd name="T6" fmla="*/ 8 w 37"/>
                <a:gd name="T7" fmla="*/ 30 h 30"/>
                <a:gd name="T8" fmla="*/ 37 w 37"/>
                <a:gd name="T9" fmla="*/ 14 h 30"/>
              </a:gdLst>
              <a:ahLst/>
              <a:cxnLst>
                <a:cxn ang="0">
                  <a:pos x="T0" y="T1"/>
                </a:cxn>
                <a:cxn ang="0">
                  <a:pos x="T2" y="T3"/>
                </a:cxn>
                <a:cxn ang="0">
                  <a:pos x="T4" y="T5"/>
                </a:cxn>
                <a:cxn ang="0">
                  <a:pos x="T6" y="T7"/>
                </a:cxn>
                <a:cxn ang="0">
                  <a:pos x="T8" y="T9"/>
                </a:cxn>
              </a:cxnLst>
              <a:rect l="0" t="0" r="r" b="b"/>
              <a:pathLst>
                <a:path w="37" h="30">
                  <a:moveTo>
                    <a:pt x="37" y="14"/>
                  </a:moveTo>
                  <a:lnTo>
                    <a:pt x="29" y="0"/>
                  </a:lnTo>
                  <a:lnTo>
                    <a:pt x="0" y="15"/>
                  </a:lnTo>
                  <a:lnTo>
                    <a:pt x="8" y="30"/>
                  </a:lnTo>
                  <a:lnTo>
                    <a:pt x="37"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28" name="Freeform 166"/>
            <p:cNvSpPr>
              <a:spLocks/>
            </p:cNvSpPr>
            <p:nvPr/>
          </p:nvSpPr>
          <p:spPr bwMode="black">
            <a:xfrm>
              <a:off x="7011988" y="2725738"/>
              <a:ext cx="31750" cy="52388"/>
            </a:xfrm>
            <a:custGeom>
              <a:avLst/>
              <a:gdLst>
                <a:gd name="T0" fmla="*/ 40 w 41"/>
                <a:gd name="T1" fmla="*/ 60 h 71"/>
                <a:gd name="T2" fmla="*/ 36 w 41"/>
                <a:gd name="T3" fmla="*/ 7 h 71"/>
                <a:gd name="T4" fmla="*/ 35 w 41"/>
                <a:gd name="T5" fmla="*/ 0 h 71"/>
                <a:gd name="T6" fmla="*/ 0 w 41"/>
                <a:gd name="T7" fmla="*/ 2 h 71"/>
                <a:gd name="T8" fmla="*/ 0 w 41"/>
                <a:gd name="T9" fmla="*/ 10 h 71"/>
                <a:gd name="T10" fmla="*/ 5 w 41"/>
                <a:gd name="T11" fmla="*/ 64 h 71"/>
                <a:gd name="T12" fmla="*/ 6 w 41"/>
                <a:gd name="T13" fmla="*/ 71 h 71"/>
                <a:gd name="T14" fmla="*/ 41 w 41"/>
                <a:gd name="T15" fmla="*/ 67 h 71"/>
                <a:gd name="T16" fmla="*/ 40 w 41"/>
                <a:gd name="T17"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1">
                  <a:moveTo>
                    <a:pt x="40" y="60"/>
                  </a:moveTo>
                  <a:cubicBezTo>
                    <a:pt x="38" y="45"/>
                    <a:pt x="37" y="27"/>
                    <a:pt x="36" y="7"/>
                  </a:cubicBezTo>
                  <a:cubicBezTo>
                    <a:pt x="35" y="0"/>
                    <a:pt x="35" y="0"/>
                    <a:pt x="35" y="0"/>
                  </a:cubicBezTo>
                  <a:cubicBezTo>
                    <a:pt x="0" y="2"/>
                    <a:pt x="0" y="2"/>
                    <a:pt x="0" y="2"/>
                  </a:cubicBezTo>
                  <a:cubicBezTo>
                    <a:pt x="0" y="10"/>
                    <a:pt x="0" y="10"/>
                    <a:pt x="0" y="10"/>
                  </a:cubicBezTo>
                  <a:cubicBezTo>
                    <a:pt x="2" y="29"/>
                    <a:pt x="3" y="48"/>
                    <a:pt x="5" y="64"/>
                  </a:cubicBezTo>
                  <a:cubicBezTo>
                    <a:pt x="6" y="71"/>
                    <a:pt x="6" y="71"/>
                    <a:pt x="6" y="71"/>
                  </a:cubicBezTo>
                  <a:cubicBezTo>
                    <a:pt x="41" y="67"/>
                    <a:pt x="41" y="67"/>
                    <a:pt x="41" y="67"/>
                  </a:cubicBezTo>
                  <a:lnTo>
                    <a:pt x="4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29" name="Freeform 167"/>
            <p:cNvSpPr>
              <a:spLocks/>
            </p:cNvSpPr>
            <p:nvPr/>
          </p:nvSpPr>
          <p:spPr bwMode="black">
            <a:xfrm>
              <a:off x="7116763" y="2451100"/>
              <a:ext cx="57150" cy="31750"/>
            </a:xfrm>
            <a:custGeom>
              <a:avLst/>
              <a:gdLst>
                <a:gd name="T0" fmla="*/ 51 w 77"/>
                <a:gd name="T1" fmla="*/ 44 h 44"/>
                <a:gd name="T2" fmla="*/ 70 w 77"/>
                <a:gd name="T3" fmla="*/ 41 h 44"/>
                <a:gd name="T4" fmla="*/ 77 w 77"/>
                <a:gd name="T5" fmla="*/ 39 h 44"/>
                <a:gd name="T6" fmla="*/ 67 w 77"/>
                <a:gd name="T7" fmla="*/ 5 h 44"/>
                <a:gd name="T8" fmla="*/ 60 w 77"/>
                <a:gd name="T9" fmla="*/ 8 h 44"/>
                <a:gd name="T10" fmla="*/ 18 w 77"/>
                <a:gd name="T11" fmla="*/ 2 h 44"/>
                <a:gd name="T12" fmla="*/ 11 w 77"/>
                <a:gd name="T13" fmla="*/ 0 h 44"/>
                <a:gd name="T14" fmla="*/ 0 w 77"/>
                <a:gd name="T15" fmla="*/ 33 h 44"/>
                <a:gd name="T16" fmla="*/ 7 w 77"/>
                <a:gd name="T17" fmla="*/ 36 h 44"/>
                <a:gd name="T18" fmla="*/ 51 w 77"/>
                <a:gd name="T19"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4">
                  <a:moveTo>
                    <a:pt x="51" y="44"/>
                  </a:moveTo>
                  <a:cubicBezTo>
                    <a:pt x="58" y="44"/>
                    <a:pt x="64" y="43"/>
                    <a:pt x="70" y="41"/>
                  </a:cubicBezTo>
                  <a:cubicBezTo>
                    <a:pt x="77" y="39"/>
                    <a:pt x="77" y="39"/>
                    <a:pt x="77" y="39"/>
                  </a:cubicBezTo>
                  <a:cubicBezTo>
                    <a:pt x="67" y="5"/>
                    <a:pt x="67" y="5"/>
                    <a:pt x="67" y="5"/>
                  </a:cubicBezTo>
                  <a:cubicBezTo>
                    <a:pt x="60" y="8"/>
                    <a:pt x="60" y="8"/>
                    <a:pt x="60" y="8"/>
                  </a:cubicBezTo>
                  <a:cubicBezTo>
                    <a:pt x="51" y="10"/>
                    <a:pt x="38" y="8"/>
                    <a:pt x="18" y="2"/>
                  </a:cubicBezTo>
                  <a:cubicBezTo>
                    <a:pt x="11" y="0"/>
                    <a:pt x="11" y="0"/>
                    <a:pt x="11" y="0"/>
                  </a:cubicBezTo>
                  <a:cubicBezTo>
                    <a:pt x="0" y="33"/>
                    <a:pt x="0" y="33"/>
                    <a:pt x="0" y="33"/>
                  </a:cubicBezTo>
                  <a:cubicBezTo>
                    <a:pt x="7" y="36"/>
                    <a:pt x="7" y="36"/>
                    <a:pt x="7" y="36"/>
                  </a:cubicBezTo>
                  <a:cubicBezTo>
                    <a:pt x="25" y="41"/>
                    <a:pt x="39" y="44"/>
                    <a:pt x="51"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30" name="Freeform 168"/>
            <p:cNvSpPr>
              <a:spLocks/>
            </p:cNvSpPr>
            <p:nvPr/>
          </p:nvSpPr>
          <p:spPr bwMode="black">
            <a:xfrm>
              <a:off x="7010400" y="2646363"/>
              <a:ext cx="26988" cy="52388"/>
            </a:xfrm>
            <a:custGeom>
              <a:avLst/>
              <a:gdLst>
                <a:gd name="T0" fmla="*/ 36 w 36"/>
                <a:gd name="T1" fmla="*/ 61 h 70"/>
                <a:gd name="T2" fmla="*/ 35 w 36"/>
                <a:gd name="T3" fmla="*/ 22 h 70"/>
                <a:gd name="T4" fmla="*/ 35 w 36"/>
                <a:gd name="T5" fmla="*/ 8 h 70"/>
                <a:gd name="T6" fmla="*/ 35 w 36"/>
                <a:gd name="T7" fmla="*/ 1 h 70"/>
                <a:gd name="T8" fmla="*/ 0 w 36"/>
                <a:gd name="T9" fmla="*/ 0 h 70"/>
                <a:gd name="T10" fmla="*/ 0 w 36"/>
                <a:gd name="T11" fmla="*/ 8 h 70"/>
                <a:gd name="T12" fmla="*/ 0 w 36"/>
                <a:gd name="T13" fmla="*/ 22 h 70"/>
                <a:gd name="T14" fmla="*/ 1 w 36"/>
                <a:gd name="T15" fmla="*/ 62 h 70"/>
                <a:gd name="T16" fmla="*/ 1 w 36"/>
                <a:gd name="T17" fmla="*/ 70 h 70"/>
                <a:gd name="T18" fmla="*/ 36 w 36"/>
                <a:gd name="T19" fmla="*/ 68 h 70"/>
                <a:gd name="T20" fmla="*/ 36 w 36"/>
                <a:gd name="T21" fmla="*/ 6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0">
                  <a:moveTo>
                    <a:pt x="36" y="61"/>
                  </a:moveTo>
                  <a:cubicBezTo>
                    <a:pt x="35" y="47"/>
                    <a:pt x="35" y="34"/>
                    <a:pt x="35" y="22"/>
                  </a:cubicBezTo>
                  <a:cubicBezTo>
                    <a:pt x="35" y="17"/>
                    <a:pt x="35" y="13"/>
                    <a:pt x="35" y="8"/>
                  </a:cubicBezTo>
                  <a:cubicBezTo>
                    <a:pt x="35" y="1"/>
                    <a:pt x="35" y="1"/>
                    <a:pt x="35" y="1"/>
                  </a:cubicBezTo>
                  <a:cubicBezTo>
                    <a:pt x="0" y="0"/>
                    <a:pt x="0" y="0"/>
                    <a:pt x="0" y="0"/>
                  </a:cubicBezTo>
                  <a:cubicBezTo>
                    <a:pt x="0" y="8"/>
                    <a:pt x="0" y="8"/>
                    <a:pt x="0" y="8"/>
                  </a:cubicBezTo>
                  <a:cubicBezTo>
                    <a:pt x="0" y="12"/>
                    <a:pt x="0" y="17"/>
                    <a:pt x="0" y="22"/>
                  </a:cubicBezTo>
                  <a:cubicBezTo>
                    <a:pt x="0" y="34"/>
                    <a:pt x="0" y="48"/>
                    <a:pt x="1" y="62"/>
                  </a:cubicBezTo>
                  <a:cubicBezTo>
                    <a:pt x="1" y="70"/>
                    <a:pt x="1" y="70"/>
                    <a:pt x="1" y="70"/>
                  </a:cubicBezTo>
                  <a:cubicBezTo>
                    <a:pt x="36" y="68"/>
                    <a:pt x="36" y="68"/>
                    <a:pt x="36" y="68"/>
                  </a:cubicBezTo>
                  <a:lnTo>
                    <a:pt x="36"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31" name="Freeform 169"/>
            <p:cNvSpPr>
              <a:spLocks/>
            </p:cNvSpPr>
            <p:nvPr/>
          </p:nvSpPr>
          <p:spPr bwMode="black">
            <a:xfrm>
              <a:off x="7608888" y="2187575"/>
              <a:ext cx="58738" cy="47625"/>
            </a:xfrm>
            <a:custGeom>
              <a:avLst/>
              <a:gdLst>
                <a:gd name="T0" fmla="*/ 37 w 37"/>
                <a:gd name="T1" fmla="*/ 14 h 30"/>
                <a:gd name="T2" fmla="*/ 29 w 37"/>
                <a:gd name="T3" fmla="*/ 0 h 30"/>
                <a:gd name="T4" fmla="*/ 0 w 37"/>
                <a:gd name="T5" fmla="*/ 15 h 30"/>
                <a:gd name="T6" fmla="*/ 8 w 37"/>
                <a:gd name="T7" fmla="*/ 30 h 30"/>
                <a:gd name="T8" fmla="*/ 37 w 37"/>
                <a:gd name="T9" fmla="*/ 14 h 30"/>
              </a:gdLst>
              <a:ahLst/>
              <a:cxnLst>
                <a:cxn ang="0">
                  <a:pos x="T0" y="T1"/>
                </a:cxn>
                <a:cxn ang="0">
                  <a:pos x="T2" y="T3"/>
                </a:cxn>
                <a:cxn ang="0">
                  <a:pos x="T4" y="T5"/>
                </a:cxn>
                <a:cxn ang="0">
                  <a:pos x="T6" y="T7"/>
                </a:cxn>
                <a:cxn ang="0">
                  <a:pos x="T8" y="T9"/>
                </a:cxn>
              </a:cxnLst>
              <a:rect l="0" t="0" r="r" b="b"/>
              <a:pathLst>
                <a:path w="37" h="30">
                  <a:moveTo>
                    <a:pt x="37" y="14"/>
                  </a:moveTo>
                  <a:lnTo>
                    <a:pt x="29" y="0"/>
                  </a:lnTo>
                  <a:lnTo>
                    <a:pt x="0" y="15"/>
                  </a:lnTo>
                  <a:lnTo>
                    <a:pt x="8" y="30"/>
                  </a:lnTo>
                  <a:lnTo>
                    <a:pt x="37"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32" name="Freeform 170"/>
            <p:cNvSpPr>
              <a:spLocks/>
            </p:cNvSpPr>
            <p:nvPr/>
          </p:nvSpPr>
          <p:spPr bwMode="black">
            <a:xfrm>
              <a:off x="7011988" y="2566988"/>
              <a:ext cx="34925" cy="53975"/>
            </a:xfrm>
            <a:custGeom>
              <a:avLst/>
              <a:gdLst>
                <a:gd name="T0" fmla="*/ 36 w 46"/>
                <a:gd name="T1" fmla="*/ 64 h 72"/>
                <a:gd name="T2" fmla="*/ 37 w 46"/>
                <a:gd name="T3" fmla="*/ 61 h 72"/>
                <a:gd name="T4" fmla="*/ 46 w 46"/>
                <a:gd name="T5" fmla="*/ 21 h 72"/>
                <a:gd name="T6" fmla="*/ 46 w 46"/>
                <a:gd name="T7" fmla="*/ 7 h 72"/>
                <a:gd name="T8" fmla="*/ 45 w 46"/>
                <a:gd name="T9" fmla="*/ 0 h 72"/>
                <a:gd name="T10" fmla="*/ 10 w 46"/>
                <a:gd name="T11" fmla="*/ 2 h 72"/>
                <a:gd name="T12" fmla="*/ 11 w 46"/>
                <a:gd name="T13" fmla="*/ 10 h 72"/>
                <a:gd name="T14" fmla="*/ 11 w 46"/>
                <a:gd name="T15" fmla="*/ 21 h 72"/>
                <a:gd name="T16" fmla="*/ 8 w 46"/>
                <a:gd name="T17" fmla="*/ 42 h 72"/>
                <a:gd name="T18" fmla="*/ 2 w 46"/>
                <a:gd name="T19" fmla="*/ 56 h 72"/>
                <a:gd name="T20" fmla="*/ 0 w 46"/>
                <a:gd name="T21" fmla="*/ 63 h 72"/>
                <a:gd name="T22" fmla="*/ 34 w 46"/>
                <a:gd name="T23" fmla="*/ 72 h 72"/>
                <a:gd name="T24" fmla="*/ 36 w 46"/>
                <a:gd name="T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72">
                  <a:moveTo>
                    <a:pt x="36" y="64"/>
                  </a:moveTo>
                  <a:cubicBezTo>
                    <a:pt x="37" y="62"/>
                    <a:pt x="37" y="61"/>
                    <a:pt x="37" y="61"/>
                  </a:cubicBezTo>
                  <a:cubicBezTo>
                    <a:pt x="43" y="51"/>
                    <a:pt x="46" y="38"/>
                    <a:pt x="46" y="21"/>
                  </a:cubicBezTo>
                  <a:cubicBezTo>
                    <a:pt x="46" y="17"/>
                    <a:pt x="46" y="12"/>
                    <a:pt x="46" y="7"/>
                  </a:cubicBezTo>
                  <a:cubicBezTo>
                    <a:pt x="45" y="0"/>
                    <a:pt x="45" y="0"/>
                    <a:pt x="45" y="0"/>
                  </a:cubicBezTo>
                  <a:cubicBezTo>
                    <a:pt x="10" y="2"/>
                    <a:pt x="10" y="2"/>
                    <a:pt x="10" y="2"/>
                  </a:cubicBezTo>
                  <a:cubicBezTo>
                    <a:pt x="11" y="10"/>
                    <a:pt x="11" y="10"/>
                    <a:pt x="11" y="10"/>
                  </a:cubicBezTo>
                  <a:cubicBezTo>
                    <a:pt x="11" y="14"/>
                    <a:pt x="11" y="17"/>
                    <a:pt x="11" y="21"/>
                  </a:cubicBezTo>
                  <a:cubicBezTo>
                    <a:pt x="11" y="35"/>
                    <a:pt x="9" y="40"/>
                    <a:pt x="8" y="42"/>
                  </a:cubicBezTo>
                  <a:cubicBezTo>
                    <a:pt x="5" y="46"/>
                    <a:pt x="3" y="50"/>
                    <a:pt x="2" y="56"/>
                  </a:cubicBezTo>
                  <a:cubicBezTo>
                    <a:pt x="0" y="63"/>
                    <a:pt x="0" y="63"/>
                    <a:pt x="0" y="63"/>
                  </a:cubicBezTo>
                  <a:cubicBezTo>
                    <a:pt x="34" y="72"/>
                    <a:pt x="34" y="72"/>
                    <a:pt x="34" y="72"/>
                  </a:cubicBezTo>
                  <a:lnTo>
                    <a:pt x="36"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33" name="Freeform 171"/>
            <p:cNvSpPr>
              <a:spLocks/>
            </p:cNvSpPr>
            <p:nvPr/>
          </p:nvSpPr>
          <p:spPr bwMode="black">
            <a:xfrm>
              <a:off x="7011988" y="2484438"/>
              <a:ext cx="34925" cy="57150"/>
            </a:xfrm>
            <a:custGeom>
              <a:avLst/>
              <a:gdLst>
                <a:gd name="T0" fmla="*/ 5 w 46"/>
                <a:gd name="T1" fmla="*/ 76 h 76"/>
                <a:gd name="T2" fmla="*/ 39 w 46"/>
                <a:gd name="T3" fmla="*/ 70 h 76"/>
                <a:gd name="T4" fmla="*/ 38 w 46"/>
                <a:gd name="T5" fmla="*/ 63 h 76"/>
                <a:gd name="T6" fmla="*/ 36 w 46"/>
                <a:gd name="T7" fmla="*/ 46 h 76"/>
                <a:gd name="T8" fmla="*/ 43 w 46"/>
                <a:gd name="T9" fmla="*/ 21 h 76"/>
                <a:gd name="T10" fmla="*/ 46 w 46"/>
                <a:gd name="T11" fmla="*/ 14 h 76"/>
                <a:gd name="T12" fmla="*/ 13 w 46"/>
                <a:gd name="T13" fmla="*/ 0 h 76"/>
                <a:gd name="T14" fmla="*/ 11 w 46"/>
                <a:gd name="T15" fmla="*/ 7 h 76"/>
                <a:gd name="T16" fmla="*/ 0 w 46"/>
                <a:gd name="T17" fmla="*/ 46 h 76"/>
                <a:gd name="T18" fmla="*/ 3 w 46"/>
                <a:gd name="T19" fmla="*/ 69 h 76"/>
                <a:gd name="T20" fmla="*/ 5 w 46"/>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76">
                  <a:moveTo>
                    <a:pt x="5" y="76"/>
                  </a:moveTo>
                  <a:cubicBezTo>
                    <a:pt x="39" y="70"/>
                    <a:pt x="39" y="70"/>
                    <a:pt x="39" y="70"/>
                  </a:cubicBezTo>
                  <a:cubicBezTo>
                    <a:pt x="38" y="63"/>
                    <a:pt x="38" y="63"/>
                    <a:pt x="38" y="63"/>
                  </a:cubicBezTo>
                  <a:cubicBezTo>
                    <a:pt x="37" y="58"/>
                    <a:pt x="36" y="49"/>
                    <a:pt x="36" y="46"/>
                  </a:cubicBezTo>
                  <a:cubicBezTo>
                    <a:pt x="36" y="43"/>
                    <a:pt x="37" y="35"/>
                    <a:pt x="43" y="21"/>
                  </a:cubicBezTo>
                  <a:cubicBezTo>
                    <a:pt x="46" y="14"/>
                    <a:pt x="46" y="14"/>
                    <a:pt x="46" y="14"/>
                  </a:cubicBezTo>
                  <a:cubicBezTo>
                    <a:pt x="13" y="0"/>
                    <a:pt x="13" y="0"/>
                    <a:pt x="13" y="0"/>
                  </a:cubicBezTo>
                  <a:cubicBezTo>
                    <a:pt x="11" y="7"/>
                    <a:pt x="11" y="7"/>
                    <a:pt x="11" y="7"/>
                  </a:cubicBezTo>
                  <a:cubicBezTo>
                    <a:pt x="6" y="18"/>
                    <a:pt x="0" y="34"/>
                    <a:pt x="0" y="46"/>
                  </a:cubicBezTo>
                  <a:cubicBezTo>
                    <a:pt x="0" y="51"/>
                    <a:pt x="1" y="58"/>
                    <a:pt x="3" y="69"/>
                  </a:cubicBezTo>
                  <a:lnTo>
                    <a:pt x="5"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34" name="Freeform 172"/>
            <p:cNvSpPr>
              <a:spLocks/>
            </p:cNvSpPr>
            <p:nvPr/>
          </p:nvSpPr>
          <p:spPr bwMode="black">
            <a:xfrm>
              <a:off x="8045450" y="2289175"/>
              <a:ext cx="58738" cy="47625"/>
            </a:xfrm>
            <a:custGeom>
              <a:avLst/>
              <a:gdLst>
                <a:gd name="T0" fmla="*/ 53 w 77"/>
                <a:gd name="T1" fmla="*/ 61 h 64"/>
                <a:gd name="T2" fmla="*/ 60 w 77"/>
                <a:gd name="T3" fmla="*/ 64 h 64"/>
                <a:gd name="T4" fmla="*/ 77 w 77"/>
                <a:gd name="T5" fmla="*/ 34 h 64"/>
                <a:gd name="T6" fmla="*/ 70 w 77"/>
                <a:gd name="T7" fmla="*/ 30 h 64"/>
                <a:gd name="T8" fmla="*/ 23 w 77"/>
                <a:gd name="T9" fmla="*/ 4 h 64"/>
                <a:gd name="T10" fmla="*/ 17 w 77"/>
                <a:gd name="T11" fmla="*/ 0 h 64"/>
                <a:gd name="T12" fmla="*/ 0 w 77"/>
                <a:gd name="T13" fmla="*/ 31 h 64"/>
                <a:gd name="T14" fmla="*/ 6 w 77"/>
                <a:gd name="T15" fmla="*/ 35 h 64"/>
                <a:gd name="T16" fmla="*/ 53 w 77"/>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3" y="61"/>
                  </a:moveTo>
                  <a:cubicBezTo>
                    <a:pt x="60" y="64"/>
                    <a:pt x="60" y="64"/>
                    <a:pt x="60" y="64"/>
                  </a:cubicBezTo>
                  <a:cubicBezTo>
                    <a:pt x="77" y="34"/>
                    <a:pt x="77" y="34"/>
                    <a:pt x="77" y="34"/>
                  </a:cubicBezTo>
                  <a:cubicBezTo>
                    <a:pt x="70" y="30"/>
                    <a:pt x="70" y="30"/>
                    <a:pt x="70" y="30"/>
                  </a:cubicBezTo>
                  <a:cubicBezTo>
                    <a:pt x="54" y="21"/>
                    <a:pt x="39" y="12"/>
                    <a:pt x="23" y="4"/>
                  </a:cubicBezTo>
                  <a:cubicBezTo>
                    <a:pt x="17" y="0"/>
                    <a:pt x="17" y="0"/>
                    <a:pt x="17" y="0"/>
                  </a:cubicBezTo>
                  <a:cubicBezTo>
                    <a:pt x="0" y="31"/>
                    <a:pt x="0" y="31"/>
                    <a:pt x="0" y="31"/>
                  </a:cubicBezTo>
                  <a:cubicBezTo>
                    <a:pt x="6" y="35"/>
                    <a:pt x="6" y="35"/>
                    <a:pt x="6" y="35"/>
                  </a:cubicBezTo>
                  <a:cubicBezTo>
                    <a:pt x="24" y="45"/>
                    <a:pt x="39" y="53"/>
                    <a:pt x="53"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35" name="Freeform 173"/>
            <p:cNvSpPr>
              <a:spLocks/>
            </p:cNvSpPr>
            <p:nvPr/>
          </p:nvSpPr>
          <p:spPr bwMode="black">
            <a:xfrm>
              <a:off x="8251825" y="2411413"/>
              <a:ext cx="58738" cy="50800"/>
            </a:xfrm>
            <a:custGeom>
              <a:avLst/>
              <a:gdLst>
                <a:gd name="T0" fmla="*/ 51 w 77"/>
                <a:gd name="T1" fmla="*/ 63 h 67"/>
                <a:gd name="T2" fmla="*/ 57 w 77"/>
                <a:gd name="T3" fmla="*/ 67 h 67"/>
                <a:gd name="T4" fmla="*/ 77 w 77"/>
                <a:gd name="T5" fmla="*/ 38 h 67"/>
                <a:gd name="T6" fmla="*/ 71 w 77"/>
                <a:gd name="T7" fmla="*/ 34 h 67"/>
                <a:gd name="T8" fmla="*/ 26 w 77"/>
                <a:gd name="T9" fmla="*/ 4 h 67"/>
                <a:gd name="T10" fmla="*/ 19 w 77"/>
                <a:gd name="T11" fmla="*/ 0 h 67"/>
                <a:gd name="T12" fmla="*/ 0 w 77"/>
                <a:gd name="T13" fmla="*/ 29 h 67"/>
                <a:gd name="T14" fmla="*/ 7 w 77"/>
                <a:gd name="T15" fmla="*/ 33 h 67"/>
                <a:gd name="T16" fmla="*/ 51 w 77"/>
                <a:gd name="T1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7">
                  <a:moveTo>
                    <a:pt x="51" y="63"/>
                  </a:moveTo>
                  <a:cubicBezTo>
                    <a:pt x="57" y="67"/>
                    <a:pt x="57" y="67"/>
                    <a:pt x="57" y="67"/>
                  </a:cubicBezTo>
                  <a:cubicBezTo>
                    <a:pt x="77" y="38"/>
                    <a:pt x="77" y="38"/>
                    <a:pt x="77" y="38"/>
                  </a:cubicBezTo>
                  <a:cubicBezTo>
                    <a:pt x="71" y="34"/>
                    <a:pt x="71" y="34"/>
                    <a:pt x="71" y="34"/>
                  </a:cubicBezTo>
                  <a:cubicBezTo>
                    <a:pt x="58" y="25"/>
                    <a:pt x="42" y="15"/>
                    <a:pt x="26" y="4"/>
                  </a:cubicBezTo>
                  <a:cubicBezTo>
                    <a:pt x="19" y="0"/>
                    <a:pt x="19" y="0"/>
                    <a:pt x="19" y="0"/>
                  </a:cubicBezTo>
                  <a:cubicBezTo>
                    <a:pt x="0" y="29"/>
                    <a:pt x="0" y="29"/>
                    <a:pt x="0" y="29"/>
                  </a:cubicBezTo>
                  <a:cubicBezTo>
                    <a:pt x="7" y="33"/>
                    <a:pt x="7" y="33"/>
                    <a:pt x="7" y="33"/>
                  </a:cubicBezTo>
                  <a:cubicBezTo>
                    <a:pt x="23" y="44"/>
                    <a:pt x="38" y="54"/>
                    <a:pt x="51"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36" name="Freeform 174"/>
            <p:cNvSpPr>
              <a:spLocks/>
            </p:cNvSpPr>
            <p:nvPr/>
          </p:nvSpPr>
          <p:spPr bwMode="black">
            <a:xfrm>
              <a:off x="8185150" y="2368550"/>
              <a:ext cx="57150" cy="49213"/>
            </a:xfrm>
            <a:custGeom>
              <a:avLst/>
              <a:gdLst>
                <a:gd name="T0" fmla="*/ 52 w 77"/>
                <a:gd name="T1" fmla="*/ 62 h 66"/>
                <a:gd name="T2" fmla="*/ 58 w 77"/>
                <a:gd name="T3" fmla="*/ 66 h 66"/>
                <a:gd name="T4" fmla="*/ 77 w 77"/>
                <a:gd name="T5" fmla="*/ 36 h 66"/>
                <a:gd name="T6" fmla="*/ 70 w 77"/>
                <a:gd name="T7" fmla="*/ 32 h 66"/>
                <a:gd name="T8" fmla="*/ 24 w 77"/>
                <a:gd name="T9" fmla="*/ 4 h 66"/>
                <a:gd name="T10" fmla="*/ 18 w 77"/>
                <a:gd name="T11" fmla="*/ 0 h 66"/>
                <a:gd name="T12" fmla="*/ 0 w 77"/>
                <a:gd name="T13" fmla="*/ 31 h 66"/>
                <a:gd name="T14" fmla="*/ 6 w 77"/>
                <a:gd name="T15" fmla="*/ 35 h 66"/>
                <a:gd name="T16" fmla="*/ 52 w 77"/>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62"/>
                  </a:moveTo>
                  <a:cubicBezTo>
                    <a:pt x="58" y="66"/>
                    <a:pt x="58" y="66"/>
                    <a:pt x="58" y="66"/>
                  </a:cubicBezTo>
                  <a:cubicBezTo>
                    <a:pt x="77" y="36"/>
                    <a:pt x="77" y="36"/>
                    <a:pt x="77" y="36"/>
                  </a:cubicBezTo>
                  <a:cubicBezTo>
                    <a:pt x="70" y="32"/>
                    <a:pt x="70" y="32"/>
                    <a:pt x="70" y="32"/>
                  </a:cubicBezTo>
                  <a:cubicBezTo>
                    <a:pt x="56" y="23"/>
                    <a:pt x="41" y="14"/>
                    <a:pt x="24" y="4"/>
                  </a:cubicBezTo>
                  <a:cubicBezTo>
                    <a:pt x="18" y="0"/>
                    <a:pt x="18" y="0"/>
                    <a:pt x="18" y="0"/>
                  </a:cubicBezTo>
                  <a:cubicBezTo>
                    <a:pt x="0" y="31"/>
                    <a:pt x="0" y="31"/>
                    <a:pt x="0" y="31"/>
                  </a:cubicBezTo>
                  <a:cubicBezTo>
                    <a:pt x="6" y="35"/>
                    <a:pt x="6" y="35"/>
                    <a:pt x="6" y="35"/>
                  </a:cubicBezTo>
                  <a:cubicBezTo>
                    <a:pt x="23" y="44"/>
                    <a:pt x="38" y="53"/>
                    <a:pt x="52"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37" name="Freeform 175"/>
            <p:cNvSpPr>
              <a:spLocks/>
            </p:cNvSpPr>
            <p:nvPr/>
          </p:nvSpPr>
          <p:spPr bwMode="black">
            <a:xfrm>
              <a:off x="8356600" y="2528888"/>
              <a:ext cx="33338" cy="55563"/>
            </a:xfrm>
            <a:custGeom>
              <a:avLst/>
              <a:gdLst>
                <a:gd name="T0" fmla="*/ 2 w 44"/>
                <a:gd name="T1" fmla="*/ 15 h 73"/>
                <a:gd name="T2" fmla="*/ 9 w 44"/>
                <a:gd name="T3" fmla="*/ 65 h 73"/>
                <a:gd name="T4" fmla="*/ 9 w 44"/>
                <a:gd name="T5" fmla="*/ 73 h 73"/>
                <a:gd name="T6" fmla="*/ 44 w 44"/>
                <a:gd name="T7" fmla="*/ 70 h 73"/>
                <a:gd name="T8" fmla="*/ 44 w 44"/>
                <a:gd name="T9" fmla="*/ 62 h 73"/>
                <a:gd name="T10" fmla="*/ 36 w 44"/>
                <a:gd name="T11" fmla="*/ 7 h 73"/>
                <a:gd name="T12" fmla="*/ 35 w 44"/>
                <a:gd name="T13" fmla="*/ 0 h 73"/>
                <a:gd name="T14" fmla="*/ 0 w 44"/>
                <a:gd name="T15" fmla="*/ 7 h 73"/>
                <a:gd name="T16" fmla="*/ 2 w 44"/>
                <a:gd name="T17" fmla="*/ 1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73">
                  <a:moveTo>
                    <a:pt x="2" y="15"/>
                  </a:moveTo>
                  <a:cubicBezTo>
                    <a:pt x="5" y="29"/>
                    <a:pt x="7" y="46"/>
                    <a:pt x="9" y="65"/>
                  </a:cubicBezTo>
                  <a:cubicBezTo>
                    <a:pt x="9" y="73"/>
                    <a:pt x="9" y="73"/>
                    <a:pt x="9" y="73"/>
                  </a:cubicBezTo>
                  <a:cubicBezTo>
                    <a:pt x="44" y="70"/>
                    <a:pt x="44" y="70"/>
                    <a:pt x="44" y="70"/>
                  </a:cubicBezTo>
                  <a:cubicBezTo>
                    <a:pt x="44" y="62"/>
                    <a:pt x="44" y="62"/>
                    <a:pt x="44" y="62"/>
                  </a:cubicBezTo>
                  <a:cubicBezTo>
                    <a:pt x="42" y="42"/>
                    <a:pt x="39" y="24"/>
                    <a:pt x="36" y="7"/>
                  </a:cubicBezTo>
                  <a:cubicBezTo>
                    <a:pt x="35" y="0"/>
                    <a:pt x="35" y="0"/>
                    <a:pt x="35" y="0"/>
                  </a:cubicBezTo>
                  <a:cubicBezTo>
                    <a:pt x="0" y="7"/>
                    <a:pt x="0" y="7"/>
                    <a:pt x="0" y="7"/>
                  </a:cubicBezTo>
                  <a:lnTo>
                    <a:pt x="2"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38" name="Freeform 176"/>
            <p:cNvSpPr>
              <a:spLocks/>
            </p:cNvSpPr>
            <p:nvPr/>
          </p:nvSpPr>
          <p:spPr bwMode="black">
            <a:xfrm>
              <a:off x="8316913" y="2457450"/>
              <a:ext cx="55563" cy="52388"/>
            </a:xfrm>
            <a:custGeom>
              <a:avLst/>
              <a:gdLst>
                <a:gd name="T0" fmla="*/ 38 w 73"/>
                <a:gd name="T1" fmla="*/ 65 h 71"/>
                <a:gd name="T2" fmla="*/ 42 w 73"/>
                <a:gd name="T3" fmla="*/ 71 h 71"/>
                <a:gd name="T4" fmla="*/ 73 w 73"/>
                <a:gd name="T5" fmla="*/ 55 h 71"/>
                <a:gd name="T6" fmla="*/ 69 w 73"/>
                <a:gd name="T7" fmla="*/ 48 h 71"/>
                <a:gd name="T8" fmla="*/ 28 w 73"/>
                <a:gd name="T9" fmla="*/ 5 h 71"/>
                <a:gd name="T10" fmla="*/ 22 w 73"/>
                <a:gd name="T11" fmla="*/ 0 h 71"/>
                <a:gd name="T12" fmla="*/ 0 w 73"/>
                <a:gd name="T13" fmla="*/ 28 h 71"/>
                <a:gd name="T14" fmla="*/ 6 w 73"/>
                <a:gd name="T15" fmla="*/ 33 h 71"/>
                <a:gd name="T16" fmla="*/ 38 w 73"/>
                <a:gd name="T17"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1">
                  <a:moveTo>
                    <a:pt x="38" y="65"/>
                  </a:moveTo>
                  <a:cubicBezTo>
                    <a:pt x="42" y="71"/>
                    <a:pt x="42" y="71"/>
                    <a:pt x="42" y="71"/>
                  </a:cubicBezTo>
                  <a:cubicBezTo>
                    <a:pt x="73" y="55"/>
                    <a:pt x="73" y="55"/>
                    <a:pt x="73" y="55"/>
                  </a:cubicBezTo>
                  <a:cubicBezTo>
                    <a:pt x="69" y="48"/>
                    <a:pt x="69" y="48"/>
                    <a:pt x="69" y="48"/>
                  </a:cubicBezTo>
                  <a:cubicBezTo>
                    <a:pt x="63" y="36"/>
                    <a:pt x="50" y="23"/>
                    <a:pt x="28" y="5"/>
                  </a:cubicBezTo>
                  <a:cubicBezTo>
                    <a:pt x="22" y="0"/>
                    <a:pt x="22" y="0"/>
                    <a:pt x="22" y="0"/>
                  </a:cubicBezTo>
                  <a:cubicBezTo>
                    <a:pt x="0" y="28"/>
                    <a:pt x="0" y="28"/>
                    <a:pt x="0" y="28"/>
                  </a:cubicBezTo>
                  <a:cubicBezTo>
                    <a:pt x="6" y="33"/>
                    <a:pt x="6" y="33"/>
                    <a:pt x="6" y="33"/>
                  </a:cubicBezTo>
                  <a:cubicBezTo>
                    <a:pt x="30" y="52"/>
                    <a:pt x="37" y="62"/>
                    <a:pt x="38"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39" name="Freeform 177"/>
            <p:cNvSpPr>
              <a:spLocks/>
            </p:cNvSpPr>
            <p:nvPr/>
          </p:nvSpPr>
          <p:spPr bwMode="black">
            <a:xfrm>
              <a:off x="8115300" y="2328863"/>
              <a:ext cx="58738" cy="47625"/>
            </a:xfrm>
            <a:custGeom>
              <a:avLst/>
              <a:gdLst>
                <a:gd name="T0" fmla="*/ 52 w 77"/>
                <a:gd name="T1" fmla="*/ 60 h 64"/>
                <a:gd name="T2" fmla="*/ 59 w 77"/>
                <a:gd name="T3" fmla="*/ 64 h 64"/>
                <a:gd name="T4" fmla="*/ 77 w 77"/>
                <a:gd name="T5" fmla="*/ 34 h 64"/>
                <a:gd name="T6" fmla="*/ 70 w 77"/>
                <a:gd name="T7" fmla="*/ 30 h 64"/>
                <a:gd name="T8" fmla="*/ 24 w 77"/>
                <a:gd name="T9" fmla="*/ 3 h 64"/>
                <a:gd name="T10" fmla="*/ 17 w 77"/>
                <a:gd name="T11" fmla="*/ 0 h 64"/>
                <a:gd name="T12" fmla="*/ 0 w 77"/>
                <a:gd name="T13" fmla="*/ 30 h 64"/>
                <a:gd name="T14" fmla="*/ 6 w 77"/>
                <a:gd name="T15" fmla="*/ 34 h 64"/>
                <a:gd name="T16" fmla="*/ 52 w 77"/>
                <a:gd name="T1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2" y="60"/>
                  </a:moveTo>
                  <a:cubicBezTo>
                    <a:pt x="59" y="64"/>
                    <a:pt x="59" y="64"/>
                    <a:pt x="59" y="64"/>
                  </a:cubicBezTo>
                  <a:cubicBezTo>
                    <a:pt x="77" y="34"/>
                    <a:pt x="77" y="34"/>
                    <a:pt x="77" y="34"/>
                  </a:cubicBezTo>
                  <a:cubicBezTo>
                    <a:pt x="70" y="30"/>
                    <a:pt x="70" y="30"/>
                    <a:pt x="70" y="30"/>
                  </a:cubicBezTo>
                  <a:cubicBezTo>
                    <a:pt x="55" y="22"/>
                    <a:pt x="40" y="13"/>
                    <a:pt x="24" y="3"/>
                  </a:cubicBezTo>
                  <a:cubicBezTo>
                    <a:pt x="17" y="0"/>
                    <a:pt x="17" y="0"/>
                    <a:pt x="17" y="0"/>
                  </a:cubicBezTo>
                  <a:cubicBezTo>
                    <a:pt x="0" y="30"/>
                    <a:pt x="0" y="30"/>
                    <a:pt x="0" y="30"/>
                  </a:cubicBezTo>
                  <a:cubicBezTo>
                    <a:pt x="6" y="34"/>
                    <a:pt x="6" y="34"/>
                    <a:pt x="6" y="34"/>
                  </a:cubicBezTo>
                  <a:cubicBezTo>
                    <a:pt x="22" y="43"/>
                    <a:pt x="38" y="52"/>
                    <a:pt x="52"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40" name="Freeform 178"/>
            <p:cNvSpPr>
              <a:spLocks/>
            </p:cNvSpPr>
            <p:nvPr/>
          </p:nvSpPr>
          <p:spPr bwMode="black">
            <a:xfrm>
              <a:off x="7821613" y="2162175"/>
              <a:ext cx="58738" cy="49213"/>
            </a:xfrm>
            <a:custGeom>
              <a:avLst/>
              <a:gdLst>
                <a:gd name="T0" fmla="*/ 52 w 77"/>
                <a:gd name="T1" fmla="*/ 62 h 66"/>
                <a:gd name="T2" fmla="*/ 59 w 77"/>
                <a:gd name="T3" fmla="*/ 66 h 66"/>
                <a:gd name="T4" fmla="*/ 77 w 77"/>
                <a:gd name="T5" fmla="*/ 36 h 66"/>
                <a:gd name="T6" fmla="*/ 71 w 77"/>
                <a:gd name="T7" fmla="*/ 32 h 66"/>
                <a:gd name="T8" fmla="*/ 24 w 77"/>
                <a:gd name="T9" fmla="*/ 4 h 66"/>
                <a:gd name="T10" fmla="*/ 18 w 77"/>
                <a:gd name="T11" fmla="*/ 0 h 66"/>
                <a:gd name="T12" fmla="*/ 0 w 77"/>
                <a:gd name="T13" fmla="*/ 31 h 66"/>
                <a:gd name="T14" fmla="*/ 7 w 77"/>
                <a:gd name="T15" fmla="*/ 35 h 66"/>
                <a:gd name="T16" fmla="*/ 52 w 77"/>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62"/>
                  </a:moveTo>
                  <a:cubicBezTo>
                    <a:pt x="59" y="66"/>
                    <a:pt x="59" y="66"/>
                    <a:pt x="59" y="66"/>
                  </a:cubicBezTo>
                  <a:cubicBezTo>
                    <a:pt x="77" y="36"/>
                    <a:pt x="77" y="36"/>
                    <a:pt x="77" y="36"/>
                  </a:cubicBezTo>
                  <a:cubicBezTo>
                    <a:pt x="71" y="32"/>
                    <a:pt x="71" y="32"/>
                    <a:pt x="71" y="32"/>
                  </a:cubicBezTo>
                  <a:cubicBezTo>
                    <a:pt x="54" y="21"/>
                    <a:pt x="39" y="12"/>
                    <a:pt x="24" y="4"/>
                  </a:cubicBezTo>
                  <a:cubicBezTo>
                    <a:pt x="18" y="0"/>
                    <a:pt x="18" y="0"/>
                    <a:pt x="18" y="0"/>
                  </a:cubicBezTo>
                  <a:cubicBezTo>
                    <a:pt x="0" y="31"/>
                    <a:pt x="0" y="31"/>
                    <a:pt x="0" y="31"/>
                  </a:cubicBezTo>
                  <a:cubicBezTo>
                    <a:pt x="7" y="35"/>
                    <a:pt x="7" y="35"/>
                    <a:pt x="7" y="35"/>
                  </a:cubicBezTo>
                  <a:cubicBezTo>
                    <a:pt x="21" y="42"/>
                    <a:pt x="36" y="51"/>
                    <a:pt x="52"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41" name="Freeform 179"/>
            <p:cNvSpPr>
              <a:spLocks/>
            </p:cNvSpPr>
            <p:nvPr/>
          </p:nvSpPr>
          <p:spPr bwMode="black">
            <a:xfrm>
              <a:off x="7754938" y="2133600"/>
              <a:ext cx="53975" cy="39688"/>
            </a:xfrm>
            <a:custGeom>
              <a:avLst/>
              <a:gdLst>
                <a:gd name="T0" fmla="*/ 10 w 73"/>
                <a:gd name="T1" fmla="*/ 35 h 52"/>
                <a:gd name="T2" fmla="*/ 15 w 73"/>
                <a:gd name="T3" fmla="*/ 35 h 52"/>
                <a:gd name="T4" fmla="*/ 51 w 73"/>
                <a:gd name="T5" fmla="*/ 48 h 52"/>
                <a:gd name="T6" fmla="*/ 58 w 73"/>
                <a:gd name="T7" fmla="*/ 52 h 52"/>
                <a:gd name="T8" fmla="*/ 73 w 73"/>
                <a:gd name="T9" fmla="*/ 20 h 52"/>
                <a:gd name="T10" fmla="*/ 66 w 73"/>
                <a:gd name="T11" fmla="*/ 17 h 52"/>
                <a:gd name="T12" fmla="*/ 19 w 73"/>
                <a:gd name="T13" fmla="*/ 0 h 52"/>
                <a:gd name="T14" fmla="*/ 10 w 73"/>
                <a:gd name="T15" fmla="*/ 0 h 52"/>
                <a:gd name="T16" fmla="*/ 10 w 73"/>
                <a:gd name="T17" fmla="*/ 0 h 52"/>
                <a:gd name="T18" fmla="*/ 0 w 73"/>
                <a:gd name="T19" fmla="*/ 0 h 52"/>
                <a:gd name="T20" fmla="*/ 1 w 73"/>
                <a:gd name="T21" fmla="*/ 35 h 52"/>
                <a:gd name="T22" fmla="*/ 10 w 73"/>
                <a:gd name="T23"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52">
                  <a:moveTo>
                    <a:pt x="10" y="35"/>
                  </a:moveTo>
                  <a:cubicBezTo>
                    <a:pt x="11" y="35"/>
                    <a:pt x="13" y="35"/>
                    <a:pt x="15" y="35"/>
                  </a:cubicBezTo>
                  <a:cubicBezTo>
                    <a:pt x="19" y="36"/>
                    <a:pt x="30" y="38"/>
                    <a:pt x="51" y="48"/>
                  </a:cubicBezTo>
                  <a:cubicBezTo>
                    <a:pt x="58" y="52"/>
                    <a:pt x="58" y="52"/>
                    <a:pt x="58" y="52"/>
                  </a:cubicBezTo>
                  <a:cubicBezTo>
                    <a:pt x="73" y="20"/>
                    <a:pt x="73" y="20"/>
                    <a:pt x="73" y="20"/>
                  </a:cubicBezTo>
                  <a:cubicBezTo>
                    <a:pt x="66" y="17"/>
                    <a:pt x="66" y="17"/>
                    <a:pt x="66" y="17"/>
                  </a:cubicBezTo>
                  <a:cubicBezTo>
                    <a:pt x="46" y="7"/>
                    <a:pt x="31" y="2"/>
                    <a:pt x="19" y="0"/>
                  </a:cubicBezTo>
                  <a:cubicBezTo>
                    <a:pt x="16" y="0"/>
                    <a:pt x="13" y="0"/>
                    <a:pt x="10" y="0"/>
                  </a:cubicBezTo>
                  <a:cubicBezTo>
                    <a:pt x="10" y="0"/>
                    <a:pt x="10" y="0"/>
                    <a:pt x="10" y="0"/>
                  </a:cubicBezTo>
                  <a:cubicBezTo>
                    <a:pt x="0" y="0"/>
                    <a:pt x="0" y="0"/>
                    <a:pt x="0" y="0"/>
                  </a:cubicBezTo>
                  <a:cubicBezTo>
                    <a:pt x="1" y="35"/>
                    <a:pt x="1" y="35"/>
                    <a:pt x="1" y="35"/>
                  </a:cubicBezTo>
                  <a:lnTo>
                    <a:pt x="1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42" name="Freeform 180"/>
            <p:cNvSpPr>
              <a:spLocks/>
            </p:cNvSpPr>
            <p:nvPr/>
          </p:nvSpPr>
          <p:spPr bwMode="black">
            <a:xfrm>
              <a:off x="7677150" y="2144713"/>
              <a:ext cx="57150" cy="49213"/>
            </a:xfrm>
            <a:custGeom>
              <a:avLst/>
              <a:gdLst>
                <a:gd name="T0" fmla="*/ 27 w 76"/>
                <a:gd name="T1" fmla="*/ 61 h 66"/>
                <a:gd name="T2" fmla="*/ 69 w 76"/>
                <a:gd name="T3" fmla="*/ 35 h 66"/>
                <a:gd name="T4" fmla="*/ 76 w 76"/>
                <a:gd name="T5" fmla="*/ 31 h 66"/>
                <a:gd name="T6" fmla="*/ 60 w 76"/>
                <a:gd name="T7" fmla="*/ 0 h 66"/>
                <a:gd name="T8" fmla="*/ 53 w 76"/>
                <a:gd name="T9" fmla="*/ 3 h 66"/>
                <a:gd name="T10" fmla="*/ 6 w 76"/>
                <a:gd name="T11" fmla="*/ 33 h 66"/>
                <a:gd name="T12" fmla="*/ 0 w 76"/>
                <a:gd name="T13" fmla="*/ 38 h 66"/>
                <a:gd name="T14" fmla="*/ 21 w 76"/>
                <a:gd name="T15" fmla="*/ 66 h 66"/>
                <a:gd name="T16" fmla="*/ 27 w 76"/>
                <a:gd name="T17" fmla="*/ 6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6">
                  <a:moveTo>
                    <a:pt x="27" y="61"/>
                  </a:moveTo>
                  <a:cubicBezTo>
                    <a:pt x="37" y="54"/>
                    <a:pt x="52" y="43"/>
                    <a:pt x="69" y="35"/>
                  </a:cubicBezTo>
                  <a:cubicBezTo>
                    <a:pt x="76" y="31"/>
                    <a:pt x="76" y="31"/>
                    <a:pt x="76" y="31"/>
                  </a:cubicBezTo>
                  <a:cubicBezTo>
                    <a:pt x="60" y="0"/>
                    <a:pt x="60" y="0"/>
                    <a:pt x="60" y="0"/>
                  </a:cubicBezTo>
                  <a:cubicBezTo>
                    <a:pt x="53" y="3"/>
                    <a:pt x="53" y="3"/>
                    <a:pt x="53" y="3"/>
                  </a:cubicBezTo>
                  <a:cubicBezTo>
                    <a:pt x="34" y="13"/>
                    <a:pt x="17" y="25"/>
                    <a:pt x="6" y="33"/>
                  </a:cubicBezTo>
                  <a:cubicBezTo>
                    <a:pt x="0" y="38"/>
                    <a:pt x="0" y="38"/>
                    <a:pt x="0" y="38"/>
                  </a:cubicBezTo>
                  <a:cubicBezTo>
                    <a:pt x="21" y="66"/>
                    <a:pt x="21" y="66"/>
                    <a:pt x="21" y="66"/>
                  </a:cubicBezTo>
                  <a:lnTo>
                    <a:pt x="27"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43" name="Freeform 181"/>
            <p:cNvSpPr>
              <a:spLocks/>
            </p:cNvSpPr>
            <p:nvPr/>
          </p:nvSpPr>
          <p:spPr bwMode="black">
            <a:xfrm>
              <a:off x="7026275" y="2797175"/>
              <a:ext cx="57150" cy="49213"/>
            </a:xfrm>
            <a:custGeom>
              <a:avLst/>
              <a:gdLst>
                <a:gd name="T0" fmla="*/ 31 w 76"/>
                <a:gd name="T1" fmla="*/ 5 h 67"/>
                <a:gd name="T2" fmla="*/ 26 w 76"/>
                <a:gd name="T3" fmla="*/ 0 h 67"/>
                <a:gd name="T4" fmla="*/ 0 w 76"/>
                <a:gd name="T5" fmla="*/ 23 h 67"/>
                <a:gd name="T6" fmla="*/ 5 w 76"/>
                <a:gd name="T7" fmla="*/ 29 h 67"/>
                <a:gd name="T8" fmla="*/ 53 w 76"/>
                <a:gd name="T9" fmla="*/ 64 h 67"/>
                <a:gd name="T10" fmla="*/ 59 w 76"/>
                <a:gd name="T11" fmla="*/ 67 h 67"/>
                <a:gd name="T12" fmla="*/ 76 w 76"/>
                <a:gd name="T13" fmla="*/ 36 h 67"/>
                <a:gd name="T14" fmla="*/ 69 w 76"/>
                <a:gd name="T15" fmla="*/ 33 h 67"/>
                <a:gd name="T16" fmla="*/ 31 w 76"/>
                <a:gd name="T17"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7">
                  <a:moveTo>
                    <a:pt x="31" y="5"/>
                  </a:moveTo>
                  <a:cubicBezTo>
                    <a:pt x="26" y="0"/>
                    <a:pt x="26" y="0"/>
                    <a:pt x="26" y="0"/>
                  </a:cubicBezTo>
                  <a:cubicBezTo>
                    <a:pt x="0" y="23"/>
                    <a:pt x="0" y="23"/>
                    <a:pt x="0" y="23"/>
                  </a:cubicBezTo>
                  <a:cubicBezTo>
                    <a:pt x="5" y="29"/>
                    <a:pt x="5" y="29"/>
                    <a:pt x="5" y="29"/>
                  </a:cubicBezTo>
                  <a:cubicBezTo>
                    <a:pt x="18" y="43"/>
                    <a:pt x="38" y="56"/>
                    <a:pt x="53" y="64"/>
                  </a:cubicBezTo>
                  <a:cubicBezTo>
                    <a:pt x="59" y="67"/>
                    <a:pt x="59" y="67"/>
                    <a:pt x="59" y="67"/>
                  </a:cubicBezTo>
                  <a:cubicBezTo>
                    <a:pt x="76" y="36"/>
                    <a:pt x="76" y="36"/>
                    <a:pt x="76" y="36"/>
                  </a:cubicBezTo>
                  <a:cubicBezTo>
                    <a:pt x="69" y="33"/>
                    <a:pt x="69" y="33"/>
                    <a:pt x="69" y="33"/>
                  </a:cubicBezTo>
                  <a:cubicBezTo>
                    <a:pt x="52" y="23"/>
                    <a:pt x="38" y="14"/>
                    <a:pt x="31"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44" name="Freeform 182"/>
            <p:cNvSpPr>
              <a:spLocks/>
            </p:cNvSpPr>
            <p:nvPr/>
          </p:nvSpPr>
          <p:spPr bwMode="black">
            <a:xfrm>
              <a:off x="7975600" y="2251075"/>
              <a:ext cx="57150" cy="47625"/>
            </a:xfrm>
            <a:custGeom>
              <a:avLst/>
              <a:gdLst>
                <a:gd name="T0" fmla="*/ 54 w 77"/>
                <a:gd name="T1" fmla="*/ 60 h 64"/>
                <a:gd name="T2" fmla="*/ 60 w 77"/>
                <a:gd name="T3" fmla="*/ 64 h 64"/>
                <a:gd name="T4" fmla="*/ 77 w 77"/>
                <a:gd name="T5" fmla="*/ 33 h 64"/>
                <a:gd name="T6" fmla="*/ 71 w 77"/>
                <a:gd name="T7" fmla="*/ 29 h 64"/>
                <a:gd name="T8" fmla="*/ 23 w 77"/>
                <a:gd name="T9" fmla="*/ 4 h 64"/>
                <a:gd name="T10" fmla="*/ 17 w 77"/>
                <a:gd name="T11" fmla="*/ 0 h 64"/>
                <a:gd name="T12" fmla="*/ 0 w 77"/>
                <a:gd name="T13" fmla="*/ 31 h 64"/>
                <a:gd name="T14" fmla="*/ 7 w 77"/>
                <a:gd name="T15" fmla="*/ 35 h 64"/>
                <a:gd name="T16" fmla="*/ 54 w 77"/>
                <a:gd name="T1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4" y="60"/>
                  </a:moveTo>
                  <a:cubicBezTo>
                    <a:pt x="60" y="64"/>
                    <a:pt x="60" y="64"/>
                    <a:pt x="60" y="64"/>
                  </a:cubicBezTo>
                  <a:cubicBezTo>
                    <a:pt x="77" y="33"/>
                    <a:pt x="77" y="33"/>
                    <a:pt x="77" y="33"/>
                  </a:cubicBezTo>
                  <a:cubicBezTo>
                    <a:pt x="71" y="29"/>
                    <a:pt x="71" y="29"/>
                    <a:pt x="71" y="29"/>
                  </a:cubicBezTo>
                  <a:cubicBezTo>
                    <a:pt x="54" y="20"/>
                    <a:pt x="38" y="12"/>
                    <a:pt x="23" y="4"/>
                  </a:cubicBezTo>
                  <a:cubicBezTo>
                    <a:pt x="17" y="0"/>
                    <a:pt x="17" y="0"/>
                    <a:pt x="17" y="0"/>
                  </a:cubicBezTo>
                  <a:cubicBezTo>
                    <a:pt x="0" y="31"/>
                    <a:pt x="0" y="31"/>
                    <a:pt x="0" y="31"/>
                  </a:cubicBezTo>
                  <a:cubicBezTo>
                    <a:pt x="7" y="35"/>
                    <a:pt x="7" y="35"/>
                    <a:pt x="7" y="35"/>
                  </a:cubicBezTo>
                  <a:cubicBezTo>
                    <a:pt x="21" y="43"/>
                    <a:pt x="37" y="51"/>
                    <a:pt x="54"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45" name="Freeform 183"/>
            <p:cNvSpPr>
              <a:spLocks/>
            </p:cNvSpPr>
            <p:nvPr/>
          </p:nvSpPr>
          <p:spPr bwMode="black">
            <a:xfrm>
              <a:off x="7889875" y="2203450"/>
              <a:ext cx="73025" cy="57150"/>
            </a:xfrm>
            <a:custGeom>
              <a:avLst/>
              <a:gdLst>
                <a:gd name="T0" fmla="*/ 21 w 97"/>
                <a:gd name="T1" fmla="*/ 44 h 76"/>
                <a:gd name="T2" fmla="*/ 26 w 97"/>
                <a:gd name="T3" fmla="*/ 47 h 76"/>
                <a:gd name="T4" fmla="*/ 27 w 97"/>
                <a:gd name="T5" fmla="*/ 48 h 76"/>
                <a:gd name="T6" fmla="*/ 74 w 97"/>
                <a:gd name="T7" fmla="*/ 73 h 76"/>
                <a:gd name="T8" fmla="*/ 80 w 97"/>
                <a:gd name="T9" fmla="*/ 76 h 76"/>
                <a:gd name="T10" fmla="*/ 97 w 97"/>
                <a:gd name="T11" fmla="*/ 45 h 76"/>
                <a:gd name="T12" fmla="*/ 90 w 97"/>
                <a:gd name="T13" fmla="*/ 41 h 76"/>
                <a:gd name="T14" fmla="*/ 44 w 97"/>
                <a:gd name="T15" fmla="*/ 17 h 76"/>
                <a:gd name="T16" fmla="*/ 44 w 97"/>
                <a:gd name="T17" fmla="*/ 17 h 76"/>
                <a:gd name="T18" fmla="*/ 25 w 97"/>
                <a:gd name="T19" fmla="*/ 5 h 76"/>
                <a:gd name="T20" fmla="*/ 19 w 97"/>
                <a:gd name="T21" fmla="*/ 0 h 76"/>
                <a:gd name="T22" fmla="*/ 0 w 97"/>
                <a:gd name="T23" fmla="*/ 30 h 76"/>
                <a:gd name="T24" fmla="*/ 6 w 97"/>
                <a:gd name="T25" fmla="*/ 34 h 76"/>
                <a:gd name="T26" fmla="*/ 21 w 97"/>
                <a:gd name="T2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76">
                  <a:moveTo>
                    <a:pt x="21" y="44"/>
                  </a:moveTo>
                  <a:cubicBezTo>
                    <a:pt x="24" y="46"/>
                    <a:pt x="26" y="47"/>
                    <a:pt x="26" y="47"/>
                  </a:cubicBezTo>
                  <a:cubicBezTo>
                    <a:pt x="27" y="48"/>
                    <a:pt x="27" y="48"/>
                    <a:pt x="27" y="48"/>
                  </a:cubicBezTo>
                  <a:cubicBezTo>
                    <a:pt x="29" y="49"/>
                    <a:pt x="46" y="58"/>
                    <a:pt x="74" y="73"/>
                  </a:cubicBezTo>
                  <a:cubicBezTo>
                    <a:pt x="80" y="76"/>
                    <a:pt x="80" y="76"/>
                    <a:pt x="80" y="76"/>
                  </a:cubicBezTo>
                  <a:cubicBezTo>
                    <a:pt x="97" y="45"/>
                    <a:pt x="97" y="45"/>
                    <a:pt x="97" y="45"/>
                  </a:cubicBezTo>
                  <a:cubicBezTo>
                    <a:pt x="90" y="41"/>
                    <a:pt x="90" y="41"/>
                    <a:pt x="90" y="41"/>
                  </a:cubicBezTo>
                  <a:cubicBezTo>
                    <a:pt x="60" y="26"/>
                    <a:pt x="49" y="20"/>
                    <a:pt x="44" y="17"/>
                  </a:cubicBezTo>
                  <a:cubicBezTo>
                    <a:pt x="44" y="17"/>
                    <a:pt x="44" y="17"/>
                    <a:pt x="44" y="17"/>
                  </a:cubicBezTo>
                  <a:cubicBezTo>
                    <a:pt x="44" y="17"/>
                    <a:pt x="37" y="12"/>
                    <a:pt x="25" y="5"/>
                  </a:cubicBezTo>
                  <a:cubicBezTo>
                    <a:pt x="19" y="0"/>
                    <a:pt x="19" y="0"/>
                    <a:pt x="19" y="0"/>
                  </a:cubicBezTo>
                  <a:cubicBezTo>
                    <a:pt x="0" y="30"/>
                    <a:pt x="0" y="30"/>
                    <a:pt x="0" y="30"/>
                  </a:cubicBezTo>
                  <a:cubicBezTo>
                    <a:pt x="6" y="34"/>
                    <a:pt x="6" y="34"/>
                    <a:pt x="6" y="34"/>
                  </a:cubicBezTo>
                  <a:cubicBezTo>
                    <a:pt x="12" y="38"/>
                    <a:pt x="18" y="42"/>
                    <a:pt x="21"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46" name="Freeform 184"/>
            <p:cNvSpPr>
              <a:spLocks/>
            </p:cNvSpPr>
            <p:nvPr/>
          </p:nvSpPr>
          <p:spPr bwMode="black">
            <a:xfrm>
              <a:off x="7259638" y="2378075"/>
              <a:ext cx="57150" cy="47625"/>
            </a:xfrm>
            <a:custGeom>
              <a:avLst/>
              <a:gdLst>
                <a:gd name="T0" fmla="*/ 36 w 36"/>
                <a:gd name="T1" fmla="*/ 15 h 30"/>
                <a:gd name="T2" fmla="*/ 28 w 36"/>
                <a:gd name="T3" fmla="*/ 0 h 30"/>
                <a:gd name="T4" fmla="*/ 0 w 36"/>
                <a:gd name="T5" fmla="*/ 16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6"/>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47" name="Freeform 185"/>
            <p:cNvSpPr>
              <a:spLocks/>
            </p:cNvSpPr>
            <p:nvPr/>
          </p:nvSpPr>
          <p:spPr bwMode="black">
            <a:xfrm>
              <a:off x="8091488" y="2879725"/>
              <a:ext cx="57150" cy="47625"/>
            </a:xfrm>
            <a:custGeom>
              <a:avLst/>
              <a:gdLst>
                <a:gd name="T0" fmla="*/ 0 w 36"/>
                <a:gd name="T1" fmla="*/ 16 h 30"/>
                <a:gd name="T2" fmla="*/ 8 w 36"/>
                <a:gd name="T3" fmla="*/ 30 h 30"/>
                <a:gd name="T4" fmla="*/ 36 w 36"/>
                <a:gd name="T5" fmla="*/ 14 h 30"/>
                <a:gd name="T6" fmla="*/ 28 w 36"/>
                <a:gd name="T7" fmla="*/ 0 h 30"/>
                <a:gd name="T8" fmla="*/ 0 w 36"/>
                <a:gd name="T9" fmla="*/ 16 h 30"/>
              </a:gdLst>
              <a:ahLst/>
              <a:cxnLst>
                <a:cxn ang="0">
                  <a:pos x="T0" y="T1"/>
                </a:cxn>
                <a:cxn ang="0">
                  <a:pos x="T2" y="T3"/>
                </a:cxn>
                <a:cxn ang="0">
                  <a:pos x="T4" y="T5"/>
                </a:cxn>
                <a:cxn ang="0">
                  <a:pos x="T6" y="T7"/>
                </a:cxn>
                <a:cxn ang="0">
                  <a:pos x="T8" y="T9"/>
                </a:cxn>
              </a:cxnLst>
              <a:rect l="0" t="0" r="r" b="b"/>
              <a:pathLst>
                <a:path w="36" h="30">
                  <a:moveTo>
                    <a:pt x="0" y="16"/>
                  </a:moveTo>
                  <a:lnTo>
                    <a:pt x="8" y="30"/>
                  </a:lnTo>
                  <a:lnTo>
                    <a:pt x="36" y="14"/>
                  </a:lnTo>
                  <a:lnTo>
                    <a:pt x="28" y="0"/>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48" name="Freeform 186"/>
            <p:cNvSpPr>
              <a:spLocks/>
            </p:cNvSpPr>
            <p:nvPr/>
          </p:nvSpPr>
          <p:spPr bwMode="black">
            <a:xfrm>
              <a:off x="7953375" y="2960688"/>
              <a:ext cx="57150" cy="49213"/>
            </a:xfrm>
            <a:custGeom>
              <a:avLst/>
              <a:gdLst>
                <a:gd name="T0" fmla="*/ 52 w 77"/>
                <a:gd name="T1" fmla="*/ 4 h 66"/>
                <a:gd name="T2" fmla="*/ 6 w 77"/>
                <a:gd name="T3" fmla="*/ 32 h 66"/>
                <a:gd name="T4" fmla="*/ 0 w 77"/>
                <a:gd name="T5" fmla="*/ 36 h 66"/>
                <a:gd name="T6" fmla="*/ 18 w 77"/>
                <a:gd name="T7" fmla="*/ 66 h 66"/>
                <a:gd name="T8" fmla="*/ 24 w 77"/>
                <a:gd name="T9" fmla="*/ 62 h 66"/>
                <a:gd name="T10" fmla="*/ 70 w 77"/>
                <a:gd name="T11" fmla="*/ 34 h 66"/>
                <a:gd name="T12" fmla="*/ 77 w 77"/>
                <a:gd name="T13" fmla="*/ 31 h 66"/>
                <a:gd name="T14" fmla="*/ 59 w 77"/>
                <a:gd name="T15" fmla="*/ 0 h 66"/>
                <a:gd name="T16" fmla="*/ 52 w 77"/>
                <a:gd name="T17"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4"/>
                  </a:moveTo>
                  <a:cubicBezTo>
                    <a:pt x="35" y="14"/>
                    <a:pt x="20" y="23"/>
                    <a:pt x="6" y="32"/>
                  </a:cubicBezTo>
                  <a:cubicBezTo>
                    <a:pt x="0" y="36"/>
                    <a:pt x="0" y="36"/>
                    <a:pt x="0" y="36"/>
                  </a:cubicBezTo>
                  <a:cubicBezTo>
                    <a:pt x="18" y="66"/>
                    <a:pt x="18" y="66"/>
                    <a:pt x="18" y="66"/>
                  </a:cubicBezTo>
                  <a:cubicBezTo>
                    <a:pt x="24" y="62"/>
                    <a:pt x="24" y="62"/>
                    <a:pt x="24" y="62"/>
                  </a:cubicBezTo>
                  <a:cubicBezTo>
                    <a:pt x="39" y="53"/>
                    <a:pt x="54" y="44"/>
                    <a:pt x="70" y="34"/>
                  </a:cubicBezTo>
                  <a:cubicBezTo>
                    <a:pt x="77" y="31"/>
                    <a:pt x="77" y="31"/>
                    <a:pt x="77" y="31"/>
                  </a:cubicBezTo>
                  <a:cubicBezTo>
                    <a:pt x="59" y="0"/>
                    <a:pt x="59" y="0"/>
                    <a:pt x="59" y="0"/>
                  </a:cubicBezTo>
                  <a:lnTo>
                    <a:pt x="5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49" name="Freeform 187"/>
            <p:cNvSpPr>
              <a:spLocks/>
            </p:cNvSpPr>
            <p:nvPr/>
          </p:nvSpPr>
          <p:spPr bwMode="black">
            <a:xfrm>
              <a:off x="8021638" y="2919413"/>
              <a:ext cx="58738" cy="49213"/>
            </a:xfrm>
            <a:custGeom>
              <a:avLst/>
              <a:gdLst>
                <a:gd name="T0" fmla="*/ 52 w 77"/>
                <a:gd name="T1" fmla="*/ 4 h 65"/>
                <a:gd name="T2" fmla="*/ 6 w 77"/>
                <a:gd name="T3" fmla="*/ 31 h 65"/>
                <a:gd name="T4" fmla="*/ 0 w 77"/>
                <a:gd name="T5" fmla="*/ 35 h 65"/>
                <a:gd name="T6" fmla="*/ 17 w 77"/>
                <a:gd name="T7" fmla="*/ 65 h 65"/>
                <a:gd name="T8" fmla="*/ 24 w 77"/>
                <a:gd name="T9" fmla="*/ 61 h 65"/>
                <a:gd name="T10" fmla="*/ 70 w 77"/>
                <a:gd name="T11" fmla="*/ 34 h 65"/>
                <a:gd name="T12" fmla="*/ 77 w 77"/>
                <a:gd name="T13" fmla="*/ 31 h 65"/>
                <a:gd name="T14" fmla="*/ 59 w 77"/>
                <a:gd name="T15" fmla="*/ 0 h 65"/>
                <a:gd name="T16" fmla="*/ 52 w 77"/>
                <a:gd name="T17" fmla="*/ 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5">
                  <a:moveTo>
                    <a:pt x="52" y="4"/>
                  </a:moveTo>
                  <a:cubicBezTo>
                    <a:pt x="37" y="13"/>
                    <a:pt x="21" y="22"/>
                    <a:pt x="6" y="31"/>
                  </a:cubicBezTo>
                  <a:cubicBezTo>
                    <a:pt x="0" y="35"/>
                    <a:pt x="0" y="35"/>
                    <a:pt x="0" y="35"/>
                  </a:cubicBezTo>
                  <a:cubicBezTo>
                    <a:pt x="17" y="65"/>
                    <a:pt x="17" y="65"/>
                    <a:pt x="17" y="65"/>
                  </a:cubicBezTo>
                  <a:cubicBezTo>
                    <a:pt x="24" y="61"/>
                    <a:pt x="24" y="61"/>
                    <a:pt x="24" y="61"/>
                  </a:cubicBezTo>
                  <a:cubicBezTo>
                    <a:pt x="39" y="52"/>
                    <a:pt x="55" y="44"/>
                    <a:pt x="70" y="34"/>
                  </a:cubicBezTo>
                  <a:cubicBezTo>
                    <a:pt x="77" y="31"/>
                    <a:pt x="77" y="31"/>
                    <a:pt x="77" y="31"/>
                  </a:cubicBezTo>
                  <a:cubicBezTo>
                    <a:pt x="59" y="0"/>
                    <a:pt x="59" y="0"/>
                    <a:pt x="59" y="0"/>
                  </a:cubicBezTo>
                  <a:lnTo>
                    <a:pt x="5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0" name="Freeform 188"/>
            <p:cNvSpPr>
              <a:spLocks/>
            </p:cNvSpPr>
            <p:nvPr/>
          </p:nvSpPr>
          <p:spPr bwMode="black">
            <a:xfrm>
              <a:off x="7821613" y="3046413"/>
              <a:ext cx="53975" cy="53975"/>
            </a:xfrm>
            <a:custGeom>
              <a:avLst/>
              <a:gdLst>
                <a:gd name="T0" fmla="*/ 45 w 72"/>
                <a:gd name="T1" fmla="*/ 5 h 72"/>
                <a:gd name="T2" fmla="*/ 10 w 72"/>
                <a:gd name="T3" fmla="*/ 38 h 72"/>
                <a:gd name="T4" fmla="*/ 4 w 72"/>
                <a:gd name="T5" fmla="*/ 48 h 72"/>
                <a:gd name="T6" fmla="*/ 0 w 72"/>
                <a:gd name="T7" fmla="*/ 54 h 72"/>
                <a:gd name="T8" fmla="*/ 30 w 72"/>
                <a:gd name="T9" fmla="*/ 72 h 72"/>
                <a:gd name="T10" fmla="*/ 34 w 72"/>
                <a:gd name="T11" fmla="*/ 66 h 72"/>
                <a:gd name="T12" fmla="*/ 39 w 72"/>
                <a:gd name="T13" fmla="*/ 57 h 72"/>
                <a:gd name="T14" fmla="*/ 66 w 72"/>
                <a:gd name="T15" fmla="*/ 33 h 72"/>
                <a:gd name="T16" fmla="*/ 72 w 72"/>
                <a:gd name="T17" fmla="*/ 28 h 72"/>
                <a:gd name="T18" fmla="*/ 51 w 72"/>
                <a:gd name="T19" fmla="*/ 0 h 72"/>
                <a:gd name="T20" fmla="*/ 45 w 72"/>
                <a:gd name="T21" fmla="*/ 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2">
                  <a:moveTo>
                    <a:pt x="45" y="5"/>
                  </a:moveTo>
                  <a:cubicBezTo>
                    <a:pt x="26" y="19"/>
                    <a:pt x="15" y="29"/>
                    <a:pt x="10" y="38"/>
                  </a:cubicBezTo>
                  <a:cubicBezTo>
                    <a:pt x="8" y="41"/>
                    <a:pt x="6" y="44"/>
                    <a:pt x="4" y="48"/>
                  </a:cubicBezTo>
                  <a:cubicBezTo>
                    <a:pt x="0" y="54"/>
                    <a:pt x="0" y="54"/>
                    <a:pt x="0" y="54"/>
                  </a:cubicBezTo>
                  <a:cubicBezTo>
                    <a:pt x="30" y="72"/>
                    <a:pt x="30" y="72"/>
                    <a:pt x="30" y="72"/>
                  </a:cubicBezTo>
                  <a:cubicBezTo>
                    <a:pt x="34" y="66"/>
                    <a:pt x="34" y="66"/>
                    <a:pt x="34" y="66"/>
                  </a:cubicBezTo>
                  <a:cubicBezTo>
                    <a:pt x="36" y="63"/>
                    <a:pt x="37" y="60"/>
                    <a:pt x="39" y="57"/>
                  </a:cubicBezTo>
                  <a:cubicBezTo>
                    <a:pt x="40" y="55"/>
                    <a:pt x="45" y="49"/>
                    <a:pt x="66" y="33"/>
                  </a:cubicBezTo>
                  <a:cubicBezTo>
                    <a:pt x="72" y="28"/>
                    <a:pt x="72" y="28"/>
                    <a:pt x="72" y="28"/>
                  </a:cubicBezTo>
                  <a:cubicBezTo>
                    <a:pt x="51" y="0"/>
                    <a:pt x="51" y="0"/>
                    <a:pt x="51" y="0"/>
                  </a:cubicBezTo>
                  <a:lnTo>
                    <a:pt x="4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1" name="Freeform 189"/>
            <p:cNvSpPr>
              <a:spLocks/>
            </p:cNvSpPr>
            <p:nvPr/>
          </p:nvSpPr>
          <p:spPr bwMode="black">
            <a:xfrm>
              <a:off x="7885113" y="3001963"/>
              <a:ext cx="57150" cy="49213"/>
            </a:xfrm>
            <a:custGeom>
              <a:avLst/>
              <a:gdLst>
                <a:gd name="T0" fmla="*/ 51 w 77"/>
                <a:gd name="T1" fmla="*/ 4 h 66"/>
                <a:gd name="T2" fmla="*/ 6 w 77"/>
                <a:gd name="T3" fmla="*/ 33 h 66"/>
                <a:gd name="T4" fmla="*/ 0 w 77"/>
                <a:gd name="T5" fmla="*/ 37 h 66"/>
                <a:gd name="T6" fmla="*/ 19 w 77"/>
                <a:gd name="T7" fmla="*/ 66 h 66"/>
                <a:gd name="T8" fmla="*/ 25 w 77"/>
                <a:gd name="T9" fmla="*/ 62 h 66"/>
                <a:gd name="T10" fmla="*/ 70 w 77"/>
                <a:gd name="T11" fmla="*/ 34 h 66"/>
                <a:gd name="T12" fmla="*/ 77 w 77"/>
                <a:gd name="T13" fmla="*/ 30 h 66"/>
                <a:gd name="T14" fmla="*/ 58 w 77"/>
                <a:gd name="T15" fmla="*/ 0 h 66"/>
                <a:gd name="T16" fmla="*/ 51 w 77"/>
                <a:gd name="T17"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1" y="4"/>
                  </a:moveTo>
                  <a:cubicBezTo>
                    <a:pt x="35" y="14"/>
                    <a:pt x="19" y="24"/>
                    <a:pt x="6" y="33"/>
                  </a:cubicBezTo>
                  <a:cubicBezTo>
                    <a:pt x="0" y="37"/>
                    <a:pt x="0" y="37"/>
                    <a:pt x="0" y="37"/>
                  </a:cubicBezTo>
                  <a:cubicBezTo>
                    <a:pt x="19" y="66"/>
                    <a:pt x="19" y="66"/>
                    <a:pt x="19" y="66"/>
                  </a:cubicBezTo>
                  <a:cubicBezTo>
                    <a:pt x="25" y="62"/>
                    <a:pt x="25" y="62"/>
                    <a:pt x="25" y="62"/>
                  </a:cubicBezTo>
                  <a:cubicBezTo>
                    <a:pt x="39" y="53"/>
                    <a:pt x="54" y="44"/>
                    <a:pt x="70" y="34"/>
                  </a:cubicBezTo>
                  <a:cubicBezTo>
                    <a:pt x="77" y="30"/>
                    <a:pt x="77" y="30"/>
                    <a:pt x="77" y="30"/>
                  </a:cubicBezTo>
                  <a:cubicBezTo>
                    <a:pt x="58" y="0"/>
                    <a:pt x="58" y="0"/>
                    <a:pt x="58" y="0"/>
                  </a:cubicBezTo>
                  <a:lnTo>
                    <a:pt x="5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2" name="Freeform 190"/>
            <p:cNvSpPr>
              <a:spLocks/>
            </p:cNvSpPr>
            <p:nvPr/>
          </p:nvSpPr>
          <p:spPr bwMode="black">
            <a:xfrm>
              <a:off x="8159750" y="2840038"/>
              <a:ext cx="58738" cy="47625"/>
            </a:xfrm>
            <a:custGeom>
              <a:avLst/>
              <a:gdLst>
                <a:gd name="T0" fmla="*/ 0 w 37"/>
                <a:gd name="T1" fmla="*/ 16 h 30"/>
                <a:gd name="T2" fmla="*/ 9 w 37"/>
                <a:gd name="T3" fmla="*/ 30 h 30"/>
                <a:gd name="T4" fmla="*/ 37 w 37"/>
                <a:gd name="T5" fmla="*/ 14 h 30"/>
                <a:gd name="T6" fmla="*/ 28 w 37"/>
                <a:gd name="T7" fmla="*/ 0 h 30"/>
                <a:gd name="T8" fmla="*/ 0 w 37"/>
                <a:gd name="T9" fmla="*/ 16 h 30"/>
              </a:gdLst>
              <a:ahLst/>
              <a:cxnLst>
                <a:cxn ang="0">
                  <a:pos x="T0" y="T1"/>
                </a:cxn>
                <a:cxn ang="0">
                  <a:pos x="T2" y="T3"/>
                </a:cxn>
                <a:cxn ang="0">
                  <a:pos x="T4" y="T5"/>
                </a:cxn>
                <a:cxn ang="0">
                  <a:pos x="T6" y="T7"/>
                </a:cxn>
                <a:cxn ang="0">
                  <a:pos x="T8" y="T9"/>
                </a:cxn>
              </a:cxnLst>
              <a:rect l="0" t="0" r="r" b="b"/>
              <a:pathLst>
                <a:path w="37" h="30">
                  <a:moveTo>
                    <a:pt x="0" y="16"/>
                  </a:moveTo>
                  <a:lnTo>
                    <a:pt x="9" y="30"/>
                  </a:lnTo>
                  <a:lnTo>
                    <a:pt x="37" y="14"/>
                  </a:lnTo>
                  <a:lnTo>
                    <a:pt x="28" y="0"/>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3" name="Freeform 191"/>
            <p:cNvSpPr>
              <a:spLocks/>
            </p:cNvSpPr>
            <p:nvPr/>
          </p:nvSpPr>
          <p:spPr bwMode="black">
            <a:xfrm>
              <a:off x="7038975" y="2435225"/>
              <a:ext cx="58738" cy="39688"/>
            </a:xfrm>
            <a:custGeom>
              <a:avLst/>
              <a:gdLst>
                <a:gd name="T0" fmla="*/ 27 w 77"/>
                <a:gd name="T1" fmla="*/ 5 h 53"/>
                <a:gd name="T2" fmla="*/ 5 w 77"/>
                <a:gd name="T3" fmla="*/ 24 h 53"/>
                <a:gd name="T4" fmla="*/ 0 w 77"/>
                <a:gd name="T5" fmla="*/ 30 h 53"/>
                <a:gd name="T6" fmla="*/ 26 w 77"/>
                <a:gd name="T7" fmla="*/ 53 h 53"/>
                <a:gd name="T8" fmla="*/ 31 w 77"/>
                <a:gd name="T9" fmla="*/ 47 h 53"/>
                <a:gd name="T10" fmla="*/ 43 w 77"/>
                <a:gd name="T11" fmla="*/ 37 h 53"/>
                <a:gd name="T12" fmla="*/ 61 w 77"/>
                <a:gd name="T13" fmla="*/ 39 h 53"/>
                <a:gd name="T14" fmla="*/ 68 w 77"/>
                <a:gd name="T15" fmla="*/ 41 h 53"/>
                <a:gd name="T16" fmla="*/ 77 w 77"/>
                <a:gd name="T17" fmla="*/ 8 h 53"/>
                <a:gd name="T18" fmla="*/ 70 w 77"/>
                <a:gd name="T19" fmla="*/ 6 h 53"/>
                <a:gd name="T20" fmla="*/ 27 w 77"/>
                <a:gd name="T21" fmla="*/ 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53">
                  <a:moveTo>
                    <a:pt x="27" y="5"/>
                  </a:moveTo>
                  <a:cubicBezTo>
                    <a:pt x="20" y="9"/>
                    <a:pt x="12" y="15"/>
                    <a:pt x="5" y="24"/>
                  </a:cubicBezTo>
                  <a:cubicBezTo>
                    <a:pt x="0" y="30"/>
                    <a:pt x="0" y="30"/>
                    <a:pt x="0" y="30"/>
                  </a:cubicBezTo>
                  <a:cubicBezTo>
                    <a:pt x="26" y="53"/>
                    <a:pt x="26" y="53"/>
                    <a:pt x="26" y="53"/>
                  </a:cubicBezTo>
                  <a:cubicBezTo>
                    <a:pt x="31" y="47"/>
                    <a:pt x="31" y="47"/>
                    <a:pt x="31" y="47"/>
                  </a:cubicBezTo>
                  <a:cubicBezTo>
                    <a:pt x="35" y="42"/>
                    <a:pt x="40" y="39"/>
                    <a:pt x="43" y="37"/>
                  </a:cubicBezTo>
                  <a:cubicBezTo>
                    <a:pt x="43" y="37"/>
                    <a:pt x="46" y="35"/>
                    <a:pt x="61" y="39"/>
                  </a:cubicBezTo>
                  <a:cubicBezTo>
                    <a:pt x="68" y="41"/>
                    <a:pt x="68" y="41"/>
                    <a:pt x="68" y="41"/>
                  </a:cubicBezTo>
                  <a:cubicBezTo>
                    <a:pt x="77" y="8"/>
                    <a:pt x="77" y="8"/>
                    <a:pt x="77" y="8"/>
                  </a:cubicBezTo>
                  <a:cubicBezTo>
                    <a:pt x="70" y="6"/>
                    <a:pt x="70" y="6"/>
                    <a:pt x="70" y="6"/>
                  </a:cubicBezTo>
                  <a:cubicBezTo>
                    <a:pt x="51" y="0"/>
                    <a:pt x="38" y="0"/>
                    <a:pt x="2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4" name="Freeform 192"/>
            <p:cNvSpPr>
              <a:spLocks/>
            </p:cNvSpPr>
            <p:nvPr/>
          </p:nvSpPr>
          <p:spPr bwMode="black">
            <a:xfrm>
              <a:off x="8348663" y="2689225"/>
              <a:ext cx="36513" cy="55563"/>
            </a:xfrm>
            <a:custGeom>
              <a:avLst/>
              <a:gdLst>
                <a:gd name="T0" fmla="*/ 13 w 49"/>
                <a:gd name="T1" fmla="*/ 7 h 75"/>
                <a:gd name="T2" fmla="*/ 2 w 49"/>
                <a:gd name="T3" fmla="*/ 57 h 75"/>
                <a:gd name="T4" fmla="*/ 0 w 49"/>
                <a:gd name="T5" fmla="*/ 64 h 75"/>
                <a:gd name="T6" fmla="*/ 34 w 49"/>
                <a:gd name="T7" fmla="*/ 75 h 75"/>
                <a:gd name="T8" fmla="*/ 36 w 49"/>
                <a:gd name="T9" fmla="*/ 67 h 75"/>
                <a:gd name="T10" fmla="*/ 48 w 49"/>
                <a:gd name="T11" fmla="*/ 13 h 75"/>
                <a:gd name="T12" fmla="*/ 49 w 49"/>
                <a:gd name="T13" fmla="*/ 5 h 75"/>
                <a:gd name="T14" fmla="*/ 15 w 49"/>
                <a:gd name="T15" fmla="*/ 0 h 75"/>
                <a:gd name="T16" fmla="*/ 13 w 49"/>
                <a:gd name="T17" fmla="*/ 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75">
                  <a:moveTo>
                    <a:pt x="13" y="7"/>
                  </a:moveTo>
                  <a:cubicBezTo>
                    <a:pt x="10" y="26"/>
                    <a:pt x="7" y="43"/>
                    <a:pt x="2" y="57"/>
                  </a:cubicBezTo>
                  <a:cubicBezTo>
                    <a:pt x="0" y="64"/>
                    <a:pt x="0" y="64"/>
                    <a:pt x="0" y="64"/>
                  </a:cubicBezTo>
                  <a:cubicBezTo>
                    <a:pt x="34" y="75"/>
                    <a:pt x="34" y="75"/>
                    <a:pt x="34" y="75"/>
                  </a:cubicBezTo>
                  <a:cubicBezTo>
                    <a:pt x="36" y="67"/>
                    <a:pt x="36" y="67"/>
                    <a:pt x="36" y="67"/>
                  </a:cubicBezTo>
                  <a:cubicBezTo>
                    <a:pt x="41" y="52"/>
                    <a:pt x="45" y="34"/>
                    <a:pt x="48" y="13"/>
                  </a:cubicBezTo>
                  <a:cubicBezTo>
                    <a:pt x="49" y="5"/>
                    <a:pt x="49" y="5"/>
                    <a:pt x="49" y="5"/>
                  </a:cubicBezTo>
                  <a:cubicBezTo>
                    <a:pt x="15" y="0"/>
                    <a:pt x="15" y="0"/>
                    <a:pt x="15" y="0"/>
                  </a:cubicBezTo>
                  <a:lnTo>
                    <a:pt x="13"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5" name="Freeform 193"/>
            <p:cNvSpPr>
              <a:spLocks/>
            </p:cNvSpPr>
            <p:nvPr/>
          </p:nvSpPr>
          <p:spPr bwMode="black">
            <a:xfrm>
              <a:off x="8362950" y="2611438"/>
              <a:ext cx="26988" cy="52388"/>
            </a:xfrm>
            <a:custGeom>
              <a:avLst/>
              <a:gdLst>
                <a:gd name="T0" fmla="*/ 2 w 38"/>
                <a:gd name="T1" fmla="*/ 0 h 70"/>
                <a:gd name="T2" fmla="*/ 2 w 38"/>
                <a:gd name="T3" fmla="*/ 8 h 70"/>
                <a:gd name="T4" fmla="*/ 0 w 38"/>
                <a:gd name="T5" fmla="*/ 60 h 70"/>
                <a:gd name="T6" fmla="*/ 0 w 38"/>
                <a:gd name="T7" fmla="*/ 67 h 70"/>
                <a:gd name="T8" fmla="*/ 35 w 38"/>
                <a:gd name="T9" fmla="*/ 70 h 70"/>
                <a:gd name="T10" fmla="*/ 35 w 38"/>
                <a:gd name="T11" fmla="*/ 62 h 70"/>
                <a:gd name="T12" fmla="*/ 38 w 38"/>
                <a:gd name="T13" fmla="*/ 8 h 70"/>
                <a:gd name="T14" fmla="*/ 38 w 38"/>
                <a:gd name="T15" fmla="*/ 0 h 70"/>
                <a:gd name="T16" fmla="*/ 2 w 38"/>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70">
                  <a:moveTo>
                    <a:pt x="2" y="0"/>
                  </a:moveTo>
                  <a:cubicBezTo>
                    <a:pt x="2" y="8"/>
                    <a:pt x="2" y="8"/>
                    <a:pt x="2" y="8"/>
                  </a:cubicBezTo>
                  <a:cubicBezTo>
                    <a:pt x="2" y="25"/>
                    <a:pt x="2" y="43"/>
                    <a:pt x="0" y="60"/>
                  </a:cubicBezTo>
                  <a:cubicBezTo>
                    <a:pt x="0" y="67"/>
                    <a:pt x="0" y="67"/>
                    <a:pt x="0" y="67"/>
                  </a:cubicBezTo>
                  <a:cubicBezTo>
                    <a:pt x="35" y="70"/>
                    <a:pt x="35" y="70"/>
                    <a:pt x="35" y="70"/>
                  </a:cubicBezTo>
                  <a:cubicBezTo>
                    <a:pt x="35" y="62"/>
                    <a:pt x="35" y="62"/>
                    <a:pt x="35" y="62"/>
                  </a:cubicBezTo>
                  <a:cubicBezTo>
                    <a:pt x="37" y="44"/>
                    <a:pt x="38" y="26"/>
                    <a:pt x="38" y="8"/>
                  </a:cubicBezTo>
                  <a:cubicBezTo>
                    <a:pt x="38" y="0"/>
                    <a:pt x="38" y="0"/>
                    <a:pt x="38"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6" name="Freeform 194"/>
            <p:cNvSpPr>
              <a:spLocks/>
            </p:cNvSpPr>
            <p:nvPr/>
          </p:nvSpPr>
          <p:spPr bwMode="black">
            <a:xfrm>
              <a:off x="7783513" y="3113088"/>
              <a:ext cx="47625" cy="57150"/>
            </a:xfrm>
            <a:custGeom>
              <a:avLst/>
              <a:gdLst>
                <a:gd name="T0" fmla="*/ 32 w 63"/>
                <a:gd name="T1" fmla="*/ 0 h 76"/>
                <a:gd name="T2" fmla="*/ 29 w 63"/>
                <a:gd name="T3" fmla="*/ 7 h 76"/>
                <a:gd name="T4" fmla="*/ 5 w 63"/>
                <a:gd name="T5" fmla="*/ 50 h 76"/>
                <a:gd name="T6" fmla="*/ 0 w 63"/>
                <a:gd name="T7" fmla="*/ 57 h 76"/>
                <a:gd name="T8" fmla="*/ 30 w 63"/>
                <a:gd name="T9" fmla="*/ 76 h 76"/>
                <a:gd name="T10" fmla="*/ 34 w 63"/>
                <a:gd name="T11" fmla="*/ 70 h 76"/>
                <a:gd name="T12" fmla="*/ 60 w 63"/>
                <a:gd name="T13" fmla="*/ 22 h 76"/>
                <a:gd name="T14" fmla="*/ 63 w 63"/>
                <a:gd name="T15" fmla="*/ 16 h 76"/>
                <a:gd name="T16" fmla="*/ 49 w 63"/>
                <a:gd name="T17" fmla="*/ 7 h 76"/>
                <a:gd name="T18" fmla="*/ 32 w 63"/>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6">
                  <a:moveTo>
                    <a:pt x="32" y="0"/>
                  </a:moveTo>
                  <a:cubicBezTo>
                    <a:pt x="29" y="7"/>
                    <a:pt x="29" y="7"/>
                    <a:pt x="29" y="7"/>
                  </a:cubicBezTo>
                  <a:cubicBezTo>
                    <a:pt x="20" y="23"/>
                    <a:pt x="13" y="38"/>
                    <a:pt x="5" y="50"/>
                  </a:cubicBezTo>
                  <a:cubicBezTo>
                    <a:pt x="0" y="57"/>
                    <a:pt x="0" y="57"/>
                    <a:pt x="0" y="57"/>
                  </a:cubicBezTo>
                  <a:cubicBezTo>
                    <a:pt x="30" y="76"/>
                    <a:pt x="30" y="76"/>
                    <a:pt x="30" y="76"/>
                  </a:cubicBezTo>
                  <a:cubicBezTo>
                    <a:pt x="34" y="70"/>
                    <a:pt x="34" y="70"/>
                    <a:pt x="34" y="70"/>
                  </a:cubicBezTo>
                  <a:cubicBezTo>
                    <a:pt x="43" y="56"/>
                    <a:pt x="51" y="40"/>
                    <a:pt x="60" y="22"/>
                  </a:cubicBezTo>
                  <a:cubicBezTo>
                    <a:pt x="63" y="16"/>
                    <a:pt x="63" y="16"/>
                    <a:pt x="63" y="16"/>
                  </a:cubicBezTo>
                  <a:cubicBezTo>
                    <a:pt x="49" y="7"/>
                    <a:pt x="49" y="7"/>
                    <a:pt x="49" y="7"/>
                  </a:cubicBezTo>
                  <a:lnTo>
                    <a:pt x="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7" name="Freeform 195"/>
            <p:cNvSpPr>
              <a:spLocks/>
            </p:cNvSpPr>
            <p:nvPr/>
          </p:nvSpPr>
          <p:spPr bwMode="black">
            <a:xfrm>
              <a:off x="8229600" y="2798763"/>
              <a:ext cx="57150" cy="49213"/>
            </a:xfrm>
            <a:custGeom>
              <a:avLst/>
              <a:gdLst>
                <a:gd name="T0" fmla="*/ 52 w 76"/>
                <a:gd name="T1" fmla="*/ 3 h 65"/>
                <a:gd name="T2" fmla="*/ 6 w 76"/>
                <a:gd name="T3" fmla="*/ 31 h 65"/>
                <a:gd name="T4" fmla="*/ 0 w 76"/>
                <a:gd name="T5" fmla="*/ 35 h 65"/>
                <a:gd name="T6" fmla="*/ 17 w 76"/>
                <a:gd name="T7" fmla="*/ 65 h 65"/>
                <a:gd name="T8" fmla="*/ 24 w 76"/>
                <a:gd name="T9" fmla="*/ 61 h 65"/>
                <a:gd name="T10" fmla="*/ 70 w 76"/>
                <a:gd name="T11" fmla="*/ 33 h 65"/>
                <a:gd name="T12" fmla="*/ 76 w 76"/>
                <a:gd name="T13" fmla="*/ 30 h 65"/>
                <a:gd name="T14" fmla="*/ 58 w 76"/>
                <a:gd name="T15" fmla="*/ 0 h 65"/>
                <a:gd name="T16" fmla="*/ 52 w 76"/>
                <a:gd name="T17"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5">
                  <a:moveTo>
                    <a:pt x="52" y="3"/>
                  </a:moveTo>
                  <a:cubicBezTo>
                    <a:pt x="38" y="12"/>
                    <a:pt x="22" y="21"/>
                    <a:pt x="6" y="31"/>
                  </a:cubicBezTo>
                  <a:cubicBezTo>
                    <a:pt x="0" y="35"/>
                    <a:pt x="0" y="35"/>
                    <a:pt x="0" y="35"/>
                  </a:cubicBezTo>
                  <a:cubicBezTo>
                    <a:pt x="17" y="65"/>
                    <a:pt x="17" y="65"/>
                    <a:pt x="17" y="65"/>
                  </a:cubicBezTo>
                  <a:cubicBezTo>
                    <a:pt x="24" y="61"/>
                    <a:pt x="24" y="61"/>
                    <a:pt x="24" y="61"/>
                  </a:cubicBezTo>
                  <a:cubicBezTo>
                    <a:pt x="41" y="51"/>
                    <a:pt x="56" y="42"/>
                    <a:pt x="70" y="33"/>
                  </a:cubicBezTo>
                  <a:cubicBezTo>
                    <a:pt x="76" y="30"/>
                    <a:pt x="76" y="30"/>
                    <a:pt x="76" y="30"/>
                  </a:cubicBezTo>
                  <a:cubicBezTo>
                    <a:pt x="58" y="0"/>
                    <a:pt x="58" y="0"/>
                    <a:pt x="58" y="0"/>
                  </a:cubicBezTo>
                  <a:lnTo>
                    <a:pt x="5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8" name="Freeform 196"/>
            <p:cNvSpPr>
              <a:spLocks/>
            </p:cNvSpPr>
            <p:nvPr/>
          </p:nvSpPr>
          <p:spPr bwMode="black">
            <a:xfrm>
              <a:off x="8297863" y="2754313"/>
              <a:ext cx="57150" cy="50800"/>
            </a:xfrm>
            <a:custGeom>
              <a:avLst/>
              <a:gdLst>
                <a:gd name="T0" fmla="*/ 49 w 77"/>
                <a:gd name="T1" fmla="*/ 5 h 68"/>
                <a:gd name="T2" fmla="*/ 7 w 77"/>
                <a:gd name="T3" fmla="*/ 34 h 68"/>
                <a:gd name="T4" fmla="*/ 0 w 77"/>
                <a:gd name="T5" fmla="*/ 39 h 68"/>
                <a:gd name="T6" fmla="*/ 19 w 77"/>
                <a:gd name="T7" fmla="*/ 68 h 68"/>
                <a:gd name="T8" fmla="*/ 26 w 77"/>
                <a:gd name="T9" fmla="*/ 64 h 68"/>
                <a:gd name="T10" fmla="*/ 71 w 77"/>
                <a:gd name="T11" fmla="*/ 33 h 68"/>
                <a:gd name="T12" fmla="*/ 77 w 77"/>
                <a:gd name="T13" fmla="*/ 28 h 68"/>
                <a:gd name="T14" fmla="*/ 55 w 77"/>
                <a:gd name="T15" fmla="*/ 0 h 68"/>
                <a:gd name="T16" fmla="*/ 49 w 77"/>
                <a:gd name="T17" fmla="*/ 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8">
                  <a:moveTo>
                    <a:pt x="49" y="5"/>
                  </a:moveTo>
                  <a:cubicBezTo>
                    <a:pt x="40" y="12"/>
                    <a:pt x="26" y="22"/>
                    <a:pt x="7" y="34"/>
                  </a:cubicBezTo>
                  <a:cubicBezTo>
                    <a:pt x="0" y="39"/>
                    <a:pt x="0" y="39"/>
                    <a:pt x="0" y="39"/>
                  </a:cubicBezTo>
                  <a:cubicBezTo>
                    <a:pt x="19" y="68"/>
                    <a:pt x="19" y="68"/>
                    <a:pt x="19" y="68"/>
                  </a:cubicBezTo>
                  <a:cubicBezTo>
                    <a:pt x="26" y="64"/>
                    <a:pt x="26" y="64"/>
                    <a:pt x="26" y="64"/>
                  </a:cubicBezTo>
                  <a:cubicBezTo>
                    <a:pt x="46" y="51"/>
                    <a:pt x="61" y="41"/>
                    <a:pt x="71" y="33"/>
                  </a:cubicBezTo>
                  <a:cubicBezTo>
                    <a:pt x="77" y="28"/>
                    <a:pt x="77" y="28"/>
                    <a:pt x="77" y="28"/>
                  </a:cubicBezTo>
                  <a:cubicBezTo>
                    <a:pt x="55" y="0"/>
                    <a:pt x="55" y="0"/>
                    <a:pt x="55" y="0"/>
                  </a:cubicBezTo>
                  <a:lnTo>
                    <a:pt x="49"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9" name="Freeform 197"/>
            <p:cNvSpPr>
              <a:spLocks/>
            </p:cNvSpPr>
            <p:nvPr/>
          </p:nvSpPr>
          <p:spPr bwMode="black">
            <a:xfrm>
              <a:off x="7313613" y="2935288"/>
              <a:ext cx="57150" cy="49213"/>
            </a:xfrm>
            <a:custGeom>
              <a:avLst/>
              <a:gdLst>
                <a:gd name="T0" fmla="*/ 24 w 77"/>
                <a:gd name="T1" fmla="*/ 4 h 65"/>
                <a:gd name="T2" fmla="*/ 18 w 77"/>
                <a:gd name="T3" fmla="*/ 0 h 65"/>
                <a:gd name="T4" fmla="*/ 0 w 77"/>
                <a:gd name="T5" fmla="*/ 30 h 65"/>
                <a:gd name="T6" fmla="*/ 7 w 77"/>
                <a:gd name="T7" fmla="*/ 34 h 65"/>
                <a:gd name="T8" fmla="*/ 53 w 77"/>
                <a:gd name="T9" fmla="*/ 61 h 65"/>
                <a:gd name="T10" fmla="*/ 59 w 77"/>
                <a:gd name="T11" fmla="*/ 65 h 65"/>
                <a:gd name="T12" fmla="*/ 77 w 77"/>
                <a:gd name="T13" fmla="*/ 34 h 65"/>
                <a:gd name="T14" fmla="*/ 71 w 77"/>
                <a:gd name="T15" fmla="*/ 31 h 65"/>
                <a:gd name="T16" fmla="*/ 24 w 77"/>
                <a:gd name="T17" fmla="*/ 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5">
                  <a:moveTo>
                    <a:pt x="24" y="4"/>
                  </a:moveTo>
                  <a:cubicBezTo>
                    <a:pt x="18" y="0"/>
                    <a:pt x="18" y="0"/>
                    <a:pt x="18" y="0"/>
                  </a:cubicBezTo>
                  <a:cubicBezTo>
                    <a:pt x="0" y="30"/>
                    <a:pt x="0" y="30"/>
                    <a:pt x="0" y="30"/>
                  </a:cubicBezTo>
                  <a:cubicBezTo>
                    <a:pt x="7" y="34"/>
                    <a:pt x="7" y="34"/>
                    <a:pt x="7" y="34"/>
                  </a:cubicBezTo>
                  <a:cubicBezTo>
                    <a:pt x="22" y="43"/>
                    <a:pt x="37" y="52"/>
                    <a:pt x="53" y="61"/>
                  </a:cubicBezTo>
                  <a:cubicBezTo>
                    <a:pt x="59" y="65"/>
                    <a:pt x="59" y="65"/>
                    <a:pt x="59" y="65"/>
                  </a:cubicBezTo>
                  <a:cubicBezTo>
                    <a:pt x="77" y="34"/>
                    <a:pt x="77" y="34"/>
                    <a:pt x="77" y="34"/>
                  </a:cubicBezTo>
                  <a:cubicBezTo>
                    <a:pt x="71" y="31"/>
                    <a:pt x="71" y="31"/>
                    <a:pt x="71" y="31"/>
                  </a:cubicBezTo>
                  <a:cubicBezTo>
                    <a:pt x="55" y="22"/>
                    <a:pt x="40" y="13"/>
                    <a:pt x="2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0" name="Freeform 198"/>
            <p:cNvSpPr>
              <a:spLocks/>
            </p:cNvSpPr>
            <p:nvPr/>
          </p:nvSpPr>
          <p:spPr bwMode="black">
            <a:xfrm>
              <a:off x="7381875" y="2974975"/>
              <a:ext cx="57150" cy="49213"/>
            </a:xfrm>
            <a:custGeom>
              <a:avLst/>
              <a:gdLst>
                <a:gd name="T0" fmla="*/ 0 w 36"/>
                <a:gd name="T1" fmla="*/ 15 h 31"/>
                <a:gd name="T2" fmla="*/ 28 w 36"/>
                <a:gd name="T3" fmla="*/ 31 h 31"/>
                <a:gd name="T4" fmla="*/ 36 w 36"/>
                <a:gd name="T5" fmla="*/ 17 h 31"/>
                <a:gd name="T6" fmla="*/ 8 w 36"/>
                <a:gd name="T7" fmla="*/ 0 h 31"/>
                <a:gd name="T8" fmla="*/ 0 w 36"/>
                <a:gd name="T9" fmla="*/ 15 h 31"/>
              </a:gdLst>
              <a:ahLst/>
              <a:cxnLst>
                <a:cxn ang="0">
                  <a:pos x="T0" y="T1"/>
                </a:cxn>
                <a:cxn ang="0">
                  <a:pos x="T2" y="T3"/>
                </a:cxn>
                <a:cxn ang="0">
                  <a:pos x="T4" y="T5"/>
                </a:cxn>
                <a:cxn ang="0">
                  <a:pos x="T6" y="T7"/>
                </a:cxn>
                <a:cxn ang="0">
                  <a:pos x="T8" y="T9"/>
                </a:cxn>
              </a:cxnLst>
              <a:rect l="0" t="0" r="r" b="b"/>
              <a:pathLst>
                <a:path w="36" h="31">
                  <a:moveTo>
                    <a:pt x="0" y="15"/>
                  </a:moveTo>
                  <a:lnTo>
                    <a:pt x="28" y="31"/>
                  </a:lnTo>
                  <a:lnTo>
                    <a:pt x="36" y="17"/>
                  </a:lnTo>
                  <a:lnTo>
                    <a:pt x="8" y="0"/>
                  </a:ln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1" name="Freeform 199"/>
            <p:cNvSpPr>
              <a:spLocks/>
            </p:cNvSpPr>
            <p:nvPr/>
          </p:nvSpPr>
          <p:spPr bwMode="black">
            <a:xfrm>
              <a:off x="7243763" y="2895600"/>
              <a:ext cx="58738" cy="47625"/>
            </a:xfrm>
            <a:custGeom>
              <a:avLst/>
              <a:gdLst>
                <a:gd name="T0" fmla="*/ 24 w 77"/>
                <a:gd name="T1" fmla="*/ 4 h 64"/>
                <a:gd name="T2" fmla="*/ 17 w 77"/>
                <a:gd name="T3" fmla="*/ 0 h 64"/>
                <a:gd name="T4" fmla="*/ 0 w 77"/>
                <a:gd name="T5" fmla="*/ 31 h 64"/>
                <a:gd name="T6" fmla="*/ 6 w 77"/>
                <a:gd name="T7" fmla="*/ 34 h 64"/>
                <a:gd name="T8" fmla="*/ 53 w 77"/>
                <a:gd name="T9" fmla="*/ 61 h 64"/>
                <a:gd name="T10" fmla="*/ 59 w 77"/>
                <a:gd name="T11" fmla="*/ 64 h 64"/>
                <a:gd name="T12" fmla="*/ 77 w 77"/>
                <a:gd name="T13" fmla="*/ 34 h 64"/>
                <a:gd name="T14" fmla="*/ 70 w 77"/>
                <a:gd name="T15" fmla="*/ 30 h 64"/>
                <a:gd name="T16" fmla="*/ 24 w 77"/>
                <a:gd name="T17"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24" y="4"/>
                  </a:moveTo>
                  <a:cubicBezTo>
                    <a:pt x="17" y="0"/>
                    <a:pt x="17" y="0"/>
                    <a:pt x="17" y="0"/>
                  </a:cubicBezTo>
                  <a:cubicBezTo>
                    <a:pt x="0" y="31"/>
                    <a:pt x="0" y="31"/>
                    <a:pt x="0" y="31"/>
                  </a:cubicBezTo>
                  <a:cubicBezTo>
                    <a:pt x="6" y="34"/>
                    <a:pt x="6" y="34"/>
                    <a:pt x="6" y="34"/>
                  </a:cubicBezTo>
                  <a:cubicBezTo>
                    <a:pt x="21" y="42"/>
                    <a:pt x="36" y="51"/>
                    <a:pt x="53" y="61"/>
                  </a:cubicBezTo>
                  <a:cubicBezTo>
                    <a:pt x="59" y="64"/>
                    <a:pt x="59" y="64"/>
                    <a:pt x="59" y="64"/>
                  </a:cubicBezTo>
                  <a:cubicBezTo>
                    <a:pt x="77" y="34"/>
                    <a:pt x="77" y="34"/>
                    <a:pt x="77" y="34"/>
                  </a:cubicBezTo>
                  <a:cubicBezTo>
                    <a:pt x="70" y="30"/>
                    <a:pt x="70" y="30"/>
                    <a:pt x="70" y="30"/>
                  </a:cubicBezTo>
                  <a:cubicBezTo>
                    <a:pt x="53" y="20"/>
                    <a:pt x="38" y="12"/>
                    <a:pt x="2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2" name="Freeform 200"/>
            <p:cNvSpPr>
              <a:spLocks/>
            </p:cNvSpPr>
            <p:nvPr/>
          </p:nvSpPr>
          <p:spPr bwMode="black">
            <a:xfrm>
              <a:off x="7173913" y="2857500"/>
              <a:ext cx="57150" cy="47625"/>
            </a:xfrm>
            <a:custGeom>
              <a:avLst/>
              <a:gdLst>
                <a:gd name="T0" fmla="*/ 23 w 77"/>
                <a:gd name="T1" fmla="*/ 3 h 63"/>
                <a:gd name="T2" fmla="*/ 16 w 77"/>
                <a:gd name="T3" fmla="*/ 0 h 63"/>
                <a:gd name="T4" fmla="*/ 0 w 77"/>
                <a:gd name="T5" fmla="*/ 31 h 63"/>
                <a:gd name="T6" fmla="*/ 7 w 77"/>
                <a:gd name="T7" fmla="*/ 35 h 63"/>
                <a:gd name="T8" fmla="*/ 54 w 77"/>
                <a:gd name="T9" fmla="*/ 59 h 63"/>
                <a:gd name="T10" fmla="*/ 60 w 77"/>
                <a:gd name="T11" fmla="*/ 63 h 63"/>
                <a:gd name="T12" fmla="*/ 77 w 77"/>
                <a:gd name="T13" fmla="*/ 32 h 63"/>
                <a:gd name="T14" fmla="*/ 71 w 77"/>
                <a:gd name="T15" fmla="*/ 29 h 63"/>
                <a:gd name="T16" fmla="*/ 23 w 77"/>
                <a:gd name="T17"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3">
                  <a:moveTo>
                    <a:pt x="23" y="3"/>
                  </a:moveTo>
                  <a:cubicBezTo>
                    <a:pt x="16" y="0"/>
                    <a:pt x="16" y="0"/>
                    <a:pt x="16" y="0"/>
                  </a:cubicBezTo>
                  <a:cubicBezTo>
                    <a:pt x="0" y="31"/>
                    <a:pt x="0" y="31"/>
                    <a:pt x="0" y="31"/>
                  </a:cubicBezTo>
                  <a:cubicBezTo>
                    <a:pt x="7" y="35"/>
                    <a:pt x="7" y="35"/>
                    <a:pt x="7" y="35"/>
                  </a:cubicBezTo>
                  <a:cubicBezTo>
                    <a:pt x="20" y="41"/>
                    <a:pt x="36" y="50"/>
                    <a:pt x="54" y="59"/>
                  </a:cubicBezTo>
                  <a:cubicBezTo>
                    <a:pt x="60" y="63"/>
                    <a:pt x="60" y="63"/>
                    <a:pt x="60" y="63"/>
                  </a:cubicBezTo>
                  <a:cubicBezTo>
                    <a:pt x="77" y="32"/>
                    <a:pt x="77" y="32"/>
                    <a:pt x="77" y="32"/>
                  </a:cubicBezTo>
                  <a:cubicBezTo>
                    <a:pt x="71" y="29"/>
                    <a:pt x="71" y="29"/>
                    <a:pt x="71" y="29"/>
                  </a:cubicBezTo>
                  <a:cubicBezTo>
                    <a:pt x="52" y="18"/>
                    <a:pt x="36" y="10"/>
                    <a:pt x="2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3" name="Freeform 201"/>
            <p:cNvSpPr>
              <a:spLocks/>
            </p:cNvSpPr>
            <p:nvPr/>
          </p:nvSpPr>
          <p:spPr bwMode="black">
            <a:xfrm>
              <a:off x="7099300" y="2835275"/>
              <a:ext cx="57150" cy="34925"/>
            </a:xfrm>
            <a:custGeom>
              <a:avLst/>
              <a:gdLst>
                <a:gd name="T0" fmla="*/ 60 w 76"/>
                <a:gd name="T1" fmla="*/ 10 h 47"/>
                <a:gd name="T2" fmla="*/ 58 w 76"/>
                <a:gd name="T3" fmla="*/ 10 h 47"/>
                <a:gd name="T4" fmla="*/ 18 w 76"/>
                <a:gd name="T5" fmla="*/ 2 h 47"/>
                <a:gd name="T6" fmla="*/ 11 w 76"/>
                <a:gd name="T7" fmla="*/ 0 h 47"/>
                <a:gd name="T8" fmla="*/ 0 w 76"/>
                <a:gd name="T9" fmla="*/ 33 h 47"/>
                <a:gd name="T10" fmla="*/ 7 w 76"/>
                <a:gd name="T11" fmla="*/ 35 h 47"/>
                <a:gd name="T12" fmla="*/ 55 w 76"/>
                <a:gd name="T13" fmla="*/ 45 h 47"/>
                <a:gd name="T14" fmla="*/ 60 w 76"/>
                <a:gd name="T15" fmla="*/ 45 h 47"/>
                <a:gd name="T16" fmla="*/ 61 w 76"/>
                <a:gd name="T17" fmla="*/ 45 h 47"/>
                <a:gd name="T18" fmla="*/ 68 w 76"/>
                <a:gd name="T19" fmla="*/ 47 h 47"/>
                <a:gd name="T20" fmla="*/ 76 w 76"/>
                <a:gd name="T21" fmla="*/ 13 h 47"/>
                <a:gd name="T22" fmla="*/ 69 w 76"/>
                <a:gd name="T23" fmla="*/ 11 h 47"/>
                <a:gd name="T24" fmla="*/ 60 w 76"/>
                <a:gd name="T25"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47">
                  <a:moveTo>
                    <a:pt x="60" y="10"/>
                  </a:moveTo>
                  <a:cubicBezTo>
                    <a:pt x="58" y="10"/>
                    <a:pt x="58" y="10"/>
                    <a:pt x="58" y="10"/>
                  </a:cubicBezTo>
                  <a:cubicBezTo>
                    <a:pt x="49" y="11"/>
                    <a:pt x="35" y="8"/>
                    <a:pt x="18" y="2"/>
                  </a:cubicBezTo>
                  <a:cubicBezTo>
                    <a:pt x="11" y="0"/>
                    <a:pt x="11" y="0"/>
                    <a:pt x="11" y="0"/>
                  </a:cubicBezTo>
                  <a:cubicBezTo>
                    <a:pt x="0" y="33"/>
                    <a:pt x="0" y="33"/>
                    <a:pt x="0" y="33"/>
                  </a:cubicBezTo>
                  <a:cubicBezTo>
                    <a:pt x="7" y="35"/>
                    <a:pt x="7" y="35"/>
                    <a:pt x="7" y="35"/>
                  </a:cubicBezTo>
                  <a:cubicBezTo>
                    <a:pt x="20" y="40"/>
                    <a:pt x="39" y="45"/>
                    <a:pt x="55" y="45"/>
                  </a:cubicBezTo>
                  <a:cubicBezTo>
                    <a:pt x="57" y="45"/>
                    <a:pt x="59" y="45"/>
                    <a:pt x="60" y="45"/>
                  </a:cubicBezTo>
                  <a:cubicBezTo>
                    <a:pt x="60" y="45"/>
                    <a:pt x="61" y="45"/>
                    <a:pt x="61" y="45"/>
                  </a:cubicBezTo>
                  <a:cubicBezTo>
                    <a:pt x="68" y="47"/>
                    <a:pt x="68" y="47"/>
                    <a:pt x="68" y="47"/>
                  </a:cubicBezTo>
                  <a:cubicBezTo>
                    <a:pt x="76" y="13"/>
                    <a:pt x="76" y="13"/>
                    <a:pt x="76" y="13"/>
                  </a:cubicBezTo>
                  <a:cubicBezTo>
                    <a:pt x="69" y="11"/>
                    <a:pt x="69" y="11"/>
                    <a:pt x="69" y="11"/>
                  </a:cubicBezTo>
                  <a:cubicBezTo>
                    <a:pt x="66" y="10"/>
                    <a:pt x="63" y="10"/>
                    <a:pt x="6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4" name="Freeform 202"/>
            <p:cNvSpPr>
              <a:spLocks/>
            </p:cNvSpPr>
            <p:nvPr/>
          </p:nvSpPr>
          <p:spPr bwMode="black">
            <a:xfrm>
              <a:off x="7721600" y="3168650"/>
              <a:ext cx="55563" cy="30163"/>
            </a:xfrm>
            <a:custGeom>
              <a:avLst/>
              <a:gdLst>
                <a:gd name="T0" fmla="*/ 57 w 74"/>
                <a:gd name="T1" fmla="*/ 3 h 40"/>
                <a:gd name="T2" fmla="*/ 53 w 74"/>
                <a:gd name="T3" fmla="*/ 4 h 40"/>
                <a:gd name="T4" fmla="*/ 11 w 74"/>
                <a:gd name="T5" fmla="*/ 4 h 40"/>
                <a:gd name="T6" fmla="*/ 3 w 74"/>
                <a:gd name="T7" fmla="*/ 3 h 40"/>
                <a:gd name="T8" fmla="*/ 0 w 74"/>
                <a:gd name="T9" fmla="*/ 38 h 40"/>
                <a:gd name="T10" fmla="*/ 7 w 74"/>
                <a:gd name="T11" fmla="*/ 39 h 40"/>
                <a:gd name="T12" fmla="*/ 32 w 74"/>
                <a:gd name="T13" fmla="*/ 40 h 40"/>
                <a:gd name="T14" fmla="*/ 60 w 74"/>
                <a:gd name="T15" fmla="*/ 38 h 40"/>
                <a:gd name="T16" fmla="*/ 67 w 74"/>
                <a:gd name="T17" fmla="*/ 36 h 40"/>
                <a:gd name="T18" fmla="*/ 74 w 74"/>
                <a:gd name="T19" fmla="*/ 34 h 40"/>
                <a:gd name="T20" fmla="*/ 64 w 74"/>
                <a:gd name="T21" fmla="*/ 0 h 40"/>
                <a:gd name="T22" fmla="*/ 57 w 74"/>
                <a:gd name="T2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40">
                  <a:moveTo>
                    <a:pt x="57" y="3"/>
                  </a:moveTo>
                  <a:cubicBezTo>
                    <a:pt x="56" y="3"/>
                    <a:pt x="55" y="3"/>
                    <a:pt x="53" y="4"/>
                  </a:cubicBezTo>
                  <a:cubicBezTo>
                    <a:pt x="43" y="5"/>
                    <a:pt x="28" y="6"/>
                    <a:pt x="11" y="4"/>
                  </a:cubicBezTo>
                  <a:cubicBezTo>
                    <a:pt x="3" y="3"/>
                    <a:pt x="3" y="3"/>
                    <a:pt x="3" y="3"/>
                  </a:cubicBezTo>
                  <a:cubicBezTo>
                    <a:pt x="0" y="38"/>
                    <a:pt x="0" y="38"/>
                    <a:pt x="0" y="38"/>
                  </a:cubicBezTo>
                  <a:cubicBezTo>
                    <a:pt x="7" y="39"/>
                    <a:pt x="7" y="39"/>
                    <a:pt x="7" y="39"/>
                  </a:cubicBezTo>
                  <a:cubicBezTo>
                    <a:pt x="16" y="40"/>
                    <a:pt x="25" y="40"/>
                    <a:pt x="32" y="40"/>
                  </a:cubicBezTo>
                  <a:cubicBezTo>
                    <a:pt x="43" y="40"/>
                    <a:pt x="52" y="40"/>
                    <a:pt x="60" y="38"/>
                  </a:cubicBezTo>
                  <a:cubicBezTo>
                    <a:pt x="62" y="38"/>
                    <a:pt x="65" y="37"/>
                    <a:pt x="67" y="36"/>
                  </a:cubicBezTo>
                  <a:cubicBezTo>
                    <a:pt x="74" y="34"/>
                    <a:pt x="74" y="34"/>
                    <a:pt x="74" y="34"/>
                  </a:cubicBezTo>
                  <a:cubicBezTo>
                    <a:pt x="64" y="0"/>
                    <a:pt x="64" y="0"/>
                    <a:pt x="64" y="0"/>
                  </a:cubicBezTo>
                  <a:lnTo>
                    <a:pt x="57"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5" name="Freeform 203"/>
            <p:cNvSpPr>
              <a:spLocks/>
            </p:cNvSpPr>
            <p:nvPr/>
          </p:nvSpPr>
          <p:spPr bwMode="black">
            <a:xfrm>
              <a:off x="7583488" y="3100388"/>
              <a:ext cx="49213" cy="58738"/>
            </a:xfrm>
            <a:custGeom>
              <a:avLst/>
              <a:gdLst>
                <a:gd name="T0" fmla="*/ 49 w 64"/>
                <a:gd name="T1" fmla="*/ 34 h 78"/>
                <a:gd name="T2" fmla="*/ 49 w 64"/>
                <a:gd name="T3" fmla="*/ 33 h 78"/>
                <a:gd name="T4" fmla="*/ 33 w 64"/>
                <a:gd name="T5" fmla="*/ 6 h 78"/>
                <a:gd name="T6" fmla="*/ 29 w 64"/>
                <a:gd name="T7" fmla="*/ 0 h 78"/>
                <a:gd name="T8" fmla="*/ 0 w 64"/>
                <a:gd name="T9" fmla="*/ 19 h 78"/>
                <a:gd name="T10" fmla="*/ 4 w 64"/>
                <a:gd name="T11" fmla="*/ 26 h 78"/>
                <a:gd name="T12" fmla="*/ 18 w 64"/>
                <a:gd name="T13" fmla="*/ 50 h 78"/>
                <a:gd name="T14" fmla="*/ 31 w 64"/>
                <a:gd name="T15" fmla="*/ 72 h 78"/>
                <a:gd name="T16" fmla="*/ 35 w 64"/>
                <a:gd name="T17" fmla="*/ 78 h 78"/>
                <a:gd name="T18" fmla="*/ 64 w 64"/>
                <a:gd name="T19" fmla="*/ 59 h 78"/>
                <a:gd name="T20" fmla="*/ 60 w 64"/>
                <a:gd name="T21" fmla="*/ 52 h 78"/>
                <a:gd name="T22" fmla="*/ 49 w 64"/>
                <a:gd name="T23" fmla="*/ 3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78">
                  <a:moveTo>
                    <a:pt x="49" y="34"/>
                  </a:moveTo>
                  <a:cubicBezTo>
                    <a:pt x="49" y="33"/>
                    <a:pt x="49" y="33"/>
                    <a:pt x="49" y="33"/>
                  </a:cubicBezTo>
                  <a:cubicBezTo>
                    <a:pt x="44" y="25"/>
                    <a:pt x="39" y="15"/>
                    <a:pt x="33" y="6"/>
                  </a:cubicBezTo>
                  <a:cubicBezTo>
                    <a:pt x="29" y="0"/>
                    <a:pt x="29" y="0"/>
                    <a:pt x="29" y="0"/>
                  </a:cubicBezTo>
                  <a:cubicBezTo>
                    <a:pt x="0" y="19"/>
                    <a:pt x="0" y="19"/>
                    <a:pt x="0" y="19"/>
                  </a:cubicBezTo>
                  <a:cubicBezTo>
                    <a:pt x="4" y="26"/>
                    <a:pt x="4" y="26"/>
                    <a:pt x="4" y="26"/>
                  </a:cubicBezTo>
                  <a:cubicBezTo>
                    <a:pt x="9" y="34"/>
                    <a:pt x="14" y="43"/>
                    <a:pt x="18" y="50"/>
                  </a:cubicBezTo>
                  <a:cubicBezTo>
                    <a:pt x="22" y="58"/>
                    <a:pt x="27" y="65"/>
                    <a:pt x="31" y="72"/>
                  </a:cubicBezTo>
                  <a:cubicBezTo>
                    <a:pt x="35" y="78"/>
                    <a:pt x="35" y="78"/>
                    <a:pt x="35" y="78"/>
                  </a:cubicBezTo>
                  <a:cubicBezTo>
                    <a:pt x="64" y="59"/>
                    <a:pt x="64" y="59"/>
                    <a:pt x="64" y="59"/>
                  </a:cubicBezTo>
                  <a:cubicBezTo>
                    <a:pt x="60" y="52"/>
                    <a:pt x="60" y="52"/>
                    <a:pt x="60" y="52"/>
                  </a:cubicBezTo>
                  <a:cubicBezTo>
                    <a:pt x="57" y="47"/>
                    <a:pt x="53" y="41"/>
                    <a:pt x="49"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6" name="Freeform 204"/>
            <p:cNvSpPr>
              <a:spLocks/>
            </p:cNvSpPr>
            <p:nvPr/>
          </p:nvSpPr>
          <p:spPr bwMode="black">
            <a:xfrm>
              <a:off x="7521575" y="3054350"/>
              <a:ext cx="55563" cy="47625"/>
            </a:xfrm>
            <a:custGeom>
              <a:avLst/>
              <a:gdLst>
                <a:gd name="T0" fmla="*/ 23 w 75"/>
                <a:gd name="T1" fmla="*/ 4 h 62"/>
                <a:gd name="T2" fmla="*/ 17 w 75"/>
                <a:gd name="T3" fmla="*/ 0 h 62"/>
                <a:gd name="T4" fmla="*/ 0 w 75"/>
                <a:gd name="T5" fmla="*/ 31 h 62"/>
                <a:gd name="T6" fmla="*/ 6 w 75"/>
                <a:gd name="T7" fmla="*/ 35 h 62"/>
                <a:gd name="T8" fmla="*/ 57 w 75"/>
                <a:gd name="T9" fmla="*/ 59 h 62"/>
                <a:gd name="T10" fmla="*/ 66 w 75"/>
                <a:gd name="T11" fmla="*/ 62 h 62"/>
                <a:gd name="T12" fmla="*/ 75 w 75"/>
                <a:gd name="T13" fmla="*/ 28 h 62"/>
                <a:gd name="T14" fmla="*/ 66 w 75"/>
                <a:gd name="T15" fmla="*/ 25 h 62"/>
                <a:gd name="T16" fmla="*/ 23 w 75"/>
                <a:gd name="T1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62">
                  <a:moveTo>
                    <a:pt x="23" y="4"/>
                  </a:moveTo>
                  <a:cubicBezTo>
                    <a:pt x="17" y="0"/>
                    <a:pt x="17" y="0"/>
                    <a:pt x="17" y="0"/>
                  </a:cubicBezTo>
                  <a:cubicBezTo>
                    <a:pt x="0" y="31"/>
                    <a:pt x="0" y="31"/>
                    <a:pt x="0" y="31"/>
                  </a:cubicBezTo>
                  <a:cubicBezTo>
                    <a:pt x="6" y="35"/>
                    <a:pt x="6" y="35"/>
                    <a:pt x="6" y="35"/>
                  </a:cubicBezTo>
                  <a:cubicBezTo>
                    <a:pt x="42" y="54"/>
                    <a:pt x="52" y="58"/>
                    <a:pt x="57" y="59"/>
                  </a:cubicBezTo>
                  <a:cubicBezTo>
                    <a:pt x="66" y="62"/>
                    <a:pt x="66" y="62"/>
                    <a:pt x="66" y="62"/>
                  </a:cubicBezTo>
                  <a:cubicBezTo>
                    <a:pt x="75" y="28"/>
                    <a:pt x="75" y="28"/>
                    <a:pt x="75" y="28"/>
                  </a:cubicBezTo>
                  <a:cubicBezTo>
                    <a:pt x="66" y="25"/>
                    <a:pt x="66" y="25"/>
                    <a:pt x="66" y="25"/>
                  </a:cubicBezTo>
                  <a:cubicBezTo>
                    <a:pt x="65" y="25"/>
                    <a:pt x="58" y="23"/>
                    <a:pt x="23"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7" name="Freeform 205"/>
            <p:cNvSpPr>
              <a:spLocks/>
            </p:cNvSpPr>
            <p:nvPr/>
          </p:nvSpPr>
          <p:spPr bwMode="black">
            <a:xfrm>
              <a:off x="7640638" y="3154363"/>
              <a:ext cx="57150" cy="38100"/>
            </a:xfrm>
            <a:custGeom>
              <a:avLst/>
              <a:gdLst>
                <a:gd name="T0" fmla="*/ 19 w 76"/>
                <a:gd name="T1" fmla="*/ 3 h 52"/>
                <a:gd name="T2" fmla="*/ 12 w 76"/>
                <a:gd name="T3" fmla="*/ 0 h 52"/>
                <a:gd name="T4" fmla="*/ 0 w 76"/>
                <a:gd name="T5" fmla="*/ 33 h 52"/>
                <a:gd name="T6" fmla="*/ 7 w 76"/>
                <a:gd name="T7" fmla="*/ 36 h 52"/>
                <a:gd name="T8" fmla="*/ 61 w 76"/>
                <a:gd name="T9" fmla="*/ 51 h 52"/>
                <a:gd name="T10" fmla="*/ 68 w 76"/>
                <a:gd name="T11" fmla="*/ 52 h 52"/>
                <a:gd name="T12" fmla="*/ 76 w 76"/>
                <a:gd name="T13" fmla="*/ 18 h 52"/>
                <a:gd name="T14" fmla="*/ 68 w 76"/>
                <a:gd name="T15" fmla="*/ 16 h 52"/>
                <a:gd name="T16" fmla="*/ 19 w 76"/>
                <a:gd name="T17" fmla="*/ 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52">
                  <a:moveTo>
                    <a:pt x="19" y="3"/>
                  </a:moveTo>
                  <a:cubicBezTo>
                    <a:pt x="12" y="0"/>
                    <a:pt x="12" y="0"/>
                    <a:pt x="12" y="0"/>
                  </a:cubicBezTo>
                  <a:cubicBezTo>
                    <a:pt x="0" y="33"/>
                    <a:pt x="0" y="33"/>
                    <a:pt x="0" y="33"/>
                  </a:cubicBezTo>
                  <a:cubicBezTo>
                    <a:pt x="7" y="36"/>
                    <a:pt x="7" y="36"/>
                    <a:pt x="7" y="36"/>
                  </a:cubicBezTo>
                  <a:cubicBezTo>
                    <a:pt x="23" y="41"/>
                    <a:pt x="41" y="46"/>
                    <a:pt x="61" y="51"/>
                  </a:cubicBezTo>
                  <a:cubicBezTo>
                    <a:pt x="68" y="52"/>
                    <a:pt x="68" y="52"/>
                    <a:pt x="68" y="52"/>
                  </a:cubicBezTo>
                  <a:cubicBezTo>
                    <a:pt x="76" y="18"/>
                    <a:pt x="76" y="18"/>
                    <a:pt x="76" y="18"/>
                  </a:cubicBezTo>
                  <a:cubicBezTo>
                    <a:pt x="68" y="16"/>
                    <a:pt x="68" y="16"/>
                    <a:pt x="68" y="16"/>
                  </a:cubicBezTo>
                  <a:cubicBezTo>
                    <a:pt x="50" y="12"/>
                    <a:pt x="33" y="8"/>
                    <a:pt x="19"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8" name="Freeform 206"/>
            <p:cNvSpPr>
              <a:spLocks/>
            </p:cNvSpPr>
            <p:nvPr/>
          </p:nvSpPr>
          <p:spPr bwMode="black">
            <a:xfrm>
              <a:off x="7451725" y="3016250"/>
              <a:ext cx="57150" cy="47625"/>
            </a:xfrm>
            <a:custGeom>
              <a:avLst/>
              <a:gdLst>
                <a:gd name="T0" fmla="*/ 24 w 77"/>
                <a:gd name="T1" fmla="*/ 3 h 64"/>
                <a:gd name="T2" fmla="*/ 17 w 77"/>
                <a:gd name="T3" fmla="*/ 0 h 64"/>
                <a:gd name="T4" fmla="*/ 0 w 77"/>
                <a:gd name="T5" fmla="*/ 30 h 64"/>
                <a:gd name="T6" fmla="*/ 6 w 77"/>
                <a:gd name="T7" fmla="*/ 34 h 64"/>
                <a:gd name="T8" fmla="*/ 53 w 77"/>
                <a:gd name="T9" fmla="*/ 61 h 64"/>
                <a:gd name="T10" fmla="*/ 59 w 77"/>
                <a:gd name="T11" fmla="*/ 64 h 64"/>
                <a:gd name="T12" fmla="*/ 77 w 77"/>
                <a:gd name="T13" fmla="*/ 34 h 64"/>
                <a:gd name="T14" fmla="*/ 70 w 77"/>
                <a:gd name="T15" fmla="*/ 30 h 64"/>
                <a:gd name="T16" fmla="*/ 24 w 77"/>
                <a:gd name="T17"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24" y="3"/>
                  </a:moveTo>
                  <a:cubicBezTo>
                    <a:pt x="17" y="0"/>
                    <a:pt x="17" y="0"/>
                    <a:pt x="17" y="0"/>
                  </a:cubicBezTo>
                  <a:cubicBezTo>
                    <a:pt x="0" y="30"/>
                    <a:pt x="0" y="30"/>
                    <a:pt x="0" y="30"/>
                  </a:cubicBezTo>
                  <a:cubicBezTo>
                    <a:pt x="6" y="34"/>
                    <a:pt x="6" y="34"/>
                    <a:pt x="6" y="34"/>
                  </a:cubicBezTo>
                  <a:cubicBezTo>
                    <a:pt x="23" y="43"/>
                    <a:pt x="38" y="52"/>
                    <a:pt x="53" y="61"/>
                  </a:cubicBezTo>
                  <a:cubicBezTo>
                    <a:pt x="59" y="64"/>
                    <a:pt x="59" y="64"/>
                    <a:pt x="59" y="64"/>
                  </a:cubicBezTo>
                  <a:cubicBezTo>
                    <a:pt x="77" y="34"/>
                    <a:pt x="77" y="34"/>
                    <a:pt x="77" y="34"/>
                  </a:cubicBezTo>
                  <a:cubicBezTo>
                    <a:pt x="70" y="30"/>
                    <a:pt x="70" y="30"/>
                    <a:pt x="70" y="30"/>
                  </a:cubicBezTo>
                  <a:cubicBezTo>
                    <a:pt x="56" y="22"/>
                    <a:pt x="41" y="13"/>
                    <a:pt x="2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9" name="Freeform 207"/>
            <p:cNvSpPr>
              <a:spLocks noEditPoints="1"/>
            </p:cNvSpPr>
            <p:nvPr/>
          </p:nvSpPr>
          <p:spPr bwMode="black">
            <a:xfrm>
              <a:off x="7108825" y="2208213"/>
              <a:ext cx="1198563" cy="892175"/>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spTree>
    <p:extLst>
      <p:ext uri="{BB962C8B-B14F-4D97-AF65-F5344CB8AC3E}">
        <p14:creationId xmlns:p14="http://schemas.microsoft.com/office/powerpoint/2010/main" val="3328530833"/>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389436" y="1446180"/>
            <a:ext cx="8363937" cy="482127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3508110946"/>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17481"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Web Role</a:t>
            </a:r>
            <a:endParaRPr lang="en-US" dirty="0"/>
          </a:p>
        </p:txBody>
      </p:sp>
      <p:sp>
        <p:nvSpPr>
          <p:cNvPr id="3" name="Content Placeholder 2"/>
          <p:cNvSpPr>
            <a:spLocks noGrp="1"/>
          </p:cNvSpPr>
          <p:nvPr>
            <p:ph sz="quarter" idx="10"/>
            <p:custDataLst>
              <p:tags r:id="rId4"/>
            </p:custDataLst>
          </p:nvPr>
        </p:nvSpPr>
        <p:spPr>
          <a:xfrm>
            <a:off x="614347" y="1463675"/>
            <a:ext cx="8368939" cy="4370427"/>
          </a:xfrm>
        </p:spPr>
        <p:txBody>
          <a:bodyPr/>
          <a:lstStyle/>
          <a:p>
            <a:r>
              <a:rPr lang="en-US" dirty="0" smtClean="0">
                <a:solidFill>
                  <a:schemeClr val="bg1">
                    <a:alpha val="99000"/>
                  </a:schemeClr>
                </a:solidFill>
                <a:latin typeface="Segoe UI Light" pitchFamily="34" charset="0"/>
              </a:rPr>
              <a:t>All features of a worker role + IIS 7 or 7.5</a:t>
            </a:r>
          </a:p>
          <a:p>
            <a:r>
              <a:rPr lang="en-US" dirty="0" smtClean="0">
                <a:solidFill>
                  <a:schemeClr val="bg1">
                    <a:alpha val="99000"/>
                  </a:schemeClr>
                </a:solidFill>
                <a:latin typeface="Segoe UI Light" pitchFamily="34" charset="0"/>
              </a:rPr>
              <a:t>ASP.NET 3.5 SP1 or 4.0 – 64bit</a:t>
            </a:r>
          </a:p>
          <a:p>
            <a:r>
              <a:rPr lang="en-US" dirty="0" smtClean="0">
                <a:solidFill>
                  <a:schemeClr val="bg1">
                    <a:alpha val="99000"/>
                  </a:schemeClr>
                </a:solidFill>
                <a:latin typeface="Segoe UI Light" pitchFamily="34" charset="0"/>
              </a:rPr>
              <a:t>Hosts</a:t>
            </a:r>
          </a:p>
          <a:p>
            <a:pPr marL="0" lvl="1"/>
            <a:r>
              <a:rPr lang="en-US" sz="1800" dirty="0" smtClean="0">
                <a:solidFill>
                  <a:schemeClr val="accent4">
                    <a:lumMod val="50000"/>
                    <a:alpha val="99000"/>
                  </a:schemeClr>
                </a:solidFill>
              </a:rPr>
              <a:t>Webforms or MVC</a:t>
            </a:r>
          </a:p>
          <a:p>
            <a:pPr marL="0" lvl="1"/>
            <a:r>
              <a:rPr lang="en-US" sz="1800" dirty="0" smtClean="0">
                <a:solidFill>
                  <a:schemeClr val="accent4">
                    <a:lumMod val="50000"/>
                    <a:alpha val="99000"/>
                  </a:schemeClr>
                </a:solidFill>
              </a:rPr>
              <a:t>FastCGI applications (e.g. PHP)</a:t>
            </a:r>
          </a:p>
          <a:p>
            <a:pPr marL="0" lvl="1"/>
            <a:r>
              <a:rPr lang="en-US" sz="1800" dirty="0" smtClean="0">
                <a:solidFill>
                  <a:schemeClr val="accent4">
                    <a:lumMod val="50000"/>
                    <a:alpha val="99000"/>
                  </a:schemeClr>
                </a:solidFill>
              </a:rPr>
              <a:t>Multiple Websites</a:t>
            </a:r>
          </a:p>
          <a:p>
            <a:r>
              <a:rPr lang="en-US" dirty="0" smtClean="0">
                <a:solidFill>
                  <a:schemeClr val="bg1">
                    <a:alpha val="99000"/>
                  </a:schemeClr>
                </a:solidFill>
                <a:latin typeface="Segoe UI Light" pitchFamily="34" charset="0"/>
              </a:rPr>
              <a:t>Http(s)</a:t>
            </a:r>
          </a:p>
          <a:p>
            <a:r>
              <a:rPr lang="en-US" dirty="0" smtClean="0">
                <a:solidFill>
                  <a:schemeClr val="bg1">
                    <a:alpha val="99000"/>
                  </a:schemeClr>
                </a:solidFill>
                <a:latin typeface="Segoe UI Light" pitchFamily="34" charset="0"/>
              </a:rPr>
              <a:t>Web/Worker Hybrid</a:t>
            </a:r>
          </a:p>
          <a:p>
            <a:pPr marL="0" lvl="1"/>
            <a:r>
              <a:rPr lang="en-US" sz="1800" dirty="0" smtClean="0">
                <a:solidFill>
                  <a:schemeClr val="accent4">
                    <a:lumMod val="50000"/>
                    <a:alpha val="99000"/>
                  </a:schemeClr>
                </a:solidFill>
              </a:rPr>
              <a:t>Can optionally implement RoleEntryPoint</a:t>
            </a:r>
            <a:endParaRPr lang="en-US" sz="1800" dirty="0">
              <a:solidFill>
                <a:schemeClr val="accent4">
                  <a:lumMod val="50000"/>
                  <a:alpha val="99000"/>
                </a:schemeClr>
              </a:solidFill>
            </a:endParaRPr>
          </a:p>
        </p:txBody>
      </p:sp>
      <p:sp>
        <p:nvSpPr>
          <p:cNvPr id="10" name="Freeform 62"/>
          <p:cNvSpPr>
            <a:spLocks noEditPoints="1"/>
          </p:cNvSpPr>
          <p:nvPr/>
        </p:nvSpPr>
        <p:spPr bwMode="black">
          <a:xfrm>
            <a:off x="6308754" y="2593299"/>
            <a:ext cx="2225645" cy="2294126"/>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400" dirty="0"/>
          </a:p>
        </p:txBody>
      </p:sp>
    </p:spTree>
    <p:extLst>
      <p:ext uri="{BB962C8B-B14F-4D97-AF65-F5344CB8AC3E}">
        <p14:creationId xmlns:p14="http://schemas.microsoft.com/office/powerpoint/2010/main" val="3587887377"/>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389436" y="1446180"/>
            <a:ext cx="8363937" cy="4821271"/>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168208902"/>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16455"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Worker Role</a:t>
            </a:r>
            <a:endParaRPr lang="en-US" dirty="0"/>
          </a:p>
        </p:txBody>
      </p:sp>
      <p:sp>
        <p:nvSpPr>
          <p:cNvPr id="3" name="Content Placeholder 2"/>
          <p:cNvSpPr>
            <a:spLocks noGrp="1"/>
          </p:cNvSpPr>
          <p:nvPr>
            <p:ph sz="quarter" idx="10"/>
            <p:custDataLst>
              <p:tags r:id="rId4"/>
            </p:custDataLst>
          </p:nvPr>
        </p:nvSpPr>
        <p:spPr>
          <a:xfrm>
            <a:off x="538447" y="1602987"/>
            <a:ext cx="8368939" cy="4308872"/>
          </a:xfrm>
        </p:spPr>
        <p:txBody>
          <a:bodyPr/>
          <a:lstStyle/>
          <a:p>
            <a:r>
              <a:rPr lang="en-US" dirty="0" smtClean="0">
                <a:solidFill>
                  <a:schemeClr val="bg1">
                    <a:alpha val="99000"/>
                  </a:schemeClr>
                </a:solidFill>
                <a:latin typeface="Segoe UI Light" pitchFamily="34" charset="0"/>
              </a:rPr>
              <a:t>Queue Polling Worker</a:t>
            </a:r>
          </a:p>
          <a:p>
            <a:pPr marL="0" lvl="1"/>
            <a:r>
              <a:rPr lang="en-US" sz="1800" dirty="0" smtClean="0">
                <a:solidFill>
                  <a:schemeClr val="accent6">
                    <a:lumMod val="20000"/>
                    <a:lumOff val="80000"/>
                    <a:alpha val="99000"/>
                  </a:schemeClr>
                </a:solidFill>
              </a:rPr>
              <a:t>Poll and Pop Messages within while(true) loop</a:t>
            </a:r>
          </a:p>
          <a:p>
            <a:pPr marL="0" lvl="1"/>
            <a:r>
              <a:rPr lang="en-US" sz="1800" dirty="0" smtClean="0">
                <a:solidFill>
                  <a:schemeClr val="accent6">
                    <a:lumMod val="20000"/>
                    <a:lumOff val="80000"/>
                    <a:alpha val="99000"/>
                  </a:schemeClr>
                </a:solidFill>
              </a:rPr>
              <a:t>E.g. Map/Reduce pattern, background image processing</a:t>
            </a:r>
          </a:p>
          <a:p>
            <a:r>
              <a:rPr lang="en-US" dirty="0" smtClean="0">
                <a:solidFill>
                  <a:schemeClr val="bg1">
                    <a:alpha val="99000"/>
                  </a:schemeClr>
                </a:solidFill>
                <a:latin typeface="Segoe UI Light" pitchFamily="34" charset="0"/>
              </a:rPr>
              <a:t>Listening Worker Role</a:t>
            </a:r>
          </a:p>
          <a:p>
            <a:pPr marL="0" lvl="1"/>
            <a:r>
              <a:rPr lang="en-US" sz="1800" dirty="0" smtClean="0">
                <a:solidFill>
                  <a:schemeClr val="accent6">
                    <a:lumMod val="20000"/>
                    <a:lumOff val="80000"/>
                    <a:alpha val="99000"/>
                  </a:schemeClr>
                </a:solidFill>
              </a:rPr>
              <a:t>Create TcpListener or WCF Service Host</a:t>
            </a:r>
          </a:p>
          <a:p>
            <a:pPr marL="0" lvl="1"/>
            <a:r>
              <a:rPr lang="en-US" sz="1800" dirty="0" smtClean="0">
                <a:solidFill>
                  <a:schemeClr val="accent6">
                    <a:lumMod val="20000"/>
                    <a:lumOff val="80000"/>
                    <a:alpha val="99000"/>
                  </a:schemeClr>
                </a:solidFill>
              </a:rPr>
              <a:t>E.g. Run a .NET SMTP server or WCF Service</a:t>
            </a:r>
          </a:p>
          <a:p>
            <a:r>
              <a:rPr lang="en-US" dirty="0" smtClean="0">
                <a:solidFill>
                  <a:schemeClr val="bg1">
                    <a:alpha val="99000"/>
                  </a:schemeClr>
                </a:solidFill>
                <a:latin typeface="Segoe UI Light" pitchFamily="34" charset="0"/>
              </a:rPr>
              <a:t>External Process Worker Role</a:t>
            </a:r>
          </a:p>
          <a:p>
            <a:pPr marL="0" lvl="1"/>
            <a:r>
              <a:rPr lang="en-US" sz="1800" dirty="0" smtClean="0">
                <a:solidFill>
                  <a:schemeClr val="accent6">
                    <a:lumMod val="20000"/>
                    <a:lumOff val="80000"/>
                    <a:alpha val="99000"/>
                  </a:schemeClr>
                </a:solidFill>
              </a:rPr>
              <a:t>OnStart or Run method executes Process.Start()</a:t>
            </a:r>
          </a:p>
          <a:p>
            <a:pPr marL="0" lvl="1"/>
            <a:r>
              <a:rPr lang="en-US" sz="1800" dirty="0" smtClean="0">
                <a:solidFill>
                  <a:schemeClr val="accent6">
                    <a:lumMod val="20000"/>
                    <a:lumOff val="80000"/>
                    <a:alpha val="99000"/>
                  </a:schemeClr>
                </a:solidFill>
              </a:rPr>
              <a:t>Startup Task installs or executes background/foreground process</a:t>
            </a:r>
          </a:p>
          <a:p>
            <a:pPr marL="0" lvl="1"/>
            <a:r>
              <a:rPr lang="en-US" sz="1800" dirty="0" smtClean="0">
                <a:solidFill>
                  <a:schemeClr val="accent6">
                    <a:lumMod val="20000"/>
                    <a:lumOff val="80000"/>
                    <a:alpha val="99000"/>
                  </a:schemeClr>
                </a:solidFill>
              </a:rPr>
              <a:t>Custom Role Entry Point (executable or .Net assembly)</a:t>
            </a:r>
          </a:p>
          <a:p>
            <a:pPr marL="0" lvl="1"/>
            <a:r>
              <a:rPr lang="en-US" sz="1800" dirty="0" smtClean="0">
                <a:solidFill>
                  <a:schemeClr val="accent6">
                    <a:lumMod val="20000"/>
                    <a:lumOff val="80000"/>
                    <a:alpha val="99000"/>
                  </a:schemeClr>
                </a:solidFill>
              </a:rPr>
              <a:t>E.g. Run a database server, web server, distributed cache</a:t>
            </a:r>
            <a:endParaRPr lang="en-US" sz="1800" dirty="0">
              <a:solidFill>
                <a:schemeClr val="accent6">
                  <a:lumMod val="20000"/>
                  <a:lumOff val="80000"/>
                  <a:alpha val="99000"/>
                </a:schemeClr>
              </a:solidFill>
            </a:endParaRPr>
          </a:p>
        </p:txBody>
      </p:sp>
      <p:grpSp>
        <p:nvGrpSpPr>
          <p:cNvPr id="10" name="Group 9"/>
          <p:cNvGrpSpPr/>
          <p:nvPr/>
        </p:nvGrpSpPr>
        <p:grpSpPr bwMode="black">
          <a:xfrm>
            <a:off x="6230709" y="2503358"/>
            <a:ext cx="2442236" cy="2222065"/>
            <a:chOff x="5184775" y="225425"/>
            <a:chExt cx="1500188" cy="1220788"/>
          </a:xfrm>
          <a:solidFill>
            <a:srgbClr val="FFFFFF"/>
          </a:solidFill>
        </p:grpSpPr>
        <p:sp>
          <p:nvSpPr>
            <p:cNvPr id="11" name="Freeform 86"/>
            <p:cNvSpPr>
              <a:spLocks noEditPoints="1"/>
            </p:cNvSpPr>
            <p:nvPr/>
          </p:nvSpPr>
          <p:spPr bwMode="black">
            <a:xfrm>
              <a:off x="5184775" y="344488"/>
              <a:ext cx="1095375" cy="1101725"/>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12" name="Oval 87"/>
            <p:cNvSpPr>
              <a:spLocks noChangeArrowheads="1"/>
            </p:cNvSpPr>
            <p:nvPr/>
          </p:nvSpPr>
          <p:spPr bwMode="black">
            <a:xfrm>
              <a:off x="5630863" y="812800"/>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13" name="Freeform 88"/>
            <p:cNvSpPr>
              <a:spLocks noEditPoints="1"/>
            </p:cNvSpPr>
            <p:nvPr/>
          </p:nvSpPr>
          <p:spPr bwMode="black">
            <a:xfrm>
              <a:off x="6129338" y="225425"/>
              <a:ext cx="555625" cy="598488"/>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spTree>
    <p:extLst>
      <p:ext uri="{BB962C8B-B14F-4D97-AF65-F5344CB8AC3E}">
        <p14:creationId xmlns:p14="http://schemas.microsoft.com/office/powerpoint/2010/main" val="1391112162"/>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Object 51" hidden="1"/>
          <p:cNvGraphicFramePr>
            <a:graphicFrameLocks noChangeAspect="1"/>
          </p:cNvGraphicFramePr>
          <p:nvPr>
            <p:custDataLst>
              <p:tags r:id="rId2"/>
            </p:custDataLst>
            <p:extLst>
              <p:ext uri="{D42A27DB-BD31-4B8C-83A1-F6EECF244321}">
                <p14:modId xmlns:p14="http://schemas.microsoft.com/office/powerpoint/2010/main" val="1263684468"/>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32841" name="think-cell Slide" r:id="rId36" imgW="270" imgH="270" progId="TCLayout.ActiveDocument.1">
                  <p:embed/>
                </p:oleObj>
              </mc:Choice>
              <mc:Fallback>
                <p:oleObj name="think-cell Slide" r:id="rId36" imgW="270" imgH="270" progId="TCLayout.ActiveDocument.1">
                  <p:embed/>
                  <p:pic>
                    <p:nvPicPr>
                      <p:cNvPr id="0" name=""/>
                      <p:cNvPicPr/>
                      <p:nvPr/>
                    </p:nvPicPr>
                    <p:blipFill>
                      <a:blip r:embed="rId37"/>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389436" y="228601"/>
            <a:ext cx="8363938" cy="609398"/>
          </a:xfrm>
        </p:spPr>
        <p:txBody>
          <a:bodyPr/>
          <a:lstStyle/>
          <a:p>
            <a:r>
              <a:rPr lang="en-US" sz="4400" dirty="0">
                <a:cs typeface="Segoe UI"/>
              </a:rPr>
              <a:t>Windows Azure Service Architecture</a:t>
            </a:r>
          </a:p>
        </p:txBody>
      </p:sp>
      <p:sp>
        <p:nvSpPr>
          <p:cNvPr id="3" name="Rectangle 2"/>
          <p:cNvSpPr/>
          <p:nvPr>
            <p:custDataLst>
              <p:tags r:id="rId4"/>
            </p:custDataLst>
          </p:nvPr>
        </p:nvSpPr>
        <p:spPr bwMode="auto">
          <a:xfrm>
            <a:off x="388245" y="1460508"/>
            <a:ext cx="8371083" cy="54864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cap="all" dirty="0">
                <a:ln>
                  <a:solidFill>
                    <a:schemeClr val="bg1">
                      <a:alpha val="0"/>
                    </a:schemeClr>
                  </a:solidFill>
                </a:ln>
                <a:gradFill>
                  <a:gsLst>
                    <a:gs pos="0">
                      <a:srgbClr val="FFFFFF"/>
                    </a:gs>
                    <a:gs pos="100000">
                      <a:srgbClr val="FFFFFF"/>
                    </a:gs>
                  </a:gsLst>
                  <a:lin ang="5400000" scaled="0"/>
                </a:gradFill>
              </a:rPr>
              <a:t>The Internet via TCP or HTTP</a:t>
            </a:r>
          </a:p>
        </p:txBody>
      </p:sp>
      <p:sp>
        <p:nvSpPr>
          <p:cNvPr id="4" name="Rectangle 3"/>
          <p:cNvSpPr/>
          <p:nvPr>
            <p:custDataLst>
              <p:tags r:id="rId5"/>
            </p:custDataLst>
          </p:nvPr>
        </p:nvSpPr>
        <p:spPr bwMode="auto">
          <a:xfrm>
            <a:off x="386458" y="2009148"/>
            <a:ext cx="8371083" cy="424084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b" anchorCtr="0" compatLnSpc="1">
            <a:prstTxWarp prst="textNoShape">
              <a:avLst/>
            </a:prstTxWarp>
          </a:bodyPr>
          <a:lstStyle/>
          <a:p>
            <a:pPr algn="ctr" defTabSz="914099" fontAlgn="base">
              <a:spcBef>
                <a:spcPct val="0"/>
              </a:spcBef>
              <a:spcAft>
                <a:spcPct val="0"/>
              </a:spcAft>
            </a:pPr>
            <a:r>
              <a:rPr lang="en-US" sz="1400" dirty="0">
                <a:ln>
                  <a:solidFill>
                    <a:schemeClr val="bg1">
                      <a:alpha val="0"/>
                    </a:schemeClr>
                  </a:solidFill>
                </a:ln>
                <a:solidFill>
                  <a:srgbClr val="595959"/>
                </a:solidFill>
              </a:rPr>
              <a:t>Windows Azure Data Center</a:t>
            </a:r>
          </a:p>
        </p:txBody>
      </p:sp>
      <p:grpSp>
        <p:nvGrpSpPr>
          <p:cNvPr id="14" name="Group 13"/>
          <p:cNvGrpSpPr/>
          <p:nvPr>
            <p:custDataLst>
              <p:tags r:id="rId6"/>
            </p:custDataLst>
          </p:nvPr>
        </p:nvGrpSpPr>
        <p:grpSpPr>
          <a:xfrm>
            <a:off x="875438" y="3394200"/>
            <a:ext cx="1521333" cy="1343297"/>
            <a:chOff x="1166947" y="3235251"/>
            <a:chExt cx="2027916" cy="1343297"/>
          </a:xfrm>
        </p:grpSpPr>
        <p:sp>
          <p:nvSpPr>
            <p:cNvPr id="5" name="Rectangle 4"/>
            <p:cNvSpPr/>
            <p:nvPr/>
          </p:nvSpPr>
          <p:spPr bwMode="auto">
            <a:xfrm>
              <a:off x="1430323" y="3235251"/>
              <a:ext cx="1764540" cy="1038463"/>
            </a:xfrm>
            <a:prstGeom prst="rect">
              <a:avLst/>
            </a:prstGeom>
            <a:solidFill>
              <a:schemeClr val="accent4"/>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smtClean="0">
                <a:ln>
                  <a:solidFill>
                    <a:schemeClr val="bg1">
                      <a:alpha val="0"/>
                    </a:schemeClr>
                  </a:solidFill>
                </a:ln>
                <a:gradFill>
                  <a:gsLst>
                    <a:gs pos="0">
                      <a:srgbClr val="FFFFFF"/>
                    </a:gs>
                    <a:gs pos="100000">
                      <a:srgbClr val="FFFFFF"/>
                    </a:gs>
                  </a:gsLst>
                  <a:lin ang="5400000" scaled="0"/>
                </a:gradFill>
              </a:endParaRPr>
            </a:p>
          </p:txBody>
        </p:sp>
        <p:sp>
          <p:nvSpPr>
            <p:cNvPr id="6" name="Rectangle 5"/>
            <p:cNvSpPr/>
            <p:nvPr/>
          </p:nvSpPr>
          <p:spPr bwMode="auto">
            <a:xfrm>
              <a:off x="1309227" y="3381136"/>
              <a:ext cx="1764540" cy="1038463"/>
            </a:xfrm>
            <a:prstGeom prst="rect">
              <a:avLst/>
            </a:prstGeom>
            <a:solidFill>
              <a:schemeClr val="accent4"/>
            </a:solidFill>
            <a:ln w="50800">
              <a:solidFill>
                <a:schemeClr val="bg1">
                  <a:lumMod val="95000"/>
                </a:schemeClr>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smtClean="0">
                <a:ln>
                  <a:solidFill>
                    <a:schemeClr val="bg1">
                      <a:alpha val="0"/>
                    </a:schemeClr>
                  </a:solidFill>
                </a:ln>
                <a:gradFill>
                  <a:gsLst>
                    <a:gs pos="0">
                      <a:srgbClr val="FFFFFF"/>
                    </a:gs>
                    <a:gs pos="100000">
                      <a:srgbClr val="FFFFFF"/>
                    </a:gs>
                  </a:gsLst>
                  <a:lin ang="5400000" scaled="0"/>
                </a:gradFill>
              </a:endParaRPr>
            </a:p>
          </p:txBody>
        </p:sp>
        <p:sp>
          <p:nvSpPr>
            <p:cNvPr id="7" name="Rectangle 6"/>
            <p:cNvSpPr/>
            <p:nvPr/>
          </p:nvSpPr>
          <p:spPr bwMode="auto">
            <a:xfrm>
              <a:off x="1166947" y="3540085"/>
              <a:ext cx="1764540" cy="1038463"/>
            </a:xfrm>
            <a:prstGeom prst="rect">
              <a:avLst/>
            </a:prstGeom>
            <a:solidFill>
              <a:schemeClr val="accent4"/>
            </a:solidFill>
            <a:ln w="50800">
              <a:solidFill>
                <a:schemeClr val="bg1">
                  <a:lumMod val="95000"/>
                  <a:alpha val="99000"/>
                </a:schemeClr>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400" b="1" dirty="0">
                  <a:ln>
                    <a:solidFill>
                      <a:schemeClr val="bg1">
                        <a:alpha val="0"/>
                      </a:schemeClr>
                    </a:solidFill>
                  </a:ln>
                  <a:gradFill>
                    <a:gsLst>
                      <a:gs pos="0">
                        <a:srgbClr val="FFFFFF"/>
                      </a:gs>
                      <a:gs pos="100000">
                        <a:srgbClr val="FFFFFF"/>
                      </a:gs>
                    </a:gsLst>
                    <a:lin ang="5400000" scaled="0"/>
                  </a:gradFill>
                </a:rPr>
                <a:t>Web Role</a:t>
              </a:r>
            </a:p>
            <a:p>
              <a:pPr algn="ctr" defTabSz="914099" fontAlgn="base">
                <a:spcBef>
                  <a:spcPct val="0"/>
                </a:spcBef>
                <a:spcAft>
                  <a:spcPct val="0"/>
                </a:spcAft>
              </a:pPr>
              <a:r>
                <a:rPr lang="en-US" sz="1400" dirty="0">
                  <a:ln>
                    <a:solidFill>
                      <a:schemeClr val="bg1">
                        <a:alpha val="0"/>
                      </a:schemeClr>
                    </a:solidFill>
                  </a:ln>
                  <a:gradFill>
                    <a:gsLst>
                      <a:gs pos="0">
                        <a:srgbClr val="FFFFFF"/>
                      </a:gs>
                      <a:gs pos="100000">
                        <a:srgbClr val="FFFFFF"/>
                      </a:gs>
                    </a:gsLst>
                    <a:lin ang="5400000" scaled="0"/>
                  </a:gradFill>
                </a:rPr>
                <a:t>IIS as Host</a:t>
              </a:r>
            </a:p>
          </p:txBody>
        </p:sp>
      </p:grpSp>
      <p:grpSp>
        <p:nvGrpSpPr>
          <p:cNvPr id="15" name="Group 14"/>
          <p:cNvGrpSpPr/>
          <p:nvPr>
            <p:custDataLst>
              <p:tags r:id="rId7"/>
            </p:custDataLst>
          </p:nvPr>
        </p:nvGrpSpPr>
        <p:grpSpPr>
          <a:xfrm>
            <a:off x="6889184" y="3407262"/>
            <a:ext cx="1521333" cy="1330234"/>
            <a:chOff x="1166947" y="3248314"/>
            <a:chExt cx="2027916" cy="1330234"/>
          </a:xfrm>
        </p:grpSpPr>
        <p:sp>
          <p:nvSpPr>
            <p:cNvPr id="16" name="Rectangle 15"/>
            <p:cNvSpPr/>
            <p:nvPr/>
          </p:nvSpPr>
          <p:spPr bwMode="auto">
            <a:xfrm>
              <a:off x="1430323" y="3248314"/>
              <a:ext cx="1764540" cy="1038463"/>
            </a:xfrm>
            <a:prstGeom prst="rect">
              <a:avLst/>
            </a:prstGeom>
            <a:solidFill>
              <a:schemeClr val="accent4"/>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smtClean="0">
                <a:ln>
                  <a:solidFill>
                    <a:schemeClr val="bg1">
                      <a:alpha val="0"/>
                    </a:schemeClr>
                  </a:solidFill>
                </a:ln>
                <a:gradFill>
                  <a:gsLst>
                    <a:gs pos="0">
                      <a:srgbClr val="FFFFFF"/>
                    </a:gs>
                    <a:gs pos="100000">
                      <a:srgbClr val="FFFFFF"/>
                    </a:gs>
                  </a:gsLst>
                  <a:lin ang="5400000" scaled="0"/>
                </a:gradFill>
              </a:endParaRPr>
            </a:p>
          </p:txBody>
        </p:sp>
        <p:sp>
          <p:nvSpPr>
            <p:cNvPr id="17" name="Rectangle 16"/>
            <p:cNvSpPr/>
            <p:nvPr/>
          </p:nvSpPr>
          <p:spPr bwMode="auto">
            <a:xfrm>
              <a:off x="1309227" y="3381136"/>
              <a:ext cx="1764540" cy="1038463"/>
            </a:xfrm>
            <a:prstGeom prst="rect">
              <a:avLst/>
            </a:prstGeom>
            <a:solidFill>
              <a:schemeClr val="accent4"/>
            </a:solidFill>
            <a:ln w="50800">
              <a:solidFill>
                <a:schemeClr val="bg1">
                  <a:lumMod val="9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smtClean="0">
                <a:ln>
                  <a:solidFill>
                    <a:schemeClr val="bg1">
                      <a:alpha val="0"/>
                    </a:schemeClr>
                  </a:solidFill>
                </a:ln>
                <a:gradFill>
                  <a:gsLst>
                    <a:gs pos="0">
                      <a:srgbClr val="FFFFFF"/>
                    </a:gs>
                    <a:gs pos="100000">
                      <a:srgbClr val="FFFFFF"/>
                    </a:gs>
                  </a:gsLst>
                  <a:lin ang="5400000" scaled="0"/>
                </a:gradFill>
              </a:endParaRPr>
            </a:p>
          </p:txBody>
        </p:sp>
        <p:sp>
          <p:nvSpPr>
            <p:cNvPr id="18" name="Rectangle 17"/>
            <p:cNvSpPr/>
            <p:nvPr/>
          </p:nvSpPr>
          <p:spPr bwMode="auto">
            <a:xfrm>
              <a:off x="1166947" y="3540085"/>
              <a:ext cx="1764540" cy="1038463"/>
            </a:xfrm>
            <a:prstGeom prst="rect">
              <a:avLst/>
            </a:prstGeom>
            <a:solidFill>
              <a:schemeClr val="accent4"/>
            </a:solidFill>
            <a:ln w="50800">
              <a:solidFill>
                <a:schemeClr val="bg1">
                  <a:lumMod val="95000"/>
                  <a:alpha val="99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600" b="1" dirty="0">
                  <a:ln>
                    <a:solidFill>
                      <a:schemeClr val="bg1">
                        <a:alpha val="0"/>
                      </a:schemeClr>
                    </a:solidFill>
                  </a:ln>
                  <a:gradFill>
                    <a:gsLst>
                      <a:gs pos="0">
                        <a:srgbClr val="FFFFFF"/>
                      </a:gs>
                      <a:gs pos="100000">
                        <a:srgbClr val="FFFFFF"/>
                      </a:gs>
                    </a:gsLst>
                    <a:lin ang="5400000" scaled="0"/>
                  </a:gradFill>
                </a:rPr>
                <a:t>Web Role</a:t>
              </a:r>
            </a:p>
            <a:p>
              <a:pPr algn="ctr" defTabSz="914099" fontAlgn="base">
                <a:spcBef>
                  <a:spcPct val="0"/>
                </a:spcBef>
                <a:spcAft>
                  <a:spcPct val="0"/>
                </a:spcAft>
              </a:pPr>
              <a:r>
                <a:rPr lang="en-US" sz="1200" dirty="0">
                  <a:ln>
                    <a:solidFill>
                      <a:schemeClr val="bg1">
                        <a:alpha val="0"/>
                      </a:schemeClr>
                    </a:solidFill>
                  </a:ln>
                  <a:gradFill>
                    <a:gsLst>
                      <a:gs pos="0">
                        <a:srgbClr val="FFFFFF"/>
                      </a:gs>
                      <a:gs pos="100000">
                        <a:srgbClr val="FFFFFF"/>
                      </a:gs>
                    </a:gsLst>
                    <a:lin ang="5400000" scaled="0"/>
                  </a:gradFill>
                </a:rPr>
                <a:t>Managed Interface Call</a:t>
              </a:r>
            </a:p>
          </p:txBody>
        </p:sp>
      </p:grpSp>
      <p:sp>
        <p:nvSpPr>
          <p:cNvPr id="19" name="Rectangle 18"/>
          <p:cNvSpPr/>
          <p:nvPr>
            <p:custDataLst>
              <p:tags r:id="rId8"/>
            </p:custDataLst>
          </p:nvPr>
        </p:nvSpPr>
        <p:spPr bwMode="auto">
          <a:xfrm>
            <a:off x="2936655" y="3465608"/>
            <a:ext cx="3270690" cy="2044304"/>
          </a:xfrm>
          <a:prstGeom prst="rect">
            <a:avLst/>
          </a:prstGeom>
          <a:solidFill>
            <a:schemeClr val="accent4"/>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b" anchorCtr="0" compatLnSpc="1">
            <a:prstTxWarp prst="textNoShape">
              <a:avLst/>
            </a:prstTxWarp>
          </a:bodyPr>
          <a:lstStyle/>
          <a:p>
            <a:pPr algn="ctr" defTabSz="914099" fontAlgn="base">
              <a:spcBef>
                <a:spcPct val="0"/>
              </a:spcBef>
              <a:spcAft>
                <a:spcPct val="0"/>
              </a:spcAft>
            </a:pPr>
            <a:r>
              <a:rPr lang="en-US" sz="2000" dirty="0">
                <a:ln>
                  <a:solidFill>
                    <a:schemeClr val="bg1">
                      <a:alpha val="0"/>
                    </a:schemeClr>
                  </a:solidFill>
                </a:ln>
                <a:solidFill>
                  <a:srgbClr val="595959">
                    <a:alpha val="99000"/>
                  </a:srgbClr>
                </a:solidFill>
              </a:rPr>
              <a:t>Storage</a:t>
            </a:r>
          </a:p>
        </p:txBody>
      </p:sp>
      <p:sp>
        <p:nvSpPr>
          <p:cNvPr id="20" name="Oval 19"/>
          <p:cNvSpPr/>
          <p:nvPr>
            <p:custDataLst>
              <p:tags r:id="rId9"/>
            </p:custDataLst>
          </p:nvPr>
        </p:nvSpPr>
        <p:spPr bwMode="auto">
          <a:xfrm>
            <a:off x="1339273" y="2453149"/>
            <a:ext cx="608272" cy="607890"/>
          </a:xfrm>
          <a:prstGeom prst="ellipse">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400" dirty="0" smtClean="0">
                <a:ln>
                  <a:solidFill>
                    <a:schemeClr val="bg1">
                      <a:alpha val="0"/>
                    </a:schemeClr>
                  </a:solidFill>
                </a:ln>
                <a:solidFill>
                  <a:schemeClr val="bg1"/>
                </a:solidFill>
              </a:rPr>
              <a:t>LB</a:t>
            </a:r>
          </a:p>
        </p:txBody>
      </p:sp>
      <p:sp>
        <p:nvSpPr>
          <p:cNvPr id="22" name="Oval 21"/>
          <p:cNvSpPr/>
          <p:nvPr>
            <p:custDataLst>
              <p:tags r:id="rId10"/>
            </p:custDataLst>
          </p:nvPr>
        </p:nvSpPr>
        <p:spPr bwMode="auto">
          <a:xfrm>
            <a:off x="7522263" y="2509755"/>
            <a:ext cx="608272" cy="607890"/>
          </a:xfrm>
          <a:prstGeom prst="ellipse">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1400" dirty="0">
                <a:ln>
                  <a:solidFill>
                    <a:schemeClr val="bg1">
                      <a:alpha val="0"/>
                    </a:schemeClr>
                  </a:solidFill>
                </a:ln>
                <a:solidFill>
                  <a:schemeClr val="bg1"/>
                </a:solidFill>
              </a:rPr>
              <a:t>LB</a:t>
            </a:r>
          </a:p>
        </p:txBody>
      </p:sp>
      <p:sp>
        <p:nvSpPr>
          <p:cNvPr id="26" name="Rectangle 25"/>
          <p:cNvSpPr/>
          <p:nvPr>
            <p:custDataLst>
              <p:tags r:id="rId11"/>
            </p:custDataLst>
          </p:nvPr>
        </p:nvSpPr>
        <p:spPr>
          <a:xfrm>
            <a:off x="3062847" y="3554301"/>
            <a:ext cx="3018306" cy="548640"/>
          </a:xfrm>
          <a:prstGeom prst="rect">
            <a:avLst/>
          </a:prstGeom>
          <a:solidFill>
            <a:schemeClr val="accent4">
              <a:lumMod val="60000"/>
              <a:lumOff val="40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ln>
                <a:solidFill>
                  <a:schemeClr val="bg1">
                    <a:alpha val="0"/>
                  </a:schemeClr>
                </a:solidFill>
              </a:ln>
              <a:solidFill>
                <a:schemeClr val="bg1"/>
              </a:solidFill>
              <a:latin typeface="Segoe UI"/>
              <a:sym typeface="Segoe UI"/>
            </a:endParaRPr>
          </a:p>
        </p:txBody>
      </p:sp>
      <p:sp>
        <p:nvSpPr>
          <p:cNvPr id="27" name="Rectangle 26"/>
          <p:cNvSpPr/>
          <p:nvPr>
            <p:custDataLst>
              <p:tags r:id="rId12"/>
            </p:custDataLst>
          </p:nvPr>
        </p:nvSpPr>
        <p:spPr>
          <a:xfrm>
            <a:off x="3182787" y="3646577"/>
            <a:ext cx="444548" cy="364088"/>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ln>
                <a:solidFill>
                  <a:schemeClr val="bg1">
                    <a:alpha val="0"/>
                  </a:schemeClr>
                </a:solidFill>
              </a:ln>
              <a:solidFill>
                <a:schemeClr val="bg1"/>
              </a:solidFill>
              <a:latin typeface="Segoe UI"/>
              <a:sym typeface="Segoe UI"/>
            </a:endParaRPr>
          </a:p>
        </p:txBody>
      </p:sp>
      <p:sp>
        <p:nvSpPr>
          <p:cNvPr id="28" name="Rectangle 27"/>
          <p:cNvSpPr/>
          <p:nvPr>
            <p:custDataLst>
              <p:tags r:id="rId13"/>
            </p:custDataLst>
          </p:nvPr>
        </p:nvSpPr>
        <p:spPr>
          <a:xfrm>
            <a:off x="3738472" y="3646577"/>
            <a:ext cx="444548" cy="364088"/>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ln>
                <a:solidFill>
                  <a:schemeClr val="bg1">
                    <a:alpha val="0"/>
                  </a:schemeClr>
                </a:solidFill>
              </a:ln>
              <a:solidFill>
                <a:schemeClr val="bg1"/>
              </a:solidFill>
              <a:latin typeface="Segoe UI"/>
              <a:sym typeface="Segoe UI"/>
            </a:endParaRPr>
          </a:p>
        </p:txBody>
      </p:sp>
      <p:sp>
        <p:nvSpPr>
          <p:cNvPr id="29" name="Rectangle 28"/>
          <p:cNvSpPr/>
          <p:nvPr>
            <p:custDataLst>
              <p:tags r:id="rId14"/>
            </p:custDataLst>
          </p:nvPr>
        </p:nvSpPr>
        <p:spPr>
          <a:xfrm>
            <a:off x="4960980" y="3646577"/>
            <a:ext cx="444548" cy="364088"/>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ln>
                <a:solidFill>
                  <a:schemeClr val="bg1">
                    <a:alpha val="0"/>
                  </a:schemeClr>
                </a:solidFill>
              </a:ln>
              <a:solidFill>
                <a:schemeClr val="bg1"/>
              </a:solidFill>
              <a:latin typeface="Segoe UI"/>
              <a:sym typeface="Segoe UI"/>
            </a:endParaRPr>
          </a:p>
        </p:txBody>
      </p:sp>
      <p:sp>
        <p:nvSpPr>
          <p:cNvPr id="30" name="Rectangle 29"/>
          <p:cNvSpPr/>
          <p:nvPr>
            <p:custDataLst>
              <p:tags r:id="rId15"/>
            </p:custDataLst>
          </p:nvPr>
        </p:nvSpPr>
        <p:spPr>
          <a:xfrm>
            <a:off x="5516664" y="3646577"/>
            <a:ext cx="444548" cy="364088"/>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ln>
                <a:solidFill>
                  <a:schemeClr val="bg1">
                    <a:alpha val="0"/>
                  </a:schemeClr>
                </a:solidFill>
              </a:ln>
              <a:solidFill>
                <a:schemeClr val="bg1"/>
              </a:solidFill>
              <a:latin typeface="Segoe UI"/>
              <a:sym typeface="Segoe UI"/>
            </a:endParaRPr>
          </a:p>
        </p:txBody>
      </p:sp>
      <p:grpSp>
        <p:nvGrpSpPr>
          <p:cNvPr id="40" name="Group 39"/>
          <p:cNvGrpSpPr/>
          <p:nvPr/>
        </p:nvGrpSpPr>
        <p:grpSpPr>
          <a:xfrm>
            <a:off x="4266718" y="3777976"/>
            <a:ext cx="610563" cy="72816"/>
            <a:chOff x="5635167" y="3777976"/>
            <a:chExt cx="813872" cy="72816"/>
          </a:xfrm>
        </p:grpSpPr>
        <p:sp>
          <p:nvSpPr>
            <p:cNvPr id="31" name="Oval 30"/>
            <p:cNvSpPr/>
            <p:nvPr>
              <p:custDataLst>
                <p:tags r:id="rId28"/>
              </p:custDataLst>
            </p:nvPr>
          </p:nvSpPr>
          <p:spPr>
            <a:xfrm>
              <a:off x="5635167" y="3777976"/>
              <a:ext cx="73152" cy="72816"/>
            </a:xfrm>
            <a:prstGeom prst="ellipse">
              <a:avLst/>
            </a:prstGeom>
            <a:solidFill>
              <a:schemeClr val="accent6">
                <a:lumMod val="7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ln>
                  <a:solidFill>
                    <a:schemeClr val="bg1">
                      <a:alpha val="0"/>
                    </a:schemeClr>
                  </a:solidFill>
                </a:ln>
                <a:solidFill>
                  <a:schemeClr val="bg1"/>
                </a:solidFill>
                <a:latin typeface="Segoe UI"/>
                <a:sym typeface="Segoe UI"/>
              </a:endParaRPr>
            </a:p>
          </p:txBody>
        </p:sp>
        <p:sp>
          <p:nvSpPr>
            <p:cNvPr id="32" name="Oval 31"/>
            <p:cNvSpPr/>
            <p:nvPr>
              <p:custDataLst>
                <p:tags r:id="rId29"/>
              </p:custDataLst>
            </p:nvPr>
          </p:nvSpPr>
          <p:spPr>
            <a:xfrm>
              <a:off x="5783311" y="3777976"/>
              <a:ext cx="73152" cy="72816"/>
            </a:xfrm>
            <a:prstGeom prst="ellipse">
              <a:avLst/>
            </a:prstGeom>
            <a:solidFill>
              <a:schemeClr val="accent6">
                <a:lumMod val="7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ln>
                  <a:solidFill>
                    <a:schemeClr val="bg1">
                      <a:alpha val="0"/>
                    </a:schemeClr>
                  </a:solidFill>
                </a:ln>
                <a:solidFill>
                  <a:schemeClr val="bg1"/>
                </a:solidFill>
                <a:latin typeface="Segoe UI"/>
                <a:sym typeface="Segoe UI"/>
              </a:endParaRPr>
            </a:p>
          </p:txBody>
        </p:sp>
        <p:sp>
          <p:nvSpPr>
            <p:cNvPr id="33" name="Oval 32"/>
            <p:cNvSpPr/>
            <p:nvPr>
              <p:custDataLst>
                <p:tags r:id="rId30"/>
              </p:custDataLst>
            </p:nvPr>
          </p:nvSpPr>
          <p:spPr>
            <a:xfrm>
              <a:off x="5931455" y="3777976"/>
              <a:ext cx="73152" cy="72816"/>
            </a:xfrm>
            <a:prstGeom prst="ellipse">
              <a:avLst/>
            </a:prstGeom>
            <a:solidFill>
              <a:schemeClr val="accent6">
                <a:lumMod val="7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ln>
                  <a:solidFill>
                    <a:schemeClr val="bg1">
                      <a:alpha val="0"/>
                    </a:schemeClr>
                  </a:solidFill>
                </a:ln>
                <a:solidFill>
                  <a:schemeClr val="bg1"/>
                </a:solidFill>
                <a:latin typeface="Segoe UI"/>
                <a:sym typeface="Segoe UI"/>
              </a:endParaRPr>
            </a:p>
          </p:txBody>
        </p:sp>
        <p:sp>
          <p:nvSpPr>
            <p:cNvPr id="34" name="Oval 33"/>
            <p:cNvSpPr/>
            <p:nvPr>
              <p:custDataLst>
                <p:tags r:id="rId31"/>
              </p:custDataLst>
            </p:nvPr>
          </p:nvSpPr>
          <p:spPr>
            <a:xfrm>
              <a:off x="6079599" y="3777976"/>
              <a:ext cx="73152" cy="72816"/>
            </a:xfrm>
            <a:prstGeom prst="ellipse">
              <a:avLst/>
            </a:prstGeom>
            <a:solidFill>
              <a:schemeClr val="accent6">
                <a:lumMod val="7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ln>
                  <a:solidFill>
                    <a:schemeClr val="bg1">
                      <a:alpha val="0"/>
                    </a:schemeClr>
                  </a:solidFill>
                </a:ln>
                <a:solidFill>
                  <a:schemeClr val="bg1"/>
                </a:solidFill>
                <a:latin typeface="Segoe UI"/>
                <a:sym typeface="Segoe UI"/>
              </a:endParaRPr>
            </a:p>
          </p:txBody>
        </p:sp>
        <p:sp>
          <p:nvSpPr>
            <p:cNvPr id="35" name="Oval 34"/>
            <p:cNvSpPr/>
            <p:nvPr>
              <p:custDataLst>
                <p:tags r:id="rId32"/>
              </p:custDataLst>
            </p:nvPr>
          </p:nvSpPr>
          <p:spPr>
            <a:xfrm>
              <a:off x="6227743" y="3777976"/>
              <a:ext cx="73152" cy="72816"/>
            </a:xfrm>
            <a:prstGeom prst="ellipse">
              <a:avLst/>
            </a:prstGeom>
            <a:solidFill>
              <a:schemeClr val="accent6">
                <a:lumMod val="7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ln>
                  <a:solidFill>
                    <a:schemeClr val="bg1">
                      <a:alpha val="0"/>
                    </a:schemeClr>
                  </a:solidFill>
                </a:ln>
                <a:solidFill>
                  <a:schemeClr val="bg1"/>
                </a:solidFill>
                <a:latin typeface="Segoe UI"/>
                <a:sym typeface="Segoe UI"/>
              </a:endParaRPr>
            </a:p>
          </p:txBody>
        </p:sp>
        <p:sp>
          <p:nvSpPr>
            <p:cNvPr id="36" name="Oval 35"/>
            <p:cNvSpPr/>
            <p:nvPr>
              <p:custDataLst>
                <p:tags r:id="rId33"/>
              </p:custDataLst>
            </p:nvPr>
          </p:nvSpPr>
          <p:spPr>
            <a:xfrm>
              <a:off x="6375887" y="3777976"/>
              <a:ext cx="73152" cy="72816"/>
            </a:xfrm>
            <a:prstGeom prst="ellipse">
              <a:avLst/>
            </a:prstGeom>
            <a:solidFill>
              <a:schemeClr val="accent6">
                <a:lumMod val="7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ln>
                  <a:solidFill>
                    <a:schemeClr val="bg1">
                      <a:alpha val="0"/>
                    </a:schemeClr>
                  </a:solidFill>
                </a:ln>
                <a:solidFill>
                  <a:schemeClr val="bg1"/>
                </a:solidFill>
                <a:latin typeface="Segoe UI"/>
                <a:sym typeface="Segoe UI"/>
              </a:endParaRPr>
            </a:p>
          </p:txBody>
        </p:sp>
      </p:grpSp>
      <p:sp>
        <p:nvSpPr>
          <p:cNvPr id="25" name="TextBox 24"/>
          <p:cNvSpPr txBox="1"/>
          <p:nvPr>
            <p:custDataLst>
              <p:tags r:id="rId16"/>
            </p:custDataLst>
          </p:nvPr>
        </p:nvSpPr>
        <p:spPr>
          <a:xfrm>
            <a:off x="4091029" y="3646578"/>
            <a:ext cx="965816" cy="364087"/>
          </a:xfrm>
          <a:prstGeom prst="rect">
            <a:avLst/>
          </a:prstGeom>
          <a:solidFill>
            <a:schemeClr val="accent4">
              <a:lumMod val="75000"/>
            </a:schemeClr>
          </a:solidFill>
          <a:ln>
            <a:noFill/>
          </a:ln>
          <a:effectLst/>
        </p:spPr>
        <p:style>
          <a:lnRef idx="1">
            <a:schemeClr val="dk1"/>
          </a:lnRef>
          <a:fillRef idx="2">
            <a:schemeClr val="dk1"/>
          </a:fillRef>
          <a:effectRef idx="1">
            <a:schemeClr val="dk1"/>
          </a:effectRef>
          <a:fontRef idx="minor">
            <a:schemeClr val="dk1"/>
          </a:fontRef>
        </p:style>
        <p:txBody>
          <a:bodyPr wrap="none" rtlCol="0">
            <a:noAutofit/>
          </a:bodyPr>
          <a:lstStyle/>
          <a:p>
            <a:pPr algn="ctr"/>
            <a:r>
              <a:rPr lang="en-US" sz="1400" dirty="0">
                <a:ln>
                  <a:solidFill>
                    <a:schemeClr val="bg1">
                      <a:alpha val="0"/>
                    </a:schemeClr>
                  </a:solidFill>
                </a:ln>
                <a:gradFill>
                  <a:gsLst>
                    <a:gs pos="0">
                      <a:srgbClr val="FFFFFF"/>
                    </a:gs>
                    <a:gs pos="100000">
                      <a:srgbClr val="FFFFFF"/>
                    </a:gs>
                  </a:gsLst>
                  <a:lin ang="5400000" scaled="0"/>
                </a:gradFill>
              </a:rPr>
              <a:t>Queues</a:t>
            </a:r>
          </a:p>
        </p:txBody>
      </p:sp>
      <p:cxnSp>
        <p:nvCxnSpPr>
          <p:cNvPr id="42" name="Elbow Connector 41"/>
          <p:cNvCxnSpPr>
            <a:stCxn id="18" idx="2"/>
          </p:cNvCxnSpPr>
          <p:nvPr>
            <p:custDataLst>
              <p:tags r:id="rId17"/>
            </p:custDataLst>
          </p:nvPr>
        </p:nvCxnSpPr>
        <p:spPr>
          <a:xfrm rot="5400000">
            <a:off x="5571346" y="3720047"/>
            <a:ext cx="962264" cy="2997163"/>
          </a:xfrm>
          <a:prstGeom prst="bentConnector2">
            <a:avLst/>
          </a:prstGeom>
          <a:ln w="50800">
            <a:solidFill>
              <a:schemeClr val="accent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7" idx="2"/>
          </p:cNvCxnSpPr>
          <p:nvPr>
            <p:custDataLst>
              <p:tags r:id="rId18"/>
            </p:custDataLst>
          </p:nvPr>
        </p:nvCxnSpPr>
        <p:spPr>
          <a:xfrm rot="16200000" flipH="1">
            <a:off x="2482409" y="3792400"/>
            <a:ext cx="962264" cy="2852457"/>
          </a:xfrm>
          <a:prstGeom prst="bentConnector2">
            <a:avLst/>
          </a:prstGeom>
          <a:ln w="50800">
            <a:solidFill>
              <a:schemeClr val="accent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16" idx="0"/>
          </p:cNvCxnSpPr>
          <p:nvPr>
            <p:custDataLst>
              <p:tags r:id="rId19"/>
            </p:custDataLst>
          </p:nvPr>
        </p:nvCxnSpPr>
        <p:spPr>
          <a:xfrm rot="16200000" flipV="1">
            <a:off x="5966060" y="1712481"/>
            <a:ext cx="302656" cy="3086904"/>
          </a:xfrm>
          <a:prstGeom prst="bentConnector2">
            <a:avLst/>
          </a:prstGeom>
          <a:ln w="50800">
            <a:solidFill>
              <a:schemeClr val="accent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5" idx="0"/>
          </p:cNvCxnSpPr>
          <p:nvPr>
            <p:custDataLst>
              <p:tags r:id="rId20"/>
            </p:custDataLst>
          </p:nvPr>
        </p:nvCxnSpPr>
        <p:spPr>
          <a:xfrm rot="5400000" flipH="1" flipV="1">
            <a:off x="3003088" y="1823352"/>
            <a:ext cx="302657" cy="2839040"/>
          </a:xfrm>
          <a:prstGeom prst="bentConnector2">
            <a:avLst/>
          </a:prstGeom>
          <a:ln w="50800">
            <a:solidFill>
              <a:schemeClr val="accent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3" idx="2"/>
          </p:cNvCxnSpPr>
          <p:nvPr>
            <p:custDataLst>
              <p:tags r:id="rId21"/>
            </p:custDataLst>
          </p:nvPr>
        </p:nvCxnSpPr>
        <p:spPr>
          <a:xfrm>
            <a:off x="4573787" y="2009148"/>
            <a:ext cx="150" cy="1456460"/>
          </a:xfrm>
          <a:prstGeom prst="line">
            <a:avLst/>
          </a:prstGeom>
          <a:ln w="50800">
            <a:solidFill>
              <a:schemeClr val="accent4"/>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Oval 20"/>
          <p:cNvSpPr/>
          <p:nvPr>
            <p:custDataLst>
              <p:tags r:id="rId22"/>
            </p:custDataLst>
          </p:nvPr>
        </p:nvSpPr>
        <p:spPr bwMode="auto">
          <a:xfrm>
            <a:off x="4269009" y="2265060"/>
            <a:ext cx="608272" cy="607890"/>
          </a:xfrm>
          <a:prstGeom prst="ellipse">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1400" dirty="0">
                <a:ln>
                  <a:solidFill>
                    <a:schemeClr val="bg1">
                      <a:alpha val="0"/>
                    </a:schemeClr>
                  </a:solidFill>
                </a:ln>
                <a:solidFill>
                  <a:schemeClr val="bg1"/>
                </a:solidFill>
              </a:rPr>
              <a:t>LB</a:t>
            </a:r>
          </a:p>
        </p:txBody>
      </p:sp>
      <p:cxnSp>
        <p:nvCxnSpPr>
          <p:cNvPr id="58" name="Straight Arrow Connector 57"/>
          <p:cNvCxnSpPr>
            <a:stCxn id="22" idx="0"/>
          </p:cNvCxnSpPr>
          <p:nvPr>
            <p:custDataLst>
              <p:tags r:id="rId23"/>
            </p:custDataLst>
          </p:nvPr>
        </p:nvCxnSpPr>
        <p:spPr>
          <a:xfrm flipV="1">
            <a:off x="7826399" y="2009151"/>
            <a:ext cx="643" cy="500604"/>
          </a:xfrm>
          <a:prstGeom prst="straightConnector1">
            <a:avLst/>
          </a:prstGeom>
          <a:ln w="41275">
            <a:solidFill>
              <a:schemeClr val="accent4"/>
            </a:solidFill>
            <a:headEnd type="triangle" w="lg" len="lg"/>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endCxn id="22" idx="4"/>
          </p:cNvCxnSpPr>
          <p:nvPr>
            <p:custDataLst>
              <p:tags r:id="rId24"/>
            </p:custDataLst>
          </p:nvPr>
        </p:nvCxnSpPr>
        <p:spPr>
          <a:xfrm flipH="1" flipV="1">
            <a:off x="7826399" y="3117645"/>
            <a:ext cx="644" cy="276558"/>
          </a:xfrm>
          <a:prstGeom prst="straightConnector1">
            <a:avLst/>
          </a:prstGeom>
          <a:ln w="41275">
            <a:solidFill>
              <a:schemeClr val="accent4"/>
            </a:solidFill>
            <a:headEnd type="triangle" w="lg" len="lg"/>
            <a:tailEnd type="none" w="med" len="med"/>
          </a:ln>
        </p:spPr>
        <p:style>
          <a:lnRef idx="1">
            <a:schemeClr val="accent1"/>
          </a:lnRef>
          <a:fillRef idx="0">
            <a:schemeClr val="accent1"/>
          </a:fillRef>
          <a:effectRef idx="0">
            <a:schemeClr val="accent1"/>
          </a:effectRef>
          <a:fontRef idx="minor">
            <a:schemeClr val="tx1"/>
          </a:fontRef>
        </p:style>
      </p:cxnSp>
      <p:sp>
        <p:nvSpPr>
          <p:cNvPr id="75" name="Flowchart: Multidocument 74"/>
          <p:cNvSpPr/>
          <p:nvPr>
            <p:custDataLst>
              <p:tags r:id="rId25"/>
            </p:custDataLst>
          </p:nvPr>
        </p:nvSpPr>
        <p:spPr>
          <a:xfrm>
            <a:off x="5347284" y="4275241"/>
            <a:ext cx="725065" cy="828432"/>
          </a:xfrm>
          <a:prstGeom prst="flowChartMultidocument">
            <a:avLst/>
          </a:prstGeom>
          <a:solidFill>
            <a:schemeClr val="tx2"/>
          </a:solidFill>
          <a:ln w="25400">
            <a:solidFill>
              <a:schemeClr val="accent4"/>
            </a:solid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400" dirty="0">
              <a:ln>
                <a:solidFill>
                  <a:schemeClr val="bg1">
                    <a:alpha val="0"/>
                  </a:schemeClr>
                </a:solidFill>
              </a:ln>
              <a:solidFill>
                <a:schemeClr val="bg1">
                  <a:lumMod val="65000"/>
                </a:schemeClr>
              </a:solidFill>
              <a:latin typeface="Segoe UI"/>
              <a:sym typeface="Segoe UI"/>
            </a:endParaRPr>
          </a:p>
        </p:txBody>
      </p:sp>
      <p:sp>
        <p:nvSpPr>
          <p:cNvPr id="78" name="Rectangle 77"/>
          <p:cNvSpPr/>
          <p:nvPr>
            <p:custDataLst>
              <p:tags r:id="rId26"/>
            </p:custDataLst>
          </p:nvPr>
        </p:nvSpPr>
        <p:spPr>
          <a:xfrm>
            <a:off x="3056569" y="5092927"/>
            <a:ext cx="599588" cy="276999"/>
          </a:xfrm>
          <a:prstGeom prst="rect">
            <a:avLst/>
          </a:prstGeom>
        </p:spPr>
        <p:txBody>
          <a:bodyPr wrap="none">
            <a:spAutoFit/>
          </a:bodyPr>
          <a:lstStyle/>
          <a:p>
            <a:pPr lvl="0" algn="ctr" defTabSz="914099" fontAlgn="base">
              <a:spcBef>
                <a:spcPct val="0"/>
              </a:spcBef>
              <a:spcAft>
                <a:spcPct val="0"/>
              </a:spcAft>
            </a:pPr>
            <a:r>
              <a:rPr lang="en-US" sz="1200" dirty="0" smtClean="0">
                <a:ln>
                  <a:solidFill>
                    <a:schemeClr val="bg1">
                      <a:alpha val="0"/>
                    </a:schemeClr>
                  </a:solidFill>
                </a:ln>
                <a:solidFill>
                  <a:schemeClr val="bg1">
                    <a:alpha val="99000"/>
                  </a:schemeClr>
                </a:solidFill>
              </a:rPr>
              <a:t>Tables</a:t>
            </a:r>
            <a:endParaRPr lang="en-US" sz="1200" dirty="0">
              <a:ln>
                <a:solidFill>
                  <a:schemeClr val="bg1">
                    <a:alpha val="0"/>
                  </a:schemeClr>
                </a:solidFill>
              </a:ln>
              <a:solidFill>
                <a:schemeClr val="bg1">
                  <a:alpha val="99000"/>
                </a:schemeClr>
              </a:solidFill>
            </a:endParaRPr>
          </a:p>
        </p:txBody>
      </p:sp>
      <p:sp>
        <p:nvSpPr>
          <p:cNvPr id="79" name="Rectangle 78"/>
          <p:cNvSpPr/>
          <p:nvPr>
            <p:custDataLst>
              <p:tags r:id="rId27"/>
            </p:custDataLst>
          </p:nvPr>
        </p:nvSpPr>
        <p:spPr>
          <a:xfrm>
            <a:off x="5369337" y="5092927"/>
            <a:ext cx="554960" cy="276999"/>
          </a:xfrm>
          <a:prstGeom prst="rect">
            <a:avLst/>
          </a:prstGeom>
        </p:spPr>
        <p:txBody>
          <a:bodyPr wrap="none">
            <a:spAutoFit/>
          </a:bodyPr>
          <a:lstStyle/>
          <a:p>
            <a:pPr lvl="0" algn="ctr" defTabSz="914099" fontAlgn="base">
              <a:spcBef>
                <a:spcPct val="0"/>
              </a:spcBef>
              <a:spcAft>
                <a:spcPct val="0"/>
              </a:spcAft>
            </a:pPr>
            <a:r>
              <a:rPr lang="en-US" sz="1200" dirty="0" smtClean="0">
                <a:ln>
                  <a:solidFill>
                    <a:schemeClr val="bg1">
                      <a:alpha val="0"/>
                    </a:schemeClr>
                  </a:solidFill>
                </a:ln>
                <a:solidFill>
                  <a:schemeClr val="bg1">
                    <a:alpha val="99000"/>
                  </a:schemeClr>
                </a:solidFill>
              </a:rPr>
              <a:t>Blobs</a:t>
            </a:r>
            <a:endParaRPr lang="en-US" sz="1200" dirty="0">
              <a:ln>
                <a:solidFill>
                  <a:schemeClr val="bg1">
                    <a:alpha val="0"/>
                  </a:schemeClr>
                </a:solidFill>
              </a:ln>
              <a:solidFill>
                <a:schemeClr val="bg1">
                  <a:alpha val="99000"/>
                </a:schemeClr>
              </a:solidFill>
            </a:endParaRPr>
          </a:p>
        </p:txBody>
      </p:sp>
      <p:grpSp>
        <p:nvGrpSpPr>
          <p:cNvPr id="37" name="Group 36"/>
          <p:cNvGrpSpPr/>
          <p:nvPr/>
        </p:nvGrpSpPr>
        <p:grpSpPr>
          <a:xfrm>
            <a:off x="3071650" y="4275241"/>
            <a:ext cx="694310" cy="777524"/>
            <a:chOff x="4094467" y="4246666"/>
            <a:chExt cx="925506" cy="777524"/>
          </a:xfrm>
        </p:grpSpPr>
        <p:pic>
          <p:nvPicPr>
            <p:cNvPr id="51" name="Picture 88"/>
            <p:cNvPicPr>
              <a:picLocks noChangeAspect="1" noChangeArrowheads="1"/>
            </p:cNvPicPr>
            <p:nvPr/>
          </p:nvPicPr>
          <p:blipFill>
            <a:blip r:embed="rId38">
              <a:duotone>
                <a:prstClr val="black"/>
                <a:schemeClr val="tx2">
                  <a:tint val="45000"/>
                  <a:satMod val="400000"/>
                </a:schemeClr>
              </a:duotone>
              <a:extLst>
                <a:ext uri="{BEBA8EAE-BF5A-486C-A8C5-ECC9F3942E4B}">
                  <a14:imgProps xmlns:a14="http://schemas.microsoft.com/office/drawing/2010/main">
                    <a14:imgLayer r:embed="rId3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4094467" y="4246666"/>
              <a:ext cx="462753" cy="394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88"/>
            <p:cNvPicPr>
              <a:picLocks noChangeAspect="1" noChangeArrowheads="1"/>
            </p:cNvPicPr>
            <p:nvPr/>
          </p:nvPicPr>
          <p:blipFill>
            <a:blip r:embed="rId38">
              <a:duotone>
                <a:prstClr val="black"/>
                <a:schemeClr val="tx2">
                  <a:tint val="45000"/>
                  <a:satMod val="400000"/>
                </a:schemeClr>
              </a:duotone>
              <a:extLst>
                <a:ext uri="{BEBA8EAE-BF5A-486C-A8C5-ECC9F3942E4B}">
                  <a14:imgProps xmlns:a14="http://schemas.microsoft.com/office/drawing/2010/main">
                    <a14:imgLayer r:embed="rId3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4557220" y="4316201"/>
              <a:ext cx="462753" cy="394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88"/>
            <p:cNvPicPr>
              <a:picLocks noChangeAspect="1" noChangeArrowheads="1"/>
            </p:cNvPicPr>
            <p:nvPr/>
          </p:nvPicPr>
          <p:blipFill>
            <a:blip r:embed="rId38">
              <a:duotone>
                <a:prstClr val="black"/>
                <a:schemeClr val="tx2">
                  <a:tint val="45000"/>
                  <a:satMod val="400000"/>
                </a:schemeClr>
              </a:duotone>
              <a:extLst>
                <a:ext uri="{BEBA8EAE-BF5A-486C-A8C5-ECC9F3942E4B}">
                  <a14:imgProps xmlns:a14="http://schemas.microsoft.com/office/drawing/2010/main">
                    <a14:imgLayer r:embed="rId3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4242611" y="4629585"/>
              <a:ext cx="462753" cy="394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0331398"/>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4221212213"/>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5195"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19094" cy="158750"/>
                      </a:xfrm>
                      <a:prstGeom prst="rect">
                        <a:avLst/>
                      </a:prstGeom>
                    </p:spPr>
                  </p:pic>
                </p:oleObj>
              </mc:Fallback>
            </mc:AlternateContent>
          </a:graphicData>
        </a:graphic>
      </p:graphicFrame>
      <p:sp>
        <p:nvSpPr>
          <p:cNvPr id="5" name="Rectangle 4"/>
          <p:cNvSpPr/>
          <p:nvPr/>
        </p:nvSpPr>
        <p:spPr>
          <a:xfrm>
            <a:off x="388246" y="1705354"/>
            <a:ext cx="8371083" cy="405765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custDataLst>
              <p:tags r:id="rId3"/>
            </p:custDataLst>
          </p:nvPr>
        </p:nvSpPr>
        <p:spPr/>
        <p:txBody>
          <a:bodyPr/>
          <a:lstStyle/>
          <a:p>
            <a:r>
              <a:rPr lang="en-US" dirty="0" smtClean="0"/>
              <a:t>What Can It Run?</a:t>
            </a:r>
            <a:endParaRPr lang="en-US" dirty="0"/>
          </a:p>
        </p:txBody>
      </p:sp>
      <p:grpSp>
        <p:nvGrpSpPr>
          <p:cNvPr id="3" name="Group 2"/>
          <p:cNvGrpSpPr/>
          <p:nvPr/>
        </p:nvGrpSpPr>
        <p:grpSpPr>
          <a:xfrm>
            <a:off x="551033" y="1895139"/>
            <a:ext cx="3088854" cy="3678083"/>
            <a:chOff x="734518" y="1895138"/>
            <a:chExt cx="10698775" cy="3678083"/>
          </a:xfrm>
        </p:grpSpPr>
        <p:sp>
          <p:nvSpPr>
            <p:cNvPr id="6" name="Rectangle 5"/>
            <p:cNvSpPr/>
            <p:nvPr/>
          </p:nvSpPr>
          <p:spPr bwMode="auto">
            <a:xfrm>
              <a:off x="734518" y="1895138"/>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a:spcBef>
                  <a:spcPts val="1200"/>
                </a:spcBef>
                <a:buSzPct val="80000"/>
              </a:pPr>
              <a:r>
                <a:rPr lang="en-US" sz="3600" dirty="0">
                  <a:ln>
                    <a:solidFill>
                      <a:srgbClr val="FFFFFF">
                        <a:alpha val="0"/>
                      </a:srgbClr>
                    </a:solidFill>
                  </a:ln>
                  <a:solidFill>
                    <a:schemeClr val="bg1">
                      <a:alpha val="99000"/>
                    </a:schemeClr>
                  </a:solidFill>
                  <a:latin typeface="Segoe UI Light" pitchFamily="34" charset="0"/>
                </a:rPr>
                <a:t>General </a:t>
              </a:r>
              <a:r>
                <a:rPr lang="en-US" sz="3600" dirty="0" smtClean="0">
                  <a:ln>
                    <a:solidFill>
                      <a:srgbClr val="FFFFFF">
                        <a:alpha val="0"/>
                      </a:srgbClr>
                    </a:solidFill>
                  </a:ln>
                  <a:solidFill>
                    <a:schemeClr val="bg1">
                      <a:alpha val="99000"/>
                    </a:schemeClr>
                  </a:solidFill>
                  <a:latin typeface="Segoe UI Light" pitchFamily="34" charset="0"/>
                </a:rPr>
                <a:t>Rule</a:t>
              </a:r>
              <a:endParaRPr lang="en-US" sz="3600" dirty="0">
                <a:ln>
                  <a:solidFill>
                    <a:srgbClr val="FFFFFF">
                      <a:alpha val="0"/>
                    </a:srgbClr>
                  </a:solidFill>
                </a:ln>
                <a:solidFill>
                  <a:schemeClr val="bg1">
                    <a:alpha val="99000"/>
                  </a:schemeClr>
                </a:solidFill>
                <a:latin typeface="Segoe UI Light" pitchFamily="34" charset="0"/>
              </a:endParaRPr>
            </a:p>
          </p:txBody>
        </p:sp>
        <p:sp>
          <p:nvSpPr>
            <p:cNvPr id="7" name="Rectangle 6"/>
            <p:cNvSpPr/>
            <p:nvPr/>
          </p:nvSpPr>
          <p:spPr bwMode="auto">
            <a:xfrm>
              <a:off x="734518" y="3167741"/>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a:spcBef>
                  <a:spcPts val="1200"/>
                </a:spcBef>
                <a:buSzPct val="80000"/>
              </a:pPr>
              <a:r>
                <a:rPr lang="en-US" sz="3200" dirty="0">
                  <a:ln>
                    <a:solidFill>
                      <a:srgbClr val="FFFFFF">
                        <a:alpha val="0"/>
                      </a:srgbClr>
                    </a:solidFill>
                  </a:ln>
                  <a:solidFill>
                    <a:schemeClr val="bg1">
                      <a:alpha val="99000"/>
                    </a:schemeClr>
                  </a:solidFill>
                  <a:latin typeface="Segoe UI Light" pitchFamily="34" charset="0"/>
                </a:rPr>
                <a:t>Choice of </a:t>
              </a:r>
              <a:r>
                <a:rPr lang="en-US" sz="3200" dirty="0" smtClean="0">
                  <a:ln>
                    <a:solidFill>
                      <a:srgbClr val="FFFFFF">
                        <a:alpha val="0"/>
                      </a:srgbClr>
                    </a:solidFill>
                  </a:ln>
                  <a:solidFill>
                    <a:schemeClr val="bg1">
                      <a:alpha val="99000"/>
                    </a:schemeClr>
                  </a:solidFill>
                  <a:latin typeface="Segoe UI Light" pitchFamily="34" charset="0"/>
                </a:rPr>
                <a:t>Language</a:t>
              </a:r>
              <a:endParaRPr lang="en-US" sz="3200" dirty="0">
                <a:ln>
                  <a:solidFill>
                    <a:srgbClr val="FFFFFF">
                      <a:alpha val="0"/>
                    </a:srgbClr>
                  </a:solidFill>
                </a:ln>
                <a:solidFill>
                  <a:schemeClr val="bg1">
                    <a:alpha val="99000"/>
                  </a:schemeClr>
                </a:solidFill>
                <a:latin typeface="Segoe UI Light" pitchFamily="34" charset="0"/>
              </a:endParaRPr>
            </a:p>
          </p:txBody>
        </p:sp>
        <p:sp>
          <p:nvSpPr>
            <p:cNvPr id="8" name="Rectangle 7"/>
            <p:cNvSpPr/>
            <p:nvPr/>
          </p:nvSpPr>
          <p:spPr bwMode="auto">
            <a:xfrm>
              <a:off x="760296" y="4440345"/>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a:spcBef>
                  <a:spcPts val="1200"/>
                </a:spcBef>
                <a:buSzPct val="80000"/>
              </a:pPr>
              <a:r>
                <a:rPr lang="en-US" sz="3200" dirty="0">
                  <a:ln>
                    <a:solidFill>
                      <a:srgbClr val="FFFFFF">
                        <a:alpha val="0"/>
                      </a:srgbClr>
                    </a:solidFill>
                  </a:ln>
                  <a:solidFill>
                    <a:schemeClr val="bg1">
                      <a:alpha val="99000"/>
                    </a:schemeClr>
                  </a:solidFill>
                  <a:latin typeface="Segoe UI Light" pitchFamily="34" charset="0"/>
                </a:rPr>
                <a:t>Choice of </a:t>
              </a:r>
              <a:r>
                <a:rPr lang="en-US" sz="3200" dirty="0" smtClean="0">
                  <a:ln>
                    <a:solidFill>
                      <a:srgbClr val="FFFFFF">
                        <a:alpha val="0"/>
                      </a:srgbClr>
                    </a:solidFill>
                  </a:ln>
                  <a:solidFill>
                    <a:schemeClr val="bg1">
                      <a:alpha val="99000"/>
                    </a:schemeClr>
                  </a:solidFill>
                  <a:latin typeface="Segoe UI Light" pitchFamily="34" charset="0"/>
                </a:rPr>
                <a:t>Frameworks</a:t>
              </a:r>
              <a:endParaRPr lang="en-US" sz="3200" dirty="0">
                <a:ln>
                  <a:solidFill>
                    <a:srgbClr val="FFFFFF">
                      <a:alpha val="0"/>
                    </a:srgbClr>
                  </a:solidFill>
                </a:ln>
                <a:solidFill>
                  <a:schemeClr val="bg1">
                    <a:alpha val="99000"/>
                  </a:schemeClr>
                </a:solidFill>
                <a:latin typeface="Segoe UI Light" pitchFamily="34" charset="0"/>
              </a:endParaRPr>
            </a:p>
          </p:txBody>
        </p:sp>
      </p:grpSp>
      <p:grpSp>
        <p:nvGrpSpPr>
          <p:cNvPr id="9" name="Group 8"/>
          <p:cNvGrpSpPr/>
          <p:nvPr/>
        </p:nvGrpSpPr>
        <p:grpSpPr>
          <a:xfrm>
            <a:off x="3731889" y="1885234"/>
            <a:ext cx="4863844" cy="3678083"/>
            <a:chOff x="734518" y="1895138"/>
            <a:chExt cx="10698775" cy="3678083"/>
          </a:xfrm>
        </p:grpSpPr>
        <p:sp>
          <p:nvSpPr>
            <p:cNvPr id="10" name="Rectangle 9"/>
            <p:cNvSpPr/>
            <p:nvPr/>
          </p:nvSpPr>
          <p:spPr bwMode="auto">
            <a:xfrm>
              <a:off x="734518" y="1895138"/>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274320" bIns="45718" numCol="1" rtlCol="0" anchor="ctr" anchorCtr="0" compatLnSpc="1">
              <a:prstTxWarp prst="textNoShape">
                <a:avLst/>
              </a:prstTxWarp>
            </a:bodyPr>
            <a:lstStyle/>
            <a:p>
              <a:pPr marL="460375" lvl="1" algn="ctr">
                <a:spcBef>
                  <a:spcPts val="300"/>
                </a:spcBef>
                <a:buSzPct val="80000"/>
              </a:pPr>
              <a:r>
                <a:rPr lang="en-US" sz="2000" dirty="0" smtClean="0">
                  <a:ln>
                    <a:solidFill>
                      <a:srgbClr val="FFFFFF">
                        <a:alpha val="0"/>
                      </a:srgbClr>
                    </a:solidFill>
                  </a:ln>
                  <a:solidFill>
                    <a:schemeClr val="bg1">
                      <a:alpha val="99000"/>
                    </a:schemeClr>
                  </a:solidFill>
                </a:rPr>
                <a:t>If </a:t>
              </a:r>
              <a:r>
                <a:rPr lang="en-US" sz="2000" dirty="0">
                  <a:ln>
                    <a:solidFill>
                      <a:srgbClr val="FFFFFF">
                        <a:alpha val="0"/>
                      </a:srgbClr>
                    </a:solidFill>
                  </a:ln>
                  <a:solidFill>
                    <a:schemeClr val="bg1">
                      <a:alpha val="99000"/>
                    </a:schemeClr>
                  </a:solidFill>
                </a:rPr>
                <a:t>it runs in Windows it runs in Windows Azure</a:t>
              </a:r>
            </a:p>
          </p:txBody>
        </p:sp>
        <p:sp>
          <p:nvSpPr>
            <p:cNvPr id="11" name="Rectangle 10"/>
            <p:cNvSpPr/>
            <p:nvPr/>
          </p:nvSpPr>
          <p:spPr bwMode="auto">
            <a:xfrm>
              <a:off x="734518" y="3167741"/>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274320" bIns="45718" numCol="1" rtlCol="0" anchor="ctr" anchorCtr="0" compatLnSpc="1">
              <a:prstTxWarp prst="textNoShape">
                <a:avLst/>
              </a:prstTxWarp>
            </a:bodyPr>
            <a:lstStyle/>
            <a:p>
              <a:pPr marL="460375" lvl="1" algn="ctr">
                <a:spcBef>
                  <a:spcPts val="300"/>
                </a:spcBef>
                <a:buSzPct val="80000"/>
              </a:pPr>
              <a:r>
                <a:rPr lang="en-US" sz="2000" dirty="0" smtClean="0">
                  <a:ln>
                    <a:solidFill>
                      <a:srgbClr val="FFFFFF">
                        <a:alpha val="0"/>
                      </a:srgbClr>
                    </a:solidFill>
                  </a:ln>
                  <a:solidFill>
                    <a:schemeClr val="bg1"/>
                  </a:solidFill>
                </a:rPr>
                <a:t>C</a:t>
              </a:r>
              <a:r>
                <a:rPr lang="en-US" sz="2000" dirty="0">
                  <a:ln>
                    <a:solidFill>
                      <a:srgbClr val="FFFFFF">
                        <a:alpha val="0"/>
                      </a:srgbClr>
                    </a:solidFill>
                  </a:ln>
                  <a:solidFill>
                    <a:schemeClr val="bg1"/>
                  </a:solidFill>
                </a:rPr>
                <a:t>#, VB, C++, Java, PHP, Ruby, </a:t>
              </a:r>
              <a:r>
                <a:rPr lang="en-US" sz="2000" dirty="0" smtClean="0">
                  <a:ln>
                    <a:solidFill>
                      <a:srgbClr val="FFFFFF">
                        <a:alpha val="0"/>
                      </a:srgbClr>
                    </a:solidFill>
                  </a:ln>
                  <a:solidFill>
                    <a:schemeClr val="bg1"/>
                  </a:solidFill>
                </a:rPr>
                <a:t>Node.js, </a:t>
              </a:r>
              <a:r>
                <a:rPr lang="en-US" sz="2000" dirty="0">
                  <a:ln>
                    <a:solidFill>
                      <a:srgbClr val="FFFFFF">
                        <a:alpha val="0"/>
                      </a:srgbClr>
                    </a:solidFill>
                  </a:ln>
                  <a:solidFill>
                    <a:schemeClr val="bg1"/>
                  </a:solidFill>
                </a:rPr>
                <a:t>Phython, etc.</a:t>
              </a:r>
            </a:p>
          </p:txBody>
        </p:sp>
        <p:sp>
          <p:nvSpPr>
            <p:cNvPr id="12" name="Rectangle 11"/>
            <p:cNvSpPr/>
            <p:nvPr/>
          </p:nvSpPr>
          <p:spPr bwMode="auto">
            <a:xfrm>
              <a:off x="760296" y="4440345"/>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274320" bIns="45718" numCol="1" rtlCol="0" anchor="ctr" anchorCtr="0" compatLnSpc="1">
              <a:prstTxWarp prst="textNoShape">
                <a:avLst/>
              </a:prstTxWarp>
            </a:bodyPr>
            <a:lstStyle/>
            <a:p>
              <a:pPr marL="460375" lvl="1" algn="ctr">
                <a:spcBef>
                  <a:spcPts val="300"/>
                </a:spcBef>
                <a:buSzPct val="80000"/>
              </a:pPr>
              <a:r>
                <a:rPr lang="en-US" sz="2000" dirty="0" smtClean="0">
                  <a:ln>
                    <a:solidFill>
                      <a:srgbClr val="FFFFFF">
                        <a:alpha val="0"/>
                      </a:srgbClr>
                    </a:solidFill>
                  </a:ln>
                  <a:solidFill>
                    <a:schemeClr val="bg1"/>
                  </a:solidFill>
                </a:rPr>
                <a:t>.</a:t>
              </a:r>
              <a:r>
                <a:rPr lang="en-US" sz="2000" dirty="0">
                  <a:ln>
                    <a:solidFill>
                      <a:srgbClr val="FFFFFF">
                        <a:alpha val="0"/>
                      </a:srgbClr>
                    </a:solidFill>
                  </a:ln>
                  <a:solidFill>
                    <a:schemeClr val="bg1"/>
                  </a:solidFill>
                </a:rPr>
                <a:t>NET, </a:t>
              </a:r>
              <a:r>
                <a:rPr lang="en-US" sz="2000" dirty="0" smtClean="0">
                  <a:ln>
                    <a:solidFill>
                      <a:srgbClr val="FFFFFF">
                        <a:alpha val="0"/>
                      </a:srgbClr>
                    </a:solidFill>
                  </a:ln>
                  <a:solidFill>
                    <a:schemeClr val="bg1"/>
                  </a:solidFill>
                </a:rPr>
                <a:t>ExpressJS, Rails</a:t>
              </a:r>
              <a:r>
                <a:rPr lang="en-US" sz="2000" dirty="0">
                  <a:ln>
                    <a:solidFill>
                      <a:srgbClr val="FFFFFF">
                        <a:alpha val="0"/>
                      </a:srgbClr>
                    </a:solidFill>
                  </a:ln>
                  <a:solidFill>
                    <a:schemeClr val="bg1"/>
                  </a:solidFill>
                </a:rPr>
                <a:t>, Zend, etc.</a:t>
              </a:r>
            </a:p>
          </p:txBody>
        </p:sp>
      </p:grpSp>
    </p:spTree>
    <p:extLst>
      <p:ext uri="{BB962C8B-B14F-4D97-AF65-F5344CB8AC3E}">
        <p14:creationId xmlns:p14="http://schemas.microsoft.com/office/powerpoint/2010/main" val="330049369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3393934561"/>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19529"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8" name="TextBox 7"/>
          <p:cNvSpPr txBox="1"/>
          <p:nvPr>
            <p:custDataLst>
              <p:tags r:id="rId3"/>
            </p:custDataLst>
          </p:nvPr>
        </p:nvSpPr>
        <p:spPr>
          <a:xfrm>
            <a:off x="387530" y="1690688"/>
            <a:ext cx="8368939" cy="1261884"/>
          </a:xfrm>
          <a:prstGeom prst="rect">
            <a:avLst/>
          </a:prstGeom>
          <a:noFill/>
        </p:spPr>
        <p:txBody>
          <a:bodyPr wrap="square" lIns="0" tIns="0" rIns="0" bIns="0" rtlCol="0">
            <a:spAutoFit/>
          </a:bodyPr>
          <a:lstStyle/>
          <a:p>
            <a:pPr>
              <a:spcBef>
                <a:spcPts val="1200"/>
              </a:spcBef>
            </a:pPr>
            <a:r>
              <a:rPr lang="en-US" sz="2800" dirty="0">
                <a:ln>
                  <a:solidFill>
                    <a:schemeClr val="bg1">
                      <a:alpha val="0"/>
                    </a:schemeClr>
                  </a:solidFill>
                </a:ln>
                <a:solidFill>
                  <a:schemeClr val="accent2">
                    <a:alpha val="99000"/>
                  </a:schemeClr>
                </a:solidFill>
                <a:latin typeface="Segoe Light" pitchFamily="34" charset="0"/>
              </a:rPr>
              <a:t>Supplies Runtime Values </a:t>
            </a:r>
            <a:r>
              <a:rPr lang="en-US" sz="2400" dirty="0" smtClean="0">
                <a:ln>
                  <a:solidFill>
                    <a:schemeClr val="bg1">
                      <a:alpha val="0"/>
                    </a:schemeClr>
                  </a:solidFill>
                </a:ln>
                <a:solidFill>
                  <a:schemeClr val="tx2">
                    <a:alpha val="99000"/>
                  </a:schemeClr>
                </a:solidFill>
              </a:rPr>
              <a:t/>
            </a:r>
            <a:br>
              <a:rPr lang="en-US" sz="2400" dirty="0" smtClean="0">
                <a:ln>
                  <a:solidFill>
                    <a:schemeClr val="bg1">
                      <a:alpha val="0"/>
                    </a:schemeClr>
                  </a:solidFill>
                </a:ln>
                <a:solidFill>
                  <a:schemeClr val="tx2">
                    <a:alpha val="99000"/>
                  </a:schemeClr>
                </a:solidFill>
              </a:rPr>
            </a:br>
            <a:r>
              <a:rPr lang="en-US" sz="1600" dirty="0" smtClean="0">
                <a:ln>
                  <a:solidFill>
                    <a:schemeClr val="bg1">
                      <a:alpha val="0"/>
                    </a:schemeClr>
                  </a:solidFill>
                </a:ln>
                <a:solidFill>
                  <a:schemeClr val="tx2">
                    <a:alpha val="99000"/>
                  </a:schemeClr>
                </a:solidFill>
              </a:rPr>
              <a:t>(</a:t>
            </a:r>
            <a:r>
              <a:rPr lang="en-US" sz="1600" dirty="0">
                <a:ln>
                  <a:solidFill>
                    <a:schemeClr val="bg1">
                      <a:alpha val="0"/>
                    </a:schemeClr>
                  </a:solidFill>
                </a:ln>
                <a:solidFill>
                  <a:schemeClr val="tx2">
                    <a:alpha val="99000"/>
                  </a:schemeClr>
                </a:solidFill>
              </a:rPr>
              <a:t>Scale, Config Settings, Certificates to use, VHD, etc.)</a:t>
            </a:r>
          </a:p>
          <a:p>
            <a:pPr>
              <a:spcBef>
                <a:spcPts val="1200"/>
              </a:spcBef>
            </a:pPr>
            <a:r>
              <a:rPr lang="en-US" sz="2800" dirty="0">
                <a:ln>
                  <a:solidFill>
                    <a:schemeClr val="bg1">
                      <a:alpha val="0"/>
                    </a:schemeClr>
                  </a:solidFill>
                </a:ln>
                <a:solidFill>
                  <a:schemeClr val="accent2">
                    <a:alpha val="99000"/>
                  </a:schemeClr>
                </a:solidFill>
                <a:latin typeface="Segoe Light" pitchFamily="34" charset="0"/>
              </a:rPr>
              <a:t>Can be updated any time through Portal or API</a:t>
            </a:r>
          </a:p>
        </p:txBody>
      </p:sp>
      <p:sp>
        <p:nvSpPr>
          <p:cNvPr id="4" name="Title 3"/>
          <p:cNvSpPr>
            <a:spLocks noGrp="1"/>
          </p:cNvSpPr>
          <p:nvPr>
            <p:ph type="title"/>
            <p:custDataLst>
              <p:tags r:id="rId4"/>
            </p:custDataLst>
          </p:nvPr>
        </p:nvSpPr>
        <p:spPr/>
        <p:txBody>
          <a:bodyPr/>
          <a:lstStyle/>
          <a:p>
            <a:r>
              <a:rPr lang="en-US" dirty="0" smtClean="0">
                <a:cs typeface="Segoe UI"/>
              </a:rPr>
              <a:t>Service Configuration</a:t>
            </a:r>
            <a:endParaRPr lang="en-US" dirty="0">
              <a:cs typeface="Segoe UI"/>
            </a:endParaRPr>
          </a:p>
        </p:txBody>
      </p:sp>
    </p:spTree>
    <p:extLst>
      <p:ext uri="{BB962C8B-B14F-4D97-AF65-F5344CB8AC3E}">
        <p14:creationId xmlns:p14="http://schemas.microsoft.com/office/powerpoint/2010/main" val="3641005594"/>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008513204"/>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43025"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5" name="Text Placeholder 4"/>
          <p:cNvSpPr>
            <a:spLocks noGrp="1"/>
          </p:cNvSpPr>
          <p:nvPr>
            <p:ph sz="quarter" idx="10"/>
            <p:custDataLst>
              <p:tags r:id="rId3"/>
            </p:custDataLst>
          </p:nvPr>
        </p:nvSpPr>
        <p:spPr>
          <a:xfrm>
            <a:off x="387530" y="1690689"/>
            <a:ext cx="8368940" cy="4062651"/>
          </a:xfrm>
          <a:noFill/>
        </p:spPr>
        <p:txBody>
          <a:bodyPr/>
          <a:lstStyle/>
          <a:p>
            <a:pPr>
              <a:spcBef>
                <a:spcPts val="0"/>
              </a:spcBef>
            </a:pPr>
            <a:r>
              <a:rPr lang="en-US" sz="1200" dirty="0" smtClean="0">
                <a:solidFill>
                  <a:schemeClr val="accent6"/>
                </a:solidFill>
              </a:rPr>
              <a:t>&lt;?</a:t>
            </a:r>
            <a:r>
              <a:rPr lang="en-US" sz="1200" dirty="0" smtClean="0">
                <a:solidFill>
                  <a:schemeClr val="accent3"/>
                </a:solidFill>
              </a:rPr>
              <a:t>xml</a:t>
            </a:r>
            <a:r>
              <a:rPr lang="en-US" sz="1200" dirty="0" smtClean="0">
                <a:solidFill>
                  <a:schemeClr val="accent6"/>
                </a:solidFill>
              </a:rPr>
              <a:t> </a:t>
            </a:r>
            <a:r>
              <a:rPr lang="en-US" sz="1200" dirty="0" smtClean="0">
                <a:solidFill>
                  <a:schemeClr val="accent5"/>
                </a:solidFill>
              </a:rPr>
              <a:t>version</a:t>
            </a:r>
            <a:r>
              <a:rPr lang="en-US" sz="1200" dirty="0">
                <a:solidFill>
                  <a:schemeClr val="accent6"/>
                </a:solidFill>
              </a:rPr>
              <a:t>="</a:t>
            </a:r>
            <a:r>
              <a:rPr lang="en-US" sz="1200" dirty="0" smtClean="0">
                <a:solidFill>
                  <a:schemeClr val="accent6"/>
                </a:solidFill>
              </a:rPr>
              <a:t>1.0</a:t>
            </a:r>
            <a:r>
              <a:rPr lang="en-US" sz="1200" dirty="0">
                <a:solidFill>
                  <a:schemeClr val="accent6"/>
                </a:solidFill>
              </a:rPr>
              <a:t>"?&gt;</a:t>
            </a:r>
            <a:endParaRPr lang="en-US" sz="1200" dirty="0" smtClean="0">
              <a:solidFill>
                <a:schemeClr val="accent6"/>
              </a:solidFill>
            </a:endParaRPr>
          </a:p>
          <a:p>
            <a:pPr>
              <a:spcBef>
                <a:spcPts val="0"/>
              </a:spcBef>
            </a:pPr>
            <a:r>
              <a:rPr lang="en-US" sz="1200" dirty="0" smtClean="0">
                <a:solidFill>
                  <a:schemeClr val="accent6"/>
                </a:solidFill>
              </a:rPr>
              <a:t>&lt;</a:t>
            </a:r>
            <a:r>
              <a:rPr lang="en-US" sz="1200" dirty="0" smtClean="0">
                <a:solidFill>
                  <a:schemeClr val="accent3"/>
                </a:solidFill>
              </a:rPr>
              <a:t>ServiceConfiguration</a:t>
            </a:r>
            <a:r>
              <a:rPr lang="en-US" sz="1200" dirty="0" smtClean="0">
                <a:solidFill>
                  <a:schemeClr val="accent6"/>
                </a:solidFill>
              </a:rPr>
              <a:t> </a:t>
            </a:r>
            <a:r>
              <a:rPr lang="en-US" sz="1200" dirty="0" smtClean="0">
                <a:solidFill>
                  <a:schemeClr val="accent5"/>
                </a:solidFill>
              </a:rPr>
              <a:t>serviceName</a:t>
            </a:r>
            <a:r>
              <a:rPr lang="en-US" sz="1200" dirty="0">
                <a:solidFill>
                  <a:schemeClr val="accent6"/>
                </a:solidFill>
              </a:rPr>
              <a:t>="WebDeploy" </a:t>
            </a:r>
            <a:r>
              <a:rPr lang="en-US" sz="1200" dirty="0" smtClean="0">
                <a:solidFill>
                  <a:schemeClr val="accent5"/>
                </a:solidFill>
              </a:rPr>
              <a:t>xmlns</a:t>
            </a:r>
            <a:r>
              <a:rPr lang="en-US" sz="1200" dirty="0">
                <a:solidFill>
                  <a:schemeClr val="accent6"/>
                </a:solidFill>
              </a:rPr>
              <a:t>="</a:t>
            </a:r>
            <a:r>
              <a:rPr lang="en-US" sz="1200" dirty="0" smtClean="0">
                <a:solidFill>
                  <a:schemeClr val="accent6"/>
                </a:solidFill>
                <a:hlinkClick r:id="rId9"/>
              </a:rPr>
              <a:t>http://schemas.microsoft.com/serviceHosting/2008/10ServiceConfiguration</a:t>
            </a:r>
            <a:r>
              <a:rPr lang="en-US" sz="1200" dirty="0" smtClean="0">
                <a:solidFill>
                  <a:schemeClr val="accent6"/>
                </a:solidFill>
              </a:rPr>
              <a:t>"&gt;</a:t>
            </a:r>
          </a:p>
          <a:p>
            <a:pPr>
              <a:spcBef>
                <a:spcPts val="0"/>
              </a:spcBef>
            </a:pPr>
            <a:r>
              <a:rPr lang="en-US" sz="1200" dirty="0" smtClean="0">
                <a:solidFill>
                  <a:schemeClr val="accent6"/>
                </a:solidFill>
              </a:rPr>
              <a:t>   &lt;</a:t>
            </a:r>
            <a:r>
              <a:rPr lang="en-US" sz="1200" dirty="0" smtClean="0">
                <a:solidFill>
                  <a:schemeClr val="accent3"/>
                </a:solidFill>
              </a:rPr>
              <a:t>Role</a:t>
            </a:r>
            <a:r>
              <a:rPr lang="en-US" sz="1200" dirty="0" smtClean="0">
                <a:solidFill>
                  <a:schemeClr val="accent6"/>
                </a:solidFill>
              </a:rPr>
              <a:t> </a:t>
            </a:r>
            <a:r>
              <a:rPr lang="en-US" sz="1200" dirty="0" smtClean="0">
                <a:solidFill>
                  <a:schemeClr val="accent5"/>
                </a:solidFill>
              </a:rPr>
              <a:t>name</a:t>
            </a:r>
            <a:r>
              <a:rPr lang="en-US" sz="1200" dirty="0">
                <a:solidFill>
                  <a:schemeClr val="accent6"/>
                </a:solidFill>
              </a:rPr>
              <a:t>="</a:t>
            </a:r>
            <a:r>
              <a:rPr lang="en-US" sz="1200" dirty="0" smtClean="0">
                <a:solidFill>
                  <a:schemeClr val="accent6"/>
                </a:solidFill>
              </a:rPr>
              <a:t>Webux</a:t>
            </a:r>
            <a:r>
              <a:rPr lang="en-US" sz="1200" dirty="0">
                <a:solidFill>
                  <a:schemeClr val="accent6"/>
                </a:solidFill>
              </a:rPr>
              <a:t>"&gt;</a:t>
            </a:r>
            <a:endParaRPr lang="en-US" sz="1200" dirty="0" smtClean="0">
              <a:solidFill>
                <a:schemeClr val="accent6"/>
              </a:solidFill>
            </a:endParaRPr>
          </a:p>
          <a:p>
            <a:pPr marL="520700">
              <a:spcBef>
                <a:spcPts val="0"/>
              </a:spcBef>
            </a:pPr>
            <a:r>
              <a:rPr lang="en-US" sz="1200" dirty="0" smtClean="0">
                <a:solidFill>
                  <a:schemeClr val="accent6"/>
                </a:solidFill>
              </a:rPr>
              <a:t>&lt;</a:t>
            </a:r>
            <a:r>
              <a:rPr lang="en-US" sz="1200" dirty="0" smtClean="0">
                <a:solidFill>
                  <a:schemeClr val="accent3"/>
                </a:solidFill>
              </a:rPr>
              <a:t>Instances</a:t>
            </a:r>
            <a:r>
              <a:rPr lang="en-US" sz="1200" dirty="0" smtClean="0">
                <a:solidFill>
                  <a:schemeClr val="accent6"/>
                </a:solidFill>
              </a:rPr>
              <a:t> </a:t>
            </a:r>
            <a:r>
              <a:rPr lang="en-US" sz="1200" dirty="0" smtClean="0">
                <a:solidFill>
                  <a:schemeClr val="accent5"/>
                </a:solidFill>
              </a:rPr>
              <a:t>count</a:t>
            </a:r>
            <a:r>
              <a:rPr lang="en-US" sz="1200" dirty="0">
                <a:solidFill>
                  <a:schemeClr val="accent6"/>
                </a:solidFill>
              </a:rPr>
              <a:t>="</a:t>
            </a:r>
            <a:r>
              <a:rPr lang="en-US" sz="1200" dirty="0" smtClean="0">
                <a:solidFill>
                  <a:schemeClr val="accent6"/>
                </a:solidFill>
              </a:rPr>
              <a:t>1</a:t>
            </a:r>
            <a:r>
              <a:rPr lang="en-US" sz="1200" dirty="0">
                <a:solidFill>
                  <a:schemeClr val="accent6"/>
                </a:solidFill>
              </a:rPr>
              <a:t>"/&gt;</a:t>
            </a:r>
            <a:endParaRPr lang="en-US" sz="1200" dirty="0" smtClean="0">
              <a:solidFill>
                <a:schemeClr val="accent6"/>
              </a:solidFill>
            </a:endParaRPr>
          </a:p>
          <a:p>
            <a:pPr marL="520700">
              <a:spcBef>
                <a:spcPts val="0"/>
              </a:spcBef>
            </a:pPr>
            <a:r>
              <a:rPr lang="en-US" sz="1200" dirty="0" smtClean="0">
                <a:solidFill>
                  <a:schemeClr val="accent6"/>
                </a:solidFill>
              </a:rPr>
              <a:t>&lt;</a:t>
            </a:r>
            <a:r>
              <a:rPr lang="en-US" sz="1200" dirty="0" smtClean="0">
                <a:solidFill>
                  <a:schemeClr val="accent3"/>
                </a:solidFill>
              </a:rPr>
              <a:t>ConfigurationSettings</a:t>
            </a:r>
            <a:r>
              <a:rPr lang="en-US" sz="1200" dirty="0" smtClean="0">
                <a:solidFill>
                  <a:schemeClr val="accent6"/>
                </a:solidFill>
              </a:rPr>
              <a:t>&gt;</a:t>
            </a:r>
          </a:p>
          <a:p>
            <a:pPr marL="863600">
              <a:spcBef>
                <a:spcPts val="0"/>
              </a:spcBef>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smtClean="0">
                <a:solidFill>
                  <a:schemeClr val="accent6"/>
                </a:solidFill>
              </a:rPr>
              <a:t>="DiagnosticsConnectionString</a:t>
            </a:r>
            <a:r>
              <a:rPr lang="en-US" sz="1200" dirty="0">
                <a:solidFill>
                  <a:schemeClr val="accent6"/>
                </a:solidFill>
              </a:rPr>
              <a:t>" </a:t>
            </a:r>
            <a:r>
              <a:rPr lang="en-US" sz="1200" dirty="0" smtClean="0">
                <a:solidFill>
                  <a:schemeClr val="accent5"/>
                </a:solidFill>
              </a:rPr>
              <a:t>value</a:t>
            </a:r>
            <a:r>
              <a:rPr lang="en-US" sz="1200" dirty="0">
                <a:solidFill>
                  <a:schemeClr val="accent6"/>
                </a:solidFill>
              </a:rPr>
              <a:t>="UseDevelopmentStorage=true</a:t>
            </a:r>
            <a:r>
              <a:rPr lang="en-US" sz="1200" dirty="0" smtClean="0">
                <a:solidFill>
                  <a:schemeClr val="accent6"/>
                </a:solidFill>
              </a:rPr>
              <a:t>/&gt;</a:t>
            </a:r>
          </a:p>
          <a:p>
            <a:pPr marL="863600">
              <a:spcBef>
                <a:spcPts val="0"/>
              </a:spcBef>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a:solidFill>
                  <a:schemeClr val="accent6"/>
                </a:solidFill>
              </a:rPr>
              <a:t>="</a:t>
            </a:r>
            <a:r>
              <a:rPr lang="en-US" sz="1200" dirty="0" smtClean="0">
                <a:solidFill>
                  <a:schemeClr val="accent6"/>
                </a:solidFill>
              </a:rPr>
              <a:t>Microsoft.WindowsAzure.plugins.RemoteAccess.Enabled</a:t>
            </a:r>
            <a:r>
              <a:rPr lang="en-US" sz="1200" dirty="0">
                <a:solidFill>
                  <a:schemeClr val="accent6"/>
                </a:solidFill>
              </a:rPr>
              <a:t>" </a:t>
            </a:r>
            <a:r>
              <a:rPr lang="en-US" sz="1200" dirty="0" smtClean="0">
                <a:solidFill>
                  <a:schemeClr val="accent5"/>
                </a:solidFill>
              </a:rPr>
              <a:t>value</a:t>
            </a:r>
            <a:r>
              <a:rPr lang="en-US" sz="1200" dirty="0">
                <a:solidFill>
                  <a:schemeClr val="accent6"/>
                </a:solidFill>
              </a:rPr>
              <a:t>="</a:t>
            </a:r>
            <a:r>
              <a:rPr lang="en-US" sz="1200" dirty="0" smtClean="0">
                <a:solidFill>
                  <a:schemeClr val="accent6"/>
                </a:solidFill>
              </a:rPr>
              <a:t>True</a:t>
            </a:r>
            <a:r>
              <a:rPr lang="en-US" sz="1200" dirty="0">
                <a:solidFill>
                  <a:schemeClr val="accent6"/>
                </a:solidFill>
              </a:rPr>
              <a:t>"/&gt;</a:t>
            </a:r>
            <a:endParaRPr lang="en-US" sz="1200" dirty="0" smtClean="0">
              <a:solidFill>
                <a:schemeClr val="accent6"/>
              </a:solidFill>
            </a:endParaRPr>
          </a:p>
          <a:p>
            <a:pPr marL="863600">
              <a:spcBef>
                <a:spcPts val="0"/>
              </a:spcBef>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a:solidFill>
                  <a:schemeClr val="accent6"/>
                </a:solidFill>
              </a:rPr>
              <a:t>="</a:t>
            </a:r>
            <a:r>
              <a:rPr lang="en-US" sz="1200" dirty="0" smtClean="0">
                <a:solidFill>
                  <a:schemeClr val="accent6"/>
                </a:solidFill>
              </a:rPr>
              <a:t>Microsoft.WindowsAzure.plugins.RemoteAccess.AccountUsername</a:t>
            </a:r>
            <a:r>
              <a:rPr lang="en-US" sz="1200" dirty="0">
                <a:solidFill>
                  <a:schemeClr val="accent6"/>
                </a:solidFill>
              </a:rPr>
              <a:t>" </a:t>
            </a:r>
            <a:r>
              <a:rPr lang="en-US" sz="1200" dirty="0" smtClean="0">
                <a:solidFill>
                  <a:schemeClr val="accent5"/>
                </a:solidFill>
              </a:rPr>
              <a:t>value</a:t>
            </a:r>
            <a:r>
              <a:rPr lang="en-US" sz="1200" dirty="0">
                <a:solidFill>
                  <a:schemeClr val="accent6"/>
                </a:solidFill>
              </a:rPr>
              <a:t>="</a:t>
            </a:r>
            <a:r>
              <a:rPr lang="en-US" sz="1200" dirty="0" smtClean="0">
                <a:solidFill>
                  <a:schemeClr val="accent6"/>
                </a:solidFill>
              </a:rPr>
              <a:t>dunnry</a:t>
            </a:r>
            <a:r>
              <a:rPr lang="en-US" sz="1200" dirty="0">
                <a:solidFill>
                  <a:schemeClr val="accent6"/>
                </a:solidFill>
              </a:rPr>
              <a:t>"/&gt;</a:t>
            </a:r>
            <a:endParaRPr lang="en-US" sz="1200" dirty="0" smtClean="0">
              <a:solidFill>
                <a:schemeClr val="accent6"/>
              </a:solidFill>
            </a:endParaRPr>
          </a:p>
          <a:p>
            <a:pPr marL="863600">
              <a:spcBef>
                <a:spcPts val="0"/>
              </a:spcBef>
              <a:tabLst>
                <a:tab pos="2971800" algn="l"/>
              </a:tabLst>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smtClean="0">
                <a:solidFill>
                  <a:schemeClr val="accent6"/>
                </a:solidFill>
              </a:rPr>
              <a:t>="Microsoft.WindowsAzure.plugins.RemoteAccess.AccountEncryptedPassword</a:t>
            </a:r>
            <a:r>
              <a:rPr lang="en-US" sz="1200" dirty="0">
                <a:solidFill>
                  <a:schemeClr val="accent6"/>
                </a:solidFill>
              </a:rPr>
              <a:t>" </a:t>
            </a:r>
            <a:r>
              <a:rPr lang="en-US" sz="1200" dirty="0" smtClean="0">
                <a:solidFill>
                  <a:schemeClr val="accent5"/>
                </a:solidFill>
              </a:rPr>
              <a:t>value</a:t>
            </a:r>
            <a:r>
              <a:rPr lang="en-US" sz="1200" dirty="0">
                <a:solidFill>
                  <a:schemeClr val="accent6"/>
                </a:solidFill>
              </a:rPr>
              <a:t>="MIIBrAYJKoZIhvcNAQcDoIIB</a:t>
            </a:r>
            <a:r>
              <a:rPr lang="en-US" sz="1200" dirty="0" smtClean="0">
                <a:solidFill>
                  <a:schemeClr val="accent6"/>
                </a:solidFill>
              </a:rPr>
              <a:t>"/&gt;</a:t>
            </a:r>
          </a:p>
          <a:p>
            <a:pPr marL="863600">
              <a:spcBef>
                <a:spcPts val="0"/>
              </a:spcBef>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smtClean="0">
                <a:solidFill>
                  <a:schemeClr val="accent6"/>
                </a:solidFill>
              </a:rPr>
              <a:t>="Microsoft.WindowsAzure.plugins.RemoteAccess.AccountExpiration</a:t>
            </a:r>
            <a:r>
              <a:rPr lang="en-US" sz="1200" dirty="0">
                <a:solidFill>
                  <a:schemeClr val="accent6"/>
                </a:solidFill>
              </a:rPr>
              <a:t>" </a:t>
            </a:r>
            <a:r>
              <a:rPr lang="en-US" sz="1200" dirty="0" smtClean="0">
                <a:solidFill>
                  <a:schemeClr val="accent5"/>
                </a:solidFill>
              </a:rPr>
              <a:t>value</a:t>
            </a:r>
            <a:r>
              <a:rPr lang="en-US" sz="1200" dirty="0">
                <a:solidFill>
                  <a:schemeClr val="accent6"/>
                </a:solidFill>
              </a:rPr>
              <a:t>="2010-12-23T23:59:59.0000000-07</a:t>
            </a:r>
            <a:r>
              <a:rPr lang="en-US" sz="1200" dirty="0" smtClean="0">
                <a:solidFill>
                  <a:schemeClr val="accent6"/>
                </a:solidFill>
              </a:rPr>
              <a:t>"/&gt;</a:t>
            </a:r>
          </a:p>
          <a:p>
            <a:pPr marL="863600">
              <a:spcBef>
                <a:spcPts val="0"/>
              </a:spcBef>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a:solidFill>
                  <a:schemeClr val="accent6"/>
                </a:solidFill>
              </a:rPr>
              <a:t>="Microsoft.Windows Azure.Plugins.RemoteForwarder.Enabled" </a:t>
            </a:r>
            <a:r>
              <a:rPr lang="en-US" sz="1200" dirty="0" smtClean="0">
                <a:solidFill>
                  <a:schemeClr val="accent5"/>
                </a:solidFill>
              </a:rPr>
              <a:t>value</a:t>
            </a:r>
            <a:r>
              <a:rPr lang="en-US" sz="1200" dirty="0">
                <a:solidFill>
                  <a:schemeClr val="accent6"/>
                </a:solidFill>
              </a:rPr>
              <a:t>="</a:t>
            </a:r>
            <a:r>
              <a:rPr lang="en-US" sz="1200" dirty="0" smtClean="0">
                <a:solidFill>
                  <a:schemeClr val="accent6"/>
                </a:solidFill>
              </a:rPr>
              <a:t>True</a:t>
            </a:r>
            <a:r>
              <a:rPr lang="en-US" sz="1200" dirty="0">
                <a:solidFill>
                  <a:schemeClr val="accent6"/>
                </a:solidFill>
              </a:rPr>
              <a:t>"/&gt;</a:t>
            </a:r>
            <a:endParaRPr lang="en-US" sz="1200" dirty="0" smtClean="0">
              <a:solidFill>
                <a:schemeClr val="accent6"/>
              </a:solidFill>
            </a:endParaRPr>
          </a:p>
          <a:p>
            <a:pPr marL="228600">
              <a:spcBef>
                <a:spcPts val="0"/>
              </a:spcBef>
            </a:pPr>
            <a:r>
              <a:rPr lang="en-US" sz="1200" dirty="0" smtClean="0">
                <a:solidFill>
                  <a:schemeClr val="accent6"/>
                </a:solidFill>
              </a:rPr>
              <a:t>&lt;</a:t>
            </a:r>
            <a:r>
              <a:rPr lang="en-US" sz="1200" dirty="0" smtClean="0">
                <a:solidFill>
                  <a:schemeClr val="accent3"/>
                </a:solidFill>
              </a:rPr>
              <a:t>ConfigurationSettings</a:t>
            </a:r>
            <a:r>
              <a:rPr lang="en-US" sz="1200" dirty="0" smtClean="0">
                <a:solidFill>
                  <a:schemeClr val="accent6"/>
                </a:solidFill>
              </a:rPr>
              <a:t>&gt;</a:t>
            </a:r>
          </a:p>
          <a:p>
            <a:pPr marL="228600">
              <a:spcBef>
                <a:spcPts val="0"/>
              </a:spcBef>
            </a:pPr>
            <a:r>
              <a:rPr lang="en-US" sz="1200" dirty="0" smtClean="0">
                <a:solidFill>
                  <a:schemeClr val="accent6"/>
                </a:solidFill>
              </a:rPr>
              <a:t>&lt;</a:t>
            </a:r>
            <a:r>
              <a:rPr lang="en-US" sz="1200" dirty="0" smtClean="0">
                <a:solidFill>
                  <a:schemeClr val="accent3"/>
                </a:solidFill>
              </a:rPr>
              <a:t>Certificate</a:t>
            </a:r>
            <a:r>
              <a:rPr lang="en-US" sz="1200" dirty="0" smtClean="0">
                <a:solidFill>
                  <a:schemeClr val="accent6"/>
                </a:solidFill>
              </a:rPr>
              <a:t>&gt;</a:t>
            </a:r>
          </a:p>
          <a:p>
            <a:pPr marL="863600">
              <a:spcBef>
                <a:spcPts val="0"/>
              </a:spcBef>
            </a:pPr>
            <a:r>
              <a:rPr lang="en-US" sz="1200" dirty="0" smtClean="0">
                <a:solidFill>
                  <a:schemeClr val="accent6"/>
                </a:solidFill>
              </a:rPr>
              <a:t>&lt;</a:t>
            </a:r>
            <a:r>
              <a:rPr lang="en-US" sz="1200" dirty="0" smtClean="0">
                <a:solidFill>
                  <a:schemeClr val="accent3"/>
                </a:solidFill>
              </a:rPr>
              <a:t>Certificates</a:t>
            </a:r>
            <a:r>
              <a:rPr lang="en-US" sz="1200" dirty="0" smtClean="0">
                <a:solidFill>
                  <a:schemeClr val="accent6"/>
                </a:solidFill>
              </a:rPr>
              <a:t> </a:t>
            </a:r>
            <a:r>
              <a:rPr lang="en-US" sz="1200" dirty="0" smtClean="0">
                <a:solidFill>
                  <a:schemeClr val="accent5"/>
                </a:solidFill>
              </a:rPr>
              <a:t>name</a:t>
            </a:r>
            <a:r>
              <a:rPr lang="en-US" sz="1200" dirty="0">
                <a:solidFill>
                  <a:schemeClr val="accent6"/>
                </a:solidFill>
              </a:rPr>
              <a:t>="</a:t>
            </a:r>
            <a:r>
              <a:rPr lang="en-US" sz="1200" dirty="0" smtClean="0">
                <a:solidFill>
                  <a:schemeClr val="accent6"/>
                </a:solidFill>
              </a:rPr>
              <a:t>Microsoft.WindowsAzure.Plugins.remoteAccess.PasswordEncryption</a:t>
            </a:r>
            <a:r>
              <a:rPr lang="en-US" sz="1200" dirty="0">
                <a:solidFill>
                  <a:schemeClr val="accent6"/>
                </a:solidFill>
              </a:rPr>
              <a:t>" </a:t>
            </a:r>
            <a:r>
              <a:rPr lang="en-US" sz="1200" dirty="0" smtClean="0">
                <a:solidFill>
                  <a:schemeClr val="accent5"/>
                </a:solidFill>
              </a:rPr>
              <a:t>thumbprint</a:t>
            </a:r>
            <a:r>
              <a:rPr lang="en-US" sz="1200" dirty="0">
                <a:solidFill>
                  <a:schemeClr val="accent6"/>
                </a:solidFill>
              </a:rPr>
              <a:t>="</a:t>
            </a:r>
            <a:r>
              <a:rPr lang="en-US" sz="1200" dirty="0" smtClean="0">
                <a:solidFill>
                  <a:schemeClr val="accent6"/>
                </a:solidFill>
              </a:rPr>
              <a:t>D6BE55AC439FAC6CBEBAF"/&gt;</a:t>
            </a:r>
          </a:p>
          <a:p>
            <a:pPr marL="228600">
              <a:spcBef>
                <a:spcPts val="0"/>
              </a:spcBef>
            </a:pPr>
            <a:r>
              <a:rPr lang="en-US" sz="1200" dirty="0" smtClean="0">
                <a:solidFill>
                  <a:schemeClr val="accent6"/>
                </a:solidFill>
              </a:rPr>
              <a:t>&lt;/</a:t>
            </a:r>
            <a:r>
              <a:rPr lang="en-US" sz="1200" dirty="0" smtClean="0">
                <a:solidFill>
                  <a:schemeClr val="accent3"/>
                </a:solidFill>
              </a:rPr>
              <a:t>Certificate</a:t>
            </a:r>
            <a:r>
              <a:rPr lang="en-US" sz="1200" dirty="0" smtClean="0">
                <a:solidFill>
                  <a:schemeClr val="accent6"/>
                </a:solidFill>
              </a:rPr>
              <a:t>&gt;</a:t>
            </a:r>
          </a:p>
          <a:p>
            <a:pPr marL="114300">
              <a:spcBef>
                <a:spcPts val="0"/>
              </a:spcBef>
            </a:pPr>
            <a:r>
              <a:rPr lang="en-US" sz="1200" dirty="0" smtClean="0">
                <a:solidFill>
                  <a:schemeClr val="accent6"/>
                </a:solidFill>
              </a:rPr>
              <a:t>&lt;/</a:t>
            </a:r>
            <a:r>
              <a:rPr lang="en-US" sz="1200" dirty="0" smtClean="0">
                <a:solidFill>
                  <a:schemeClr val="accent3"/>
                </a:solidFill>
              </a:rPr>
              <a:t>Role</a:t>
            </a:r>
            <a:r>
              <a:rPr lang="en-US" sz="1200" dirty="0" smtClean="0">
                <a:solidFill>
                  <a:schemeClr val="accent6"/>
                </a:solidFill>
              </a:rPr>
              <a:t>&gt;</a:t>
            </a:r>
          </a:p>
          <a:p>
            <a:pPr>
              <a:spcBef>
                <a:spcPts val="0"/>
              </a:spcBef>
            </a:pPr>
            <a:r>
              <a:rPr lang="en-US" sz="1200" dirty="0" smtClean="0">
                <a:solidFill>
                  <a:schemeClr val="accent6"/>
                </a:solidFill>
              </a:rPr>
              <a:t>&lt;/</a:t>
            </a:r>
            <a:r>
              <a:rPr lang="en-US" sz="1200" dirty="0" smtClean="0">
                <a:solidFill>
                  <a:schemeClr val="accent3"/>
                </a:solidFill>
              </a:rPr>
              <a:t>ServiceConfiguration</a:t>
            </a:r>
            <a:r>
              <a:rPr lang="en-US" sz="1200" dirty="0" smtClean="0">
                <a:solidFill>
                  <a:schemeClr val="accent6"/>
                </a:solidFill>
              </a:rPr>
              <a:t>&gt; </a:t>
            </a:r>
            <a:endParaRPr lang="en-US" sz="1200" dirty="0">
              <a:solidFill>
                <a:schemeClr val="accent6"/>
              </a:solidFill>
            </a:endParaRPr>
          </a:p>
        </p:txBody>
      </p:sp>
      <p:sp>
        <p:nvSpPr>
          <p:cNvPr id="4" name="Title 3"/>
          <p:cNvSpPr>
            <a:spLocks noGrp="1"/>
          </p:cNvSpPr>
          <p:nvPr>
            <p:ph type="title"/>
            <p:custDataLst>
              <p:tags r:id="rId4"/>
            </p:custDataLst>
          </p:nvPr>
        </p:nvSpPr>
        <p:spPr/>
        <p:txBody>
          <a:bodyPr/>
          <a:lstStyle/>
          <a:p>
            <a:r>
              <a:rPr lang="en-US" dirty="0" smtClean="0">
                <a:cs typeface="Segoe UI"/>
              </a:rPr>
              <a:t>Service Configuration</a:t>
            </a:r>
            <a:endParaRPr lang="en-US" dirty="0">
              <a:cs typeface="Segoe UI"/>
            </a:endParaRPr>
          </a:p>
        </p:txBody>
      </p:sp>
    </p:spTree>
    <p:extLst>
      <p:ext uri="{BB962C8B-B14F-4D97-AF65-F5344CB8AC3E}">
        <p14:creationId xmlns:p14="http://schemas.microsoft.com/office/powerpoint/2010/main" val="85843519"/>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859662732"/>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20556"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9" name="TextBox 8"/>
          <p:cNvSpPr txBox="1"/>
          <p:nvPr>
            <p:custDataLst>
              <p:tags r:id="rId3"/>
            </p:custDataLst>
          </p:nvPr>
        </p:nvSpPr>
        <p:spPr>
          <a:xfrm>
            <a:off x="387530" y="1728788"/>
            <a:ext cx="8368939" cy="2918748"/>
          </a:xfrm>
          <a:prstGeom prst="rect">
            <a:avLst/>
          </a:prstGeom>
          <a:noFill/>
        </p:spPr>
        <p:txBody>
          <a:bodyPr wrap="square" lIns="0" tIns="0" rIns="0" bIns="0" rtlCol="0">
            <a:spAutoFit/>
          </a:bodyPr>
          <a:lstStyle/>
          <a:p>
            <a:pPr>
              <a:lnSpc>
                <a:spcPts val="3800"/>
              </a:lnSpc>
              <a:spcBef>
                <a:spcPts val="1200"/>
              </a:spcBef>
            </a:pPr>
            <a:r>
              <a:rPr lang="en-US" sz="3200" dirty="0" smtClean="0">
                <a:ln>
                  <a:solidFill>
                    <a:schemeClr val="bg1">
                      <a:alpha val="0"/>
                    </a:schemeClr>
                  </a:solidFill>
                </a:ln>
                <a:solidFill>
                  <a:schemeClr val="accent2">
                    <a:alpha val="99000"/>
                  </a:schemeClr>
                </a:solidFill>
                <a:latin typeface="Segoe UI Light" pitchFamily="34" charset="0"/>
              </a:rPr>
              <a:t>Describes the shape of your </a:t>
            </a:r>
            <a:br>
              <a:rPr lang="en-US" sz="3200" dirty="0" smtClean="0">
                <a:ln>
                  <a:solidFill>
                    <a:schemeClr val="bg1">
                      <a:alpha val="0"/>
                    </a:schemeClr>
                  </a:solidFill>
                </a:ln>
                <a:solidFill>
                  <a:schemeClr val="accent2">
                    <a:alpha val="99000"/>
                  </a:schemeClr>
                </a:solidFill>
                <a:latin typeface="Segoe UI Light" pitchFamily="34" charset="0"/>
              </a:rPr>
            </a:br>
            <a:r>
              <a:rPr lang="en-US" sz="3200" dirty="0" smtClean="0">
                <a:ln>
                  <a:solidFill>
                    <a:schemeClr val="bg1">
                      <a:alpha val="0"/>
                    </a:schemeClr>
                  </a:solidFill>
                </a:ln>
                <a:solidFill>
                  <a:schemeClr val="accent2">
                    <a:alpha val="99000"/>
                  </a:schemeClr>
                </a:solidFill>
                <a:latin typeface="Segoe UI Light" pitchFamily="34" charset="0"/>
              </a:rPr>
              <a:t>Windows Azure Service</a:t>
            </a:r>
          </a:p>
          <a:p>
            <a:pPr marL="0" lvl="1">
              <a:spcBef>
                <a:spcPts val="300"/>
              </a:spcBef>
            </a:pPr>
            <a:r>
              <a:rPr lang="en-US" dirty="0" smtClean="0">
                <a:ln>
                  <a:solidFill>
                    <a:schemeClr val="bg1">
                      <a:alpha val="0"/>
                    </a:schemeClr>
                  </a:solidFill>
                </a:ln>
                <a:solidFill>
                  <a:srgbClr val="595959">
                    <a:alpha val="99000"/>
                  </a:srgbClr>
                </a:solidFill>
              </a:rPr>
              <a:t>Defines Roles, Ports, Certificates, Configuration Settings, </a:t>
            </a:r>
            <a:br>
              <a:rPr lang="en-US" dirty="0" smtClean="0">
                <a:ln>
                  <a:solidFill>
                    <a:schemeClr val="bg1">
                      <a:alpha val="0"/>
                    </a:schemeClr>
                  </a:solidFill>
                </a:ln>
                <a:solidFill>
                  <a:srgbClr val="595959">
                    <a:alpha val="99000"/>
                  </a:srgbClr>
                </a:solidFill>
              </a:rPr>
            </a:br>
            <a:r>
              <a:rPr lang="en-US" dirty="0" smtClean="0">
                <a:ln>
                  <a:solidFill>
                    <a:schemeClr val="bg1">
                      <a:alpha val="0"/>
                    </a:schemeClr>
                  </a:solidFill>
                </a:ln>
                <a:solidFill>
                  <a:srgbClr val="595959">
                    <a:alpha val="99000"/>
                  </a:srgbClr>
                </a:solidFill>
              </a:rPr>
              <a:t>Startup Tasks, IIS Configuration, and more…</a:t>
            </a:r>
          </a:p>
          <a:p>
            <a:pPr marL="0" lvl="1">
              <a:spcBef>
                <a:spcPts val="300"/>
              </a:spcBef>
            </a:pPr>
            <a:endParaRPr lang="en-US" sz="600" dirty="0" smtClean="0">
              <a:ln>
                <a:solidFill>
                  <a:schemeClr val="bg1">
                    <a:alpha val="0"/>
                  </a:schemeClr>
                </a:solidFill>
              </a:ln>
              <a:solidFill>
                <a:srgbClr val="595959">
                  <a:alpha val="99000"/>
                </a:srgbClr>
              </a:solidFill>
            </a:endParaRPr>
          </a:p>
          <a:p>
            <a:pPr>
              <a:lnSpc>
                <a:spcPts val="3800"/>
              </a:lnSpc>
              <a:spcBef>
                <a:spcPts val="1200"/>
              </a:spcBef>
            </a:pPr>
            <a:r>
              <a:rPr lang="en-US" sz="3200" dirty="0" smtClean="0">
                <a:ln>
                  <a:solidFill>
                    <a:schemeClr val="bg1">
                      <a:alpha val="0"/>
                    </a:schemeClr>
                  </a:solidFill>
                </a:ln>
                <a:solidFill>
                  <a:schemeClr val="accent2">
                    <a:alpha val="99000"/>
                  </a:schemeClr>
                </a:solidFill>
                <a:latin typeface="Segoe UI Light" pitchFamily="34" charset="0"/>
              </a:rPr>
              <a:t>Can only be changed by upgrades </a:t>
            </a:r>
            <a:br>
              <a:rPr lang="en-US" sz="3200" dirty="0" smtClean="0">
                <a:ln>
                  <a:solidFill>
                    <a:schemeClr val="bg1">
                      <a:alpha val="0"/>
                    </a:schemeClr>
                  </a:solidFill>
                </a:ln>
                <a:solidFill>
                  <a:schemeClr val="accent2">
                    <a:alpha val="99000"/>
                  </a:schemeClr>
                </a:solidFill>
                <a:latin typeface="Segoe UI Light" pitchFamily="34" charset="0"/>
              </a:rPr>
            </a:br>
            <a:r>
              <a:rPr lang="en-US" sz="3200" dirty="0" smtClean="0">
                <a:ln>
                  <a:solidFill>
                    <a:schemeClr val="bg1">
                      <a:alpha val="0"/>
                    </a:schemeClr>
                  </a:solidFill>
                </a:ln>
                <a:solidFill>
                  <a:schemeClr val="accent2">
                    <a:alpha val="99000"/>
                  </a:schemeClr>
                </a:solidFill>
                <a:latin typeface="Segoe UI Light" pitchFamily="34" charset="0"/>
              </a:rPr>
              <a:t>or new deployments</a:t>
            </a:r>
            <a:endParaRPr lang="en-US" sz="3200" dirty="0">
              <a:ln>
                <a:solidFill>
                  <a:schemeClr val="bg1">
                    <a:alpha val="0"/>
                  </a:schemeClr>
                </a:solidFill>
              </a:ln>
              <a:solidFill>
                <a:schemeClr val="accent2">
                  <a:alpha val="99000"/>
                </a:schemeClr>
              </a:solidFill>
              <a:latin typeface="Segoe UI Light" pitchFamily="34" charset="0"/>
            </a:endParaRPr>
          </a:p>
        </p:txBody>
      </p:sp>
      <p:sp>
        <p:nvSpPr>
          <p:cNvPr id="2" name="Title 1"/>
          <p:cNvSpPr>
            <a:spLocks noGrp="1"/>
          </p:cNvSpPr>
          <p:nvPr>
            <p:ph type="title"/>
            <p:custDataLst>
              <p:tags r:id="rId4"/>
            </p:custDataLst>
          </p:nvPr>
        </p:nvSpPr>
        <p:spPr/>
        <p:txBody>
          <a:bodyPr/>
          <a:lstStyle/>
          <a:p>
            <a:r>
              <a:rPr lang="en-US" dirty="0">
                <a:cs typeface="Segoe UI"/>
              </a:rPr>
              <a:t>Service Definition</a:t>
            </a:r>
          </a:p>
        </p:txBody>
      </p:sp>
    </p:spTree>
    <p:extLst>
      <p:ext uri="{BB962C8B-B14F-4D97-AF65-F5344CB8AC3E}">
        <p14:creationId xmlns:p14="http://schemas.microsoft.com/office/powerpoint/2010/main" val="1288943791"/>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2929748168"/>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42001"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a:cs typeface="Segoe UI"/>
              </a:rPr>
              <a:t>Service Definition</a:t>
            </a:r>
          </a:p>
        </p:txBody>
      </p:sp>
      <p:sp>
        <p:nvSpPr>
          <p:cNvPr id="3" name="Content Placeholder 2"/>
          <p:cNvSpPr>
            <a:spLocks noGrp="1"/>
          </p:cNvSpPr>
          <p:nvPr>
            <p:ph sz="quarter" idx="10"/>
            <p:custDataLst>
              <p:tags r:id="rId4"/>
            </p:custDataLst>
          </p:nvPr>
        </p:nvSpPr>
        <p:spPr>
          <a:xfrm>
            <a:off x="387529" y="1690688"/>
            <a:ext cx="8512375" cy="4955203"/>
          </a:xfrm>
          <a:noFill/>
        </p:spPr>
        <p:txBody>
          <a:bodyPr/>
          <a:lstStyle/>
          <a:p>
            <a:pPr lvl="0">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xml</a:t>
            </a: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version</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1.0</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encoding</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utf-8</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0">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ServiceDefinition </a:t>
            </a:r>
            <a:r>
              <a:rPr lang="en-US" sz="1400" dirty="0" smtClean="0">
                <a:ln>
                  <a:solidFill>
                    <a:srgbClr val="FFFFFF">
                      <a:alpha val="0"/>
                    </a:srgbClr>
                  </a:solidFill>
                </a:ln>
                <a:solidFill>
                  <a:schemeClr val="accent5"/>
                </a:solidFill>
              </a:rPr>
              <a:t>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WebDeploy</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xmlns</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hlinkClick r:id="rId9"/>
              </a:rPr>
              <a:t>http://schemas.microsoft.com/ServiceHosting/2008/10/ServiceDefinition</a:t>
            </a:r>
            <a:r>
              <a:rPr lang="en-US" sz="1400" dirty="0">
                <a:ln>
                  <a:solidFill>
                    <a:srgbClr val="FFFFFF">
                      <a:alpha val="0"/>
                    </a:srgbClr>
                  </a:solidFill>
                </a:ln>
                <a:solidFill>
                  <a:schemeClr val="accent6"/>
                </a:solidFill>
              </a:rPr>
              <a:t>"&gt;</a:t>
            </a:r>
          </a:p>
          <a:p>
            <a:pPr lvl="1">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WebRole </a:t>
            </a:r>
            <a:r>
              <a:rPr lang="en-US" sz="1400" dirty="0" smtClean="0">
                <a:ln>
                  <a:solidFill>
                    <a:srgbClr val="FFFFFF">
                      <a:alpha val="0"/>
                    </a:srgbClr>
                  </a:solidFill>
                </a:ln>
                <a:solidFill>
                  <a:schemeClr val="accent5"/>
                </a:solidFill>
              </a:rPr>
              <a:t>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WebUX</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Startup</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Task</a:t>
            </a: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commandLine</a:t>
            </a:r>
            <a:r>
              <a:rPr lang="en-US" sz="1400" dirty="0">
                <a:ln>
                  <a:solidFill>
                    <a:srgbClr val="FFFFFF">
                      <a:alpha val="0"/>
                    </a:srgbClr>
                  </a:solidFill>
                </a:ln>
                <a:solidFill>
                  <a:schemeClr val="accent6"/>
                </a:solidFill>
              </a:rPr>
              <a:t>="..\Startup\EnableWebAdmin.cmd" </a:t>
            </a:r>
            <a:r>
              <a:rPr lang="en-US" sz="1400" dirty="0" smtClean="0">
                <a:ln>
                  <a:solidFill>
                    <a:srgbClr val="FFFFFF">
                      <a:alpha val="0"/>
                    </a:srgbClr>
                  </a:solidFill>
                </a:ln>
                <a:solidFill>
                  <a:schemeClr val="accent5"/>
                </a:solidFill>
              </a:rPr>
              <a:t>executionContext</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elevated</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taskType</a:t>
            </a:r>
            <a:r>
              <a:rPr lang="en-US" sz="1400" dirty="0">
                <a:ln>
                  <a:solidFill>
                    <a:srgbClr val="FFFFFF">
                      <a:alpha val="0"/>
                    </a:srgbClr>
                  </a:solidFill>
                </a:ln>
                <a:solidFill>
                  <a:schemeClr val="accent6"/>
                </a:solidFill>
              </a:rPr>
              <a:t>="simple" </a:t>
            </a:r>
            <a:r>
              <a:rPr lang="en-US" sz="1400" dirty="0" smtClean="0">
                <a:ln>
                  <a:solidFill>
                    <a:srgbClr val="FFFFFF">
                      <a:alpha val="0"/>
                    </a:srgbClr>
                  </a:solidFill>
                </a:ln>
                <a:solidFill>
                  <a:schemeClr val="accent6"/>
                </a:solidFill>
              </a:rPr>
              <a:t>/&gt;</a:t>
            </a: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Startup</a:t>
            </a:r>
            <a:r>
              <a:rPr lang="en-US" sz="1400" dirty="0" smtClean="0">
                <a:ln>
                  <a:solidFill>
                    <a:srgbClr val="FFFFFF">
                      <a:alpha val="0"/>
                    </a:srgbClr>
                  </a:solidFill>
                </a:ln>
                <a:solidFill>
                  <a:schemeClr val="accent6"/>
                </a:solidFill>
              </a:rPr>
              <a:t>&gt;</a:t>
            </a: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Imports</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Import</a:t>
            </a: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moduleName</a:t>
            </a:r>
            <a:r>
              <a:rPr lang="en-US" sz="1400" dirty="0">
                <a:ln>
                  <a:solidFill>
                    <a:srgbClr val="FFFFFF">
                      <a:alpha val="0"/>
                    </a:srgbClr>
                  </a:solidFill>
                </a:ln>
                <a:solidFill>
                  <a:schemeClr val="accent6"/>
                </a:solidFill>
              </a:rPr>
              <a:t>="RemoteAccess" </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Import</a:t>
            </a: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moduleName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RemoteForwarder</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Imports</a:t>
            </a:r>
            <a:r>
              <a:rPr lang="en-US" sz="1400" dirty="0" smtClean="0">
                <a:ln>
                  <a:solidFill>
                    <a:srgbClr val="FFFFFF">
                      <a:alpha val="0"/>
                    </a:srgbClr>
                  </a:solidFill>
                </a:ln>
                <a:solidFill>
                  <a:schemeClr val="accent6"/>
                </a:solidFill>
              </a:rPr>
              <a:t>&gt;</a:t>
            </a: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Sites</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Site</a:t>
            </a: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Web</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4">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Bindings</a:t>
            </a:r>
            <a:r>
              <a:rPr lang="en-US" sz="1400" dirty="0" smtClean="0">
                <a:ln>
                  <a:solidFill>
                    <a:srgbClr val="FFFFFF">
                      <a:alpha val="0"/>
                    </a:srgbClr>
                  </a:solidFill>
                </a:ln>
                <a:solidFill>
                  <a:schemeClr val="accent6"/>
                </a:solidFill>
              </a:rPr>
              <a:t>&gt;</a:t>
            </a:r>
          </a:p>
          <a:p>
            <a:pPr lvl="4">
              <a:spcBef>
                <a:spcPts val="0"/>
              </a:spcBef>
            </a:pP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6"/>
                </a:solidFill>
                <a:latin typeface="Consolas" pitchFamily="49" charset="0"/>
                <a:cs typeface="Consolas" pitchFamily="49" charset="0"/>
              </a:rPr>
              <a:t>&lt;</a:t>
            </a:r>
            <a:r>
              <a:rPr lang="en-US" sz="1400" dirty="0" smtClean="0">
                <a:ln>
                  <a:solidFill>
                    <a:srgbClr val="FFFFFF">
                      <a:alpha val="0"/>
                    </a:srgbClr>
                  </a:solidFill>
                </a:ln>
                <a:solidFill>
                  <a:schemeClr val="accent3"/>
                </a:solidFill>
                <a:latin typeface="Consolas" pitchFamily="49" charset="0"/>
                <a:cs typeface="Consolas" pitchFamily="49" charset="0"/>
              </a:rPr>
              <a:t>Binding</a:t>
            </a:r>
            <a:r>
              <a:rPr lang="en-US" sz="1400" dirty="0" smtClean="0">
                <a:ln>
                  <a:solidFill>
                    <a:srgbClr val="FFFFFF">
                      <a:alpha val="0"/>
                    </a:srgbClr>
                  </a:solidFill>
                </a:ln>
                <a:solidFill>
                  <a:schemeClr val="accent6"/>
                </a:solidFill>
                <a:latin typeface="Consolas" pitchFamily="49" charset="0"/>
                <a:cs typeface="Consolas" pitchFamily="49" charset="0"/>
              </a:rPr>
              <a:t> </a:t>
            </a:r>
            <a:r>
              <a:rPr lang="en-US" sz="1400" dirty="0" smtClean="0">
                <a:ln>
                  <a:solidFill>
                    <a:srgbClr val="FFFFFF">
                      <a:alpha val="0"/>
                    </a:srgbClr>
                  </a:solidFill>
                </a:ln>
                <a:solidFill>
                  <a:schemeClr val="accent5"/>
                </a:solidFill>
                <a:latin typeface="Consolas" pitchFamily="49" charset="0"/>
                <a:cs typeface="Consolas" pitchFamily="49" charset="0"/>
              </a:rPr>
              <a:t>name</a:t>
            </a:r>
            <a:r>
              <a:rPr lang="en-US" sz="1400" dirty="0">
                <a:ln>
                  <a:solidFill>
                    <a:srgbClr val="FFFFFF">
                      <a:alpha val="0"/>
                    </a:srgbClr>
                  </a:solidFill>
                </a:ln>
                <a:solidFill>
                  <a:schemeClr val="accent6"/>
                </a:solidFill>
                <a:latin typeface="Consolas" pitchFamily="49" charset="0"/>
                <a:cs typeface="Consolas" pitchFamily="49" charset="0"/>
              </a:rPr>
              <a:t>="</a:t>
            </a:r>
            <a:r>
              <a:rPr lang="en-US" sz="1400" dirty="0" smtClean="0">
                <a:ln>
                  <a:solidFill>
                    <a:srgbClr val="FFFFFF">
                      <a:alpha val="0"/>
                    </a:srgbClr>
                  </a:solidFill>
                </a:ln>
                <a:solidFill>
                  <a:schemeClr val="accent6"/>
                </a:solidFill>
                <a:latin typeface="Consolas" pitchFamily="49" charset="0"/>
                <a:cs typeface="Consolas" pitchFamily="49" charset="0"/>
              </a:rPr>
              <a:t>HttpIn</a:t>
            </a:r>
            <a:r>
              <a:rPr lang="en-US" sz="1400" dirty="0">
                <a:ln>
                  <a:solidFill>
                    <a:srgbClr val="FFFFFF">
                      <a:alpha val="0"/>
                    </a:srgbClr>
                  </a:solidFill>
                </a:ln>
                <a:solidFill>
                  <a:schemeClr val="accent6"/>
                </a:solidFill>
                <a:latin typeface="Consolas" pitchFamily="49" charset="0"/>
                <a:cs typeface="Consolas" pitchFamily="49" charset="0"/>
              </a:rPr>
              <a:t>" </a:t>
            </a:r>
            <a:r>
              <a:rPr lang="en-US" sz="1400" dirty="0" smtClean="0">
                <a:ln>
                  <a:solidFill>
                    <a:srgbClr val="FFFFFF">
                      <a:alpha val="0"/>
                    </a:srgbClr>
                  </a:solidFill>
                </a:ln>
                <a:solidFill>
                  <a:schemeClr val="accent5"/>
                </a:solidFill>
                <a:latin typeface="Consolas" pitchFamily="49" charset="0"/>
                <a:cs typeface="Consolas" pitchFamily="49" charset="0"/>
              </a:rPr>
              <a:t>endpointName</a:t>
            </a:r>
            <a:r>
              <a:rPr lang="en-US" sz="1400" dirty="0">
                <a:ln>
                  <a:solidFill>
                    <a:srgbClr val="FFFFFF">
                      <a:alpha val="0"/>
                    </a:srgbClr>
                  </a:solidFill>
                </a:ln>
                <a:solidFill>
                  <a:schemeClr val="accent6"/>
                </a:solidFill>
                <a:latin typeface="Consolas" pitchFamily="49" charset="0"/>
                <a:cs typeface="Consolas" pitchFamily="49" charset="0"/>
              </a:rPr>
              <a:t>="</a:t>
            </a:r>
            <a:r>
              <a:rPr lang="en-US" sz="1400" dirty="0" smtClean="0">
                <a:ln>
                  <a:solidFill>
                    <a:srgbClr val="FFFFFF">
                      <a:alpha val="0"/>
                    </a:srgbClr>
                  </a:solidFill>
                </a:ln>
                <a:solidFill>
                  <a:schemeClr val="accent6"/>
                </a:solidFill>
                <a:latin typeface="Consolas" pitchFamily="49" charset="0"/>
                <a:cs typeface="Consolas" pitchFamily="49" charset="0"/>
              </a:rPr>
              <a:t>HttpIn</a:t>
            </a:r>
            <a:r>
              <a:rPr lang="en-US" sz="1400" dirty="0">
                <a:ln>
                  <a:solidFill>
                    <a:srgbClr val="FFFFFF">
                      <a:alpha val="0"/>
                    </a:srgbClr>
                  </a:solidFill>
                </a:ln>
                <a:solidFill>
                  <a:schemeClr val="accent6"/>
                </a:solidFill>
                <a:latin typeface="Consolas" pitchFamily="49" charset="0"/>
                <a:cs typeface="Consolas" pitchFamily="49" charset="0"/>
              </a:rPr>
              <a:t>"/&gt;</a:t>
            </a:r>
            <a:endParaRPr lang="en-US" sz="1400" dirty="0" smtClean="0">
              <a:ln>
                <a:solidFill>
                  <a:srgbClr val="FFFFFF">
                    <a:alpha val="0"/>
                  </a:srgbClr>
                </a:solidFill>
              </a:ln>
              <a:solidFill>
                <a:schemeClr val="accent6"/>
              </a:solidFill>
              <a:latin typeface="Consolas" pitchFamily="49" charset="0"/>
              <a:cs typeface="Consolas" pitchFamily="49" charset="0"/>
            </a:endParaRPr>
          </a:p>
          <a:p>
            <a:pPr lvl="4">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Bindings</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Site</a:t>
            </a:r>
            <a:r>
              <a:rPr lang="en-US" sz="1400" dirty="0" smtClean="0">
                <a:ln>
                  <a:solidFill>
                    <a:srgbClr val="FFFFFF">
                      <a:alpha val="0"/>
                    </a:srgbClr>
                  </a:solidFill>
                </a:ln>
                <a:solidFill>
                  <a:schemeClr val="accent6"/>
                </a:solidFill>
              </a:rPr>
              <a:t>&gt;</a:t>
            </a: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Sites</a:t>
            </a:r>
            <a:r>
              <a:rPr lang="en-US" sz="1400" dirty="0" smtClean="0">
                <a:ln>
                  <a:solidFill>
                    <a:srgbClr val="FFFFFF">
                      <a:alpha val="0"/>
                    </a:srgbClr>
                  </a:solidFill>
                </a:ln>
                <a:solidFill>
                  <a:schemeClr val="accent6"/>
                </a:solidFill>
              </a:rPr>
              <a:t>&gt;</a:t>
            </a: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Endpoints</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InputEndpoint </a:t>
            </a:r>
            <a:r>
              <a:rPr lang="en-US" sz="1400" dirty="0" smtClean="0">
                <a:ln>
                  <a:solidFill>
                    <a:srgbClr val="FFFFFF">
                      <a:alpha val="0"/>
                    </a:srgbClr>
                  </a:solidFill>
                </a:ln>
                <a:solidFill>
                  <a:schemeClr val="accent5"/>
                </a:solidFill>
              </a:rPr>
              <a:t>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HttpIn</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protocol</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http</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port</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80</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InputEndpoint </a:t>
            </a:r>
            <a:r>
              <a:rPr lang="en-US" sz="1400" dirty="0" smtClean="0">
                <a:ln>
                  <a:solidFill>
                    <a:srgbClr val="FFFFFF">
                      <a:alpha val="0"/>
                    </a:srgbClr>
                  </a:solidFill>
                </a:ln>
                <a:solidFill>
                  <a:schemeClr val="accent5"/>
                </a:solidFill>
              </a:rPr>
              <a:t>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mgmtsvc</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protocol</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tcp</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port</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8172</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alpha val="99000"/>
                  </a:schemeClr>
                </a:solidFill>
              </a:rPr>
              <a:t>localPort</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8712</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Endpoints</a:t>
            </a:r>
            <a:r>
              <a:rPr lang="en-US" sz="1400" dirty="0" smtClean="0">
                <a:ln>
                  <a:solidFill>
                    <a:srgbClr val="FFFFFF">
                      <a:alpha val="0"/>
                    </a:srgbClr>
                  </a:solidFill>
                </a:ln>
                <a:solidFill>
                  <a:schemeClr val="accent6"/>
                </a:solidFill>
              </a:rPr>
              <a:t>&gt;</a:t>
            </a:r>
          </a:p>
        </p:txBody>
      </p:sp>
    </p:spTree>
    <p:extLst>
      <p:ext uri="{BB962C8B-B14F-4D97-AF65-F5344CB8AC3E}">
        <p14:creationId xmlns:p14="http://schemas.microsoft.com/office/powerpoint/2010/main" val="1472915283"/>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Flow ch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7029" y="1711758"/>
            <a:ext cx="3638550" cy="38004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Startup tasks and imports</a:t>
            </a:r>
            <a:endParaRPr lang="en-US" dirty="0"/>
          </a:p>
        </p:txBody>
      </p:sp>
      <p:sp>
        <p:nvSpPr>
          <p:cNvPr id="5" name="Content Placeholder 4"/>
          <p:cNvSpPr txBox="1">
            <a:spLocks noGrp="1"/>
          </p:cNvSpPr>
          <p:nvPr>
            <p:ph sz="quarter" idx="10"/>
            <p:custDataLst>
              <p:tags r:id="rId1"/>
            </p:custDataLst>
          </p:nvPr>
        </p:nvSpPr>
        <p:spPr>
          <a:xfrm>
            <a:off x="387530" y="1690689"/>
            <a:ext cx="8368939" cy="4054956"/>
          </a:xfrm>
          <a:prstGeom prst="rect">
            <a:avLst/>
          </a:prstGeom>
          <a:noFill/>
        </p:spPr>
        <p:txBody>
          <a:bodyPr wrap="square" lIns="0" tIns="0" rIns="0" bIns="0" rtlCol="0">
            <a:spAutoFit/>
          </a:bodyPr>
          <a:lstStyle/>
          <a:p>
            <a:pPr>
              <a:lnSpc>
                <a:spcPts val="3800"/>
              </a:lnSpc>
              <a:spcBef>
                <a:spcPts val="1200"/>
              </a:spcBef>
            </a:pPr>
            <a:r>
              <a:rPr lang="en-US" sz="3200" dirty="0" smtClean="0">
                <a:ln>
                  <a:solidFill>
                    <a:schemeClr val="bg1">
                      <a:alpha val="0"/>
                    </a:schemeClr>
                  </a:solidFill>
                </a:ln>
                <a:solidFill>
                  <a:schemeClr val="accent2">
                    <a:alpha val="99000"/>
                  </a:schemeClr>
                </a:solidFill>
                <a:latin typeface="Segoe UI Light" pitchFamily="34" charset="0"/>
              </a:rPr>
              <a:t>Startup Tasks</a:t>
            </a:r>
            <a:endParaRPr lang="en-US" sz="3200" dirty="0" smtClean="0">
              <a:ln>
                <a:solidFill>
                  <a:schemeClr val="bg1">
                    <a:alpha val="0"/>
                  </a:schemeClr>
                </a:solidFill>
              </a:ln>
              <a:solidFill>
                <a:schemeClr val="accent2">
                  <a:alpha val="99000"/>
                </a:schemeClr>
              </a:solidFill>
              <a:latin typeface="Segoe UI Light" pitchFamily="34" charset="0"/>
            </a:endParaRPr>
          </a:p>
          <a:p>
            <a:pPr marL="0" lvl="1">
              <a:spcBef>
                <a:spcPts val="300"/>
              </a:spcBef>
            </a:pPr>
            <a:r>
              <a:rPr lang="en-US" dirty="0" smtClean="0">
                <a:ln>
                  <a:solidFill>
                    <a:schemeClr val="bg1">
                      <a:alpha val="0"/>
                    </a:schemeClr>
                  </a:solidFill>
                </a:ln>
                <a:solidFill>
                  <a:srgbClr val="595959">
                    <a:alpha val="99000"/>
                  </a:srgbClr>
                </a:solidFill>
              </a:rPr>
              <a:t>Runs before </a:t>
            </a:r>
            <a:r>
              <a:rPr lang="en-US" dirty="0" err="1" smtClean="0">
                <a:ln>
                  <a:solidFill>
                    <a:schemeClr val="bg1">
                      <a:alpha val="0"/>
                    </a:schemeClr>
                  </a:solidFill>
                </a:ln>
                <a:solidFill>
                  <a:srgbClr val="595959">
                    <a:alpha val="99000"/>
                  </a:srgbClr>
                </a:solidFill>
              </a:rPr>
              <a:t>RoleEntryPoint</a:t>
            </a:r>
            <a:r>
              <a:rPr lang="en-US" dirty="0" smtClean="0">
                <a:ln>
                  <a:solidFill>
                    <a:schemeClr val="bg1">
                      <a:alpha val="0"/>
                    </a:schemeClr>
                  </a:solidFill>
                </a:ln>
                <a:solidFill>
                  <a:srgbClr val="595959">
                    <a:alpha val="99000"/>
                  </a:srgbClr>
                </a:solidFill>
              </a:rPr>
              <a:t> </a:t>
            </a:r>
            <a:r>
              <a:rPr lang="en-US" dirty="0" err="1" smtClean="0">
                <a:ln>
                  <a:solidFill>
                    <a:schemeClr val="bg1">
                      <a:alpha val="0"/>
                    </a:schemeClr>
                  </a:solidFill>
                </a:ln>
                <a:solidFill>
                  <a:srgbClr val="595959">
                    <a:alpha val="99000"/>
                  </a:srgbClr>
                </a:solidFill>
              </a:rPr>
              <a:t>OnStart</a:t>
            </a:r>
            <a:r>
              <a:rPr lang="en-US" dirty="0" smtClean="0">
                <a:ln>
                  <a:solidFill>
                    <a:schemeClr val="bg1">
                      <a:alpha val="0"/>
                    </a:schemeClr>
                  </a:solidFill>
                </a:ln>
                <a:solidFill>
                  <a:srgbClr val="595959">
                    <a:alpha val="99000"/>
                  </a:srgbClr>
                </a:solidFill>
              </a:rPr>
              <a:t>()</a:t>
            </a:r>
            <a:endParaRPr lang="en-US" dirty="0">
              <a:solidFill>
                <a:srgbClr val="595959">
                  <a:alpha val="99000"/>
                </a:srgbClr>
              </a:solidFill>
            </a:endParaRPr>
          </a:p>
          <a:p>
            <a:pPr marL="0" lvl="1">
              <a:spcBef>
                <a:spcPts val="300"/>
              </a:spcBef>
            </a:pPr>
            <a:r>
              <a:rPr lang="en-US" dirty="0" smtClean="0">
                <a:solidFill>
                  <a:srgbClr val="595959">
                    <a:alpha val="99000"/>
                  </a:srgbClr>
                </a:solidFill>
              </a:rPr>
              <a:t>Can run as elevated or standard user</a:t>
            </a:r>
          </a:p>
          <a:p>
            <a:pPr marL="0" lvl="1">
              <a:spcBef>
                <a:spcPts val="300"/>
              </a:spcBef>
            </a:pPr>
            <a:endParaRPr lang="en-US" sz="600" dirty="0" smtClean="0">
              <a:ln>
                <a:solidFill>
                  <a:schemeClr val="bg1">
                    <a:alpha val="0"/>
                  </a:schemeClr>
                </a:solidFill>
              </a:ln>
              <a:solidFill>
                <a:srgbClr val="595959">
                  <a:alpha val="99000"/>
                </a:srgbClr>
              </a:solidFill>
            </a:endParaRPr>
          </a:p>
          <a:p>
            <a:pPr>
              <a:lnSpc>
                <a:spcPts val="3800"/>
              </a:lnSpc>
              <a:spcBef>
                <a:spcPts val="1200"/>
              </a:spcBef>
            </a:pPr>
            <a:r>
              <a:rPr lang="en-US" sz="3200" dirty="0" smtClean="0">
                <a:ln>
                  <a:solidFill>
                    <a:schemeClr val="bg1">
                      <a:alpha val="0"/>
                    </a:schemeClr>
                  </a:solidFill>
                </a:ln>
                <a:solidFill>
                  <a:schemeClr val="accent2">
                    <a:alpha val="99000"/>
                  </a:schemeClr>
                </a:solidFill>
                <a:latin typeface="Segoe UI Light" pitchFamily="34" charset="0"/>
              </a:rPr>
              <a:t>Imports</a:t>
            </a:r>
            <a:br>
              <a:rPr lang="en-US" sz="3200" dirty="0" smtClean="0">
                <a:ln>
                  <a:solidFill>
                    <a:schemeClr val="bg1">
                      <a:alpha val="0"/>
                    </a:schemeClr>
                  </a:solidFill>
                </a:ln>
                <a:solidFill>
                  <a:schemeClr val="accent2">
                    <a:alpha val="99000"/>
                  </a:schemeClr>
                </a:solidFill>
                <a:latin typeface="Segoe UI Light" pitchFamily="34" charset="0"/>
              </a:rPr>
            </a:br>
            <a:r>
              <a:rPr lang="en-US" dirty="0" smtClean="0">
                <a:solidFill>
                  <a:srgbClr val="595959">
                    <a:alpha val="99000"/>
                  </a:srgbClr>
                </a:solidFill>
              </a:rPr>
              <a:t>Package up startup commands into a </a:t>
            </a:r>
            <a:br>
              <a:rPr lang="en-US" dirty="0" smtClean="0">
                <a:solidFill>
                  <a:srgbClr val="595959">
                    <a:alpha val="99000"/>
                  </a:srgbClr>
                </a:solidFill>
              </a:rPr>
            </a:br>
            <a:r>
              <a:rPr lang="en-US" dirty="0" smtClean="0">
                <a:solidFill>
                  <a:srgbClr val="595959">
                    <a:alpha val="99000"/>
                  </a:srgbClr>
                </a:solidFill>
              </a:rPr>
              <a:t>reusable format</a:t>
            </a:r>
            <a:br>
              <a:rPr lang="en-US" dirty="0" smtClean="0">
                <a:solidFill>
                  <a:srgbClr val="595959">
                    <a:alpha val="99000"/>
                  </a:srgbClr>
                </a:solidFill>
              </a:rPr>
            </a:br>
            <a:r>
              <a:rPr lang="en-US" dirty="0" smtClean="0">
                <a:solidFill>
                  <a:srgbClr val="595959">
                    <a:alpha val="99000"/>
                  </a:srgbClr>
                </a:solidFill>
              </a:rPr>
              <a:t>Stored in the </a:t>
            </a:r>
            <a:r>
              <a:rPr lang="en-US" dirty="0" err="1" smtClean="0">
                <a:solidFill>
                  <a:srgbClr val="595959">
                    <a:alpha val="99000"/>
                  </a:srgbClr>
                </a:solidFill>
              </a:rPr>
              <a:t>sdk</a:t>
            </a:r>
            <a:r>
              <a:rPr lang="en-US" dirty="0" smtClean="0">
                <a:solidFill>
                  <a:srgbClr val="595959">
                    <a:alpha val="99000"/>
                  </a:srgbClr>
                </a:solidFill>
              </a:rPr>
              <a:t> installation directory</a:t>
            </a:r>
            <a:endParaRPr lang="en-US" dirty="0">
              <a:solidFill>
                <a:srgbClr val="595959">
                  <a:alpha val="99000"/>
                </a:srgbClr>
              </a:solidFill>
            </a:endParaRPr>
          </a:p>
          <a:p>
            <a:pPr>
              <a:lnSpc>
                <a:spcPts val="3800"/>
              </a:lnSpc>
              <a:spcBef>
                <a:spcPts val="1200"/>
              </a:spcBef>
            </a:pPr>
            <a:endParaRPr lang="en-US" sz="3200" dirty="0">
              <a:ln>
                <a:solidFill>
                  <a:schemeClr val="bg1">
                    <a:alpha val="0"/>
                  </a:schemeClr>
                </a:solidFill>
              </a:ln>
              <a:solidFill>
                <a:schemeClr val="accent2">
                  <a:alpha val="99000"/>
                </a:schemeClr>
              </a:solidFill>
              <a:latin typeface="Segoe UI Light" pitchFamily="34" charset="0"/>
            </a:endParaRPr>
          </a:p>
        </p:txBody>
      </p:sp>
      <p:sp>
        <p:nvSpPr>
          <p:cNvPr id="6" name="TextBox 5"/>
          <p:cNvSpPr txBox="1"/>
          <p:nvPr/>
        </p:nvSpPr>
        <p:spPr>
          <a:xfrm>
            <a:off x="5779393" y="6528205"/>
            <a:ext cx="3260508" cy="246221"/>
          </a:xfrm>
          <a:prstGeom prst="rect">
            <a:avLst/>
          </a:prstGeom>
          <a:noFill/>
        </p:spPr>
        <p:txBody>
          <a:bodyPr wrap="none" lIns="0" tIns="0" rIns="0" bIns="0" rtlCol="0">
            <a:spAutoFit/>
          </a:bodyPr>
          <a:lstStyle/>
          <a:p>
            <a:r>
              <a:rPr lang="en-US" sz="800" dirty="0" smtClean="0">
                <a:gradFill>
                  <a:gsLst>
                    <a:gs pos="417">
                      <a:srgbClr val="000000"/>
                    </a:gs>
                    <a:gs pos="100000">
                      <a:srgbClr val="000000"/>
                    </a:gs>
                  </a:gsLst>
                  <a:lin ang="5400000" scaled="0"/>
                </a:gradFill>
              </a:rPr>
              <a:t>Real World Windows Azure Guidance - Corey Fowler </a:t>
            </a:r>
            <a:r>
              <a:rPr lang="en-US" sz="800" dirty="0">
                <a:gradFill>
                  <a:gsLst>
                    <a:gs pos="417">
                      <a:srgbClr val="000000"/>
                    </a:gs>
                    <a:gs pos="100000">
                      <a:srgbClr val="000000"/>
                    </a:gs>
                  </a:gsLst>
                  <a:lin ang="5400000" scaled="0"/>
                </a:gradFill>
              </a:rPr>
              <a:t>@SyntaxC4</a:t>
            </a:r>
            <a:br>
              <a:rPr lang="en-US" sz="800" dirty="0">
                <a:gradFill>
                  <a:gsLst>
                    <a:gs pos="417">
                      <a:srgbClr val="000000"/>
                    </a:gs>
                    <a:gs pos="100000">
                      <a:srgbClr val="000000"/>
                    </a:gs>
                  </a:gsLst>
                  <a:lin ang="5400000" scaled="0"/>
                </a:gradFill>
              </a:rPr>
            </a:br>
            <a:r>
              <a:rPr lang="en-US" sz="800" dirty="0">
                <a:gradFill>
                  <a:gsLst>
                    <a:gs pos="417">
                      <a:srgbClr val="000000"/>
                    </a:gs>
                    <a:gs pos="100000">
                      <a:srgbClr val="000000"/>
                    </a:gs>
                  </a:gsLst>
                  <a:lin ang="5400000" scaled="0"/>
                </a:gradFill>
                <a:hlinkClick r:id="rId4"/>
              </a:rPr>
              <a:t>http://</a:t>
            </a:r>
            <a:r>
              <a:rPr lang="en-US" sz="800" dirty="0" smtClean="0">
                <a:gradFill>
                  <a:gsLst>
                    <a:gs pos="417">
                      <a:srgbClr val="000000"/>
                    </a:gs>
                    <a:gs pos="100000">
                      <a:srgbClr val="000000"/>
                    </a:gs>
                  </a:gsLst>
                  <a:lin ang="5400000" scaled="0"/>
                </a:gradFill>
                <a:hlinkClick r:id="rId4"/>
              </a:rPr>
              <a:t>msdn.microsoft.com/en-us/library/windowsazure/hh127476.aspx</a:t>
            </a:r>
            <a:r>
              <a:rPr lang="en-US" sz="800" dirty="0" smtClean="0">
                <a:gradFill>
                  <a:gsLst>
                    <a:gs pos="417">
                      <a:srgbClr val="000000"/>
                    </a:gs>
                    <a:gs pos="100000">
                      <a:srgbClr val="000000"/>
                    </a:gs>
                  </a:gsLst>
                  <a:lin ang="5400000" scaled="0"/>
                </a:gradFill>
              </a:rPr>
              <a:t> </a:t>
            </a:r>
            <a:endParaRPr lang="en-US" sz="800" dirty="0" smtClean="0">
              <a:gradFill>
                <a:gsLst>
                  <a:gs pos="417">
                    <a:srgbClr val="000000"/>
                  </a:gs>
                  <a:gs pos="100000">
                    <a:srgbClr val="000000"/>
                  </a:gs>
                </a:gsLst>
                <a:lin ang="5400000" scaled="0"/>
              </a:gradFill>
            </a:endParaRPr>
          </a:p>
        </p:txBody>
      </p:sp>
    </p:spTree>
    <p:extLst>
      <p:ext uri="{BB962C8B-B14F-4D97-AF65-F5344CB8AC3E}">
        <p14:creationId xmlns:p14="http://schemas.microsoft.com/office/powerpoint/2010/main" val="1987228788"/>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2050" y="1695451"/>
            <a:ext cx="8371083" cy="405765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6" name="Rectangle 5"/>
          <p:cNvSpPr/>
          <p:nvPr/>
        </p:nvSpPr>
        <p:spPr bwMode="auto">
          <a:xfrm>
            <a:off x="536939" y="2693774"/>
            <a:ext cx="2606719" cy="28881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smtClean="0">
              <a:gradFill>
                <a:gsLst>
                  <a:gs pos="0">
                    <a:srgbClr val="FFFFFF"/>
                  </a:gs>
                  <a:gs pos="100000">
                    <a:srgbClr val="FFFFFF"/>
                  </a:gs>
                </a:gsLst>
                <a:lin ang="5400000" scaled="0"/>
              </a:gradFill>
            </a:endParaRPr>
          </a:p>
        </p:txBody>
      </p:sp>
      <p:sp>
        <p:nvSpPr>
          <p:cNvPr id="7" name="Rectangle 6"/>
          <p:cNvSpPr/>
          <p:nvPr/>
        </p:nvSpPr>
        <p:spPr bwMode="auto">
          <a:xfrm>
            <a:off x="3270546" y="2693774"/>
            <a:ext cx="2606719" cy="28881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smtClean="0">
              <a:gradFill>
                <a:gsLst>
                  <a:gs pos="0">
                    <a:srgbClr val="FFFFFF"/>
                  </a:gs>
                  <a:gs pos="100000">
                    <a:srgbClr val="FFFFFF"/>
                  </a:gs>
                </a:gsLst>
                <a:lin ang="5400000" scaled="0"/>
              </a:gradFill>
            </a:endParaRPr>
          </a:p>
        </p:txBody>
      </p:sp>
      <p:sp>
        <p:nvSpPr>
          <p:cNvPr id="8" name="Rectangle 7"/>
          <p:cNvSpPr/>
          <p:nvPr/>
        </p:nvSpPr>
        <p:spPr bwMode="auto">
          <a:xfrm>
            <a:off x="6004152" y="2693774"/>
            <a:ext cx="2606719" cy="28881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smtClean="0">
              <a:gradFill>
                <a:gsLst>
                  <a:gs pos="0">
                    <a:srgbClr val="FFFFFF"/>
                  </a:gs>
                  <a:gs pos="100000">
                    <a:srgbClr val="FFFFFF"/>
                  </a:gs>
                </a:gsLst>
                <a:lin ang="5400000" scaled="0"/>
              </a:gradFill>
            </a:endParaRPr>
          </a:p>
        </p:txBody>
      </p:sp>
      <p:sp>
        <p:nvSpPr>
          <p:cNvPr id="9" name="Content Placeholder 2"/>
          <p:cNvSpPr txBox="1">
            <a:spLocks/>
          </p:cNvSpPr>
          <p:nvPr>
            <p:custDataLst>
              <p:tags r:id="rId2"/>
            </p:custDataLst>
          </p:nvPr>
        </p:nvSpPr>
        <p:spPr>
          <a:xfrm>
            <a:off x="413240" y="1843787"/>
            <a:ext cx="8368939" cy="615553"/>
          </a:xfrm>
          <a:prstGeom prst="rect">
            <a:avLst/>
          </a:prstGeom>
        </p:spPr>
        <p:txBody>
          <a:bodyPr vert="horz" wrap="square" lIns="0" tIns="0" rIns="0" bIns="0" rtlCol="0">
            <a:spAutoFit/>
          </a:bodyPr>
          <a:lstStyle>
            <a:lvl1pPr marL="0" indent="0" algn="l" defTabSz="914363" rtl="0" eaLnBrk="1" latinLnBrk="0" hangingPunct="1">
              <a:lnSpc>
                <a:spcPct val="100000"/>
              </a:lnSpc>
              <a:spcBef>
                <a:spcPts val="1200"/>
              </a:spcBef>
              <a:buSzPct val="80000"/>
              <a:buFontTx/>
              <a:buNone/>
              <a:defRPr sz="3200" kern="1200">
                <a:ln>
                  <a:solidFill>
                    <a:schemeClr val="bg1">
                      <a:alpha val="0"/>
                    </a:schemeClr>
                  </a:solidFill>
                </a:ln>
                <a:gradFill>
                  <a:gsLst>
                    <a:gs pos="0">
                      <a:srgbClr val="595959"/>
                    </a:gs>
                    <a:gs pos="86000">
                      <a:srgbClr val="595959"/>
                    </a:gs>
                  </a:gsLst>
                  <a:lin ang="5400000" scaled="0"/>
                </a:gradFill>
                <a:latin typeface="+mn-lt"/>
                <a:ea typeface="+mn-ea"/>
                <a:cs typeface="+mn-cs"/>
              </a:defRPr>
            </a:lvl1pPr>
            <a:lvl2pPr marL="460375" indent="0" algn="l" defTabSz="914363" rtl="0" eaLnBrk="1" latinLnBrk="0" hangingPunct="1">
              <a:lnSpc>
                <a:spcPct val="100000"/>
              </a:lnSpc>
              <a:spcBef>
                <a:spcPts val="300"/>
              </a:spcBef>
              <a:buSzPct val="80000"/>
              <a:buFontTx/>
              <a:buNone/>
              <a:defRPr sz="2800" kern="1200">
                <a:ln>
                  <a:solidFill>
                    <a:schemeClr val="bg1">
                      <a:alpha val="0"/>
                    </a:schemeClr>
                  </a:solidFill>
                </a:ln>
                <a:gradFill>
                  <a:gsLst>
                    <a:gs pos="0">
                      <a:srgbClr val="595959"/>
                    </a:gs>
                    <a:gs pos="86000">
                      <a:srgbClr val="595959"/>
                    </a:gs>
                  </a:gsLst>
                  <a:lin ang="5400000" scaled="0"/>
                </a:gradFill>
                <a:latin typeface="+mn-lt"/>
                <a:ea typeface="+mn-ea"/>
                <a:cs typeface="+mn-cs"/>
              </a:defRPr>
            </a:lvl2pPr>
            <a:lvl3pPr marL="914400" indent="0" algn="l" defTabSz="914363" rtl="0" eaLnBrk="1" latinLnBrk="0" hangingPunct="1">
              <a:lnSpc>
                <a:spcPct val="100000"/>
              </a:lnSpc>
              <a:spcBef>
                <a:spcPts val="300"/>
              </a:spcBef>
              <a:buSzPct val="80000"/>
              <a:buFontTx/>
              <a:buNone/>
              <a:defRPr sz="2400" kern="1200">
                <a:ln>
                  <a:solidFill>
                    <a:schemeClr val="bg1">
                      <a:alpha val="0"/>
                    </a:schemeClr>
                  </a:solidFill>
                </a:ln>
                <a:gradFill>
                  <a:gsLst>
                    <a:gs pos="0">
                      <a:srgbClr val="595959"/>
                    </a:gs>
                    <a:gs pos="86000">
                      <a:srgbClr val="595959"/>
                    </a:gs>
                  </a:gsLst>
                  <a:lin ang="5400000" scaled="0"/>
                </a:gradFill>
                <a:latin typeface="+mn-lt"/>
                <a:ea typeface="+mn-ea"/>
                <a:cs typeface="+mn-cs"/>
              </a:defRPr>
            </a:lvl3pPr>
            <a:lvl4pPr marL="1370013" indent="0" algn="l" defTabSz="914363" rtl="0" eaLnBrk="1" latinLnBrk="0" hangingPunct="1">
              <a:lnSpc>
                <a:spcPct val="100000"/>
              </a:lnSpc>
              <a:spcBef>
                <a:spcPts val="300"/>
              </a:spcBef>
              <a:buSzPct val="80000"/>
              <a:buFontTx/>
              <a:buNone/>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4pPr>
            <a:lvl5pPr marL="1836738" indent="0" algn="l" defTabSz="914363" rtl="0" eaLnBrk="1" latinLnBrk="0" hangingPunct="1">
              <a:lnSpc>
                <a:spcPct val="100000"/>
              </a:lnSpc>
              <a:spcBef>
                <a:spcPts val="300"/>
              </a:spcBef>
              <a:buSzPct val="80000"/>
              <a:buFontTx/>
              <a:buNone/>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4000" dirty="0">
                <a:solidFill>
                  <a:schemeClr val="tx2">
                    <a:alpha val="99000"/>
                  </a:schemeClr>
                </a:solidFill>
                <a:latin typeface="Segoe UI Light" pitchFamily="34" charset="0"/>
              </a:rPr>
              <a:t>Inherits RoleEntryPoint</a:t>
            </a:r>
          </a:p>
        </p:txBody>
      </p:sp>
      <p:sp>
        <p:nvSpPr>
          <p:cNvPr id="10" name="TextBox 9"/>
          <p:cNvSpPr txBox="1"/>
          <p:nvPr/>
        </p:nvSpPr>
        <p:spPr>
          <a:xfrm>
            <a:off x="536939" y="2826653"/>
            <a:ext cx="2606719" cy="2402196"/>
          </a:xfrm>
          <a:prstGeom prst="rect">
            <a:avLst/>
          </a:prstGeom>
          <a:noFill/>
        </p:spPr>
        <p:txBody>
          <a:bodyPr wrap="square" lIns="0" tIns="0" rIns="0" bIns="0" rtlCol="0">
            <a:spAutoFit/>
          </a:bodyPr>
          <a:lstStyle/>
          <a:p>
            <a:pPr algn="ctr">
              <a:lnSpc>
                <a:spcPct val="90000"/>
              </a:lnSpc>
              <a:spcBef>
                <a:spcPct val="20000"/>
              </a:spcBef>
              <a:buSzPct val="80000"/>
            </a:pPr>
            <a:r>
              <a:rPr lang="en-US" sz="3200" dirty="0">
                <a:solidFill>
                  <a:schemeClr val="bg1">
                    <a:alpha val="99000"/>
                  </a:schemeClr>
                </a:solidFill>
                <a:latin typeface="Segoe UI Light" pitchFamily="34" charset="0"/>
              </a:rPr>
              <a:t>OnStart() </a:t>
            </a:r>
            <a:r>
              <a:rPr lang="en-US" sz="3200" dirty="0" smtClean="0">
                <a:solidFill>
                  <a:schemeClr val="bg1">
                    <a:alpha val="99000"/>
                  </a:schemeClr>
                </a:solidFill>
                <a:latin typeface="Segoe UI Light" pitchFamily="34" charset="0"/>
              </a:rPr>
              <a:t>Method</a:t>
            </a:r>
          </a:p>
          <a:p>
            <a:pPr marL="0" lvl="1" algn="ctr">
              <a:spcBef>
                <a:spcPts val="300"/>
              </a:spcBef>
              <a:buSzPct val="80000"/>
            </a:pPr>
            <a:r>
              <a:rPr lang="en-US" sz="1600" dirty="0">
                <a:ln>
                  <a:solidFill>
                    <a:srgbClr val="FFFFFF">
                      <a:alpha val="0"/>
                    </a:srgbClr>
                  </a:solidFill>
                </a:ln>
                <a:solidFill>
                  <a:schemeClr val="bg1">
                    <a:alpha val="99000"/>
                  </a:schemeClr>
                </a:solidFill>
              </a:rPr>
              <a:t>Called by Fabric on startup, allows you to perform initialization </a:t>
            </a:r>
            <a:r>
              <a:rPr lang="en-US" sz="1600" dirty="0" smtClean="0">
                <a:ln>
                  <a:solidFill>
                    <a:srgbClr val="FFFFFF">
                      <a:alpha val="0"/>
                    </a:srgbClr>
                  </a:solidFill>
                </a:ln>
                <a:solidFill>
                  <a:schemeClr val="bg1">
                    <a:alpha val="99000"/>
                  </a:schemeClr>
                </a:solidFill>
              </a:rPr>
              <a:t>tasks.</a:t>
            </a:r>
            <a:br>
              <a:rPr lang="en-US" sz="1600" dirty="0" smtClean="0">
                <a:ln>
                  <a:solidFill>
                    <a:srgbClr val="FFFFFF">
                      <a:alpha val="0"/>
                    </a:srgbClr>
                  </a:solidFill>
                </a:ln>
                <a:solidFill>
                  <a:schemeClr val="bg1">
                    <a:alpha val="99000"/>
                  </a:schemeClr>
                </a:solidFill>
              </a:rPr>
            </a:br>
            <a:r>
              <a:rPr lang="en-US" sz="1600" dirty="0" smtClean="0">
                <a:ln>
                  <a:solidFill>
                    <a:srgbClr val="FFFFFF">
                      <a:alpha val="0"/>
                    </a:srgbClr>
                  </a:solidFill>
                </a:ln>
                <a:solidFill>
                  <a:schemeClr val="bg1">
                    <a:alpha val="99000"/>
                  </a:schemeClr>
                </a:solidFill>
              </a:rPr>
              <a:t>Reports </a:t>
            </a:r>
            <a:r>
              <a:rPr lang="en-US" sz="1600" dirty="0">
                <a:ln>
                  <a:solidFill>
                    <a:srgbClr val="FFFFFF">
                      <a:alpha val="0"/>
                    </a:srgbClr>
                  </a:solidFill>
                </a:ln>
                <a:solidFill>
                  <a:schemeClr val="bg1">
                    <a:alpha val="99000"/>
                  </a:schemeClr>
                </a:solidFill>
              </a:rPr>
              <a:t>Busy status to load balancer until you return </a:t>
            </a:r>
            <a:r>
              <a:rPr lang="en-US" sz="1600" dirty="0" smtClean="0">
                <a:ln>
                  <a:solidFill>
                    <a:srgbClr val="FFFFFF">
                      <a:alpha val="0"/>
                    </a:srgbClr>
                  </a:solidFill>
                </a:ln>
                <a:solidFill>
                  <a:schemeClr val="bg1">
                    <a:alpha val="99000"/>
                  </a:schemeClr>
                </a:solidFill>
              </a:rPr>
              <a:t>true.</a:t>
            </a:r>
            <a:endParaRPr lang="en-US" sz="3200" dirty="0">
              <a:solidFill>
                <a:schemeClr val="bg1">
                  <a:alpha val="99000"/>
                </a:schemeClr>
              </a:solidFill>
              <a:latin typeface="Segoe UI Light" pitchFamily="34" charset="0"/>
            </a:endParaRPr>
          </a:p>
        </p:txBody>
      </p:sp>
      <p:sp>
        <p:nvSpPr>
          <p:cNvPr id="11" name="TextBox 10"/>
          <p:cNvSpPr txBox="1"/>
          <p:nvPr/>
        </p:nvSpPr>
        <p:spPr>
          <a:xfrm>
            <a:off x="3270546" y="2826652"/>
            <a:ext cx="2606719" cy="2272930"/>
          </a:xfrm>
          <a:prstGeom prst="rect">
            <a:avLst/>
          </a:prstGeom>
          <a:noFill/>
        </p:spPr>
        <p:txBody>
          <a:bodyPr wrap="square" lIns="0" tIns="0" rIns="0" bIns="0" rtlCol="0">
            <a:spAutoFit/>
          </a:bodyPr>
          <a:lstStyle/>
          <a:p>
            <a:pPr algn="ctr">
              <a:lnSpc>
                <a:spcPct val="90000"/>
              </a:lnSpc>
              <a:spcBef>
                <a:spcPct val="20000"/>
              </a:spcBef>
              <a:buSzPct val="80000"/>
            </a:pPr>
            <a:r>
              <a:rPr lang="en-US" sz="3200" dirty="0">
                <a:solidFill>
                  <a:schemeClr val="bg1">
                    <a:alpha val="99000"/>
                  </a:schemeClr>
                </a:solidFill>
                <a:latin typeface="Segoe UI Light" pitchFamily="34" charset="0"/>
              </a:rPr>
              <a:t>Run() </a:t>
            </a:r>
            <a:r>
              <a:rPr lang="en-US" sz="3200" dirty="0" smtClean="0">
                <a:solidFill>
                  <a:schemeClr val="bg1">
                    <a:alpha val="99000"/>
                  </a:schemeClr>
                </a:solidFill>
                <a:latin typeface="Segoe UI Light" pitchFamily="34" charset="0"/>
              </a:rPr>
              <a:t/>
            </a:r>
            <a:br>
              <a:rPr lang="en-US" sz="3200" dirty="0" smtClean="0">
                <a:solidFill>
                  <a:schemeClr val="bg1">
                    <a:alpha val="99000"/>
                  </a:schemeClr>
                </a:solidFill>
                <a:latin typeface="Segoe UI Light" pitchFamily="34" charset="0"/>
              </a:rPr>
            </a:br>
            <a:r>
              <a:rPr lang="en-US" sz="3200" dirty="0" smtClean="0">
                <a:solidFill>
                  <a:schemeClr val="bg1">
                    <a:alpha val="99000"/>
                  </a:schemeClr>
                </a:solidFill>
                <a:latin typeface="Segoe UI Light" pitchFamily="34" charset="0"/>
              </a:rPr>
              <a:t>Method</a:t>
            </a:r>
          </a:p>
          <a:p>
            <a:pPr marL="0" lvl="1" algn="ctr">
              <a:spcBef>
                <a:spcPts val="300"/>
              </a:spcBef>
              <a:buSzPct val="80000"/>
            </a:pPr>
            <a:r>
              <a:rPr lang="en-US" sz="1600" dirty="0">
                <a:ln>
                  <a:solidFill>
                    <a:srgbClr val="FFFFFF">
                      <a:alpha val="0"/>
                    </a:srgbClr>
                  </a:solidFill>
                </a:ln>
                <a:solidFill>
                  <a:schemeClr val="bg1">
                    <a:alpha val="99000"/>
                  </a:schemeClr>
                </a:solidFill>
              </a:rPr>
              <a:t>Main logic is here – can do anything, typically infinite loop. Should never exit.</a:t>
            </a:r>
          </a:p>
          <a:p>
            <a:pPr algn="ctr">
              <a:lnSpc>
                <a:spcPct val="90000"/>
              </a:lnSpc>
              <a:spcBef>
                <a:spcPct val="20000"/>
              </a:spcBef>
              <a:buSzPct val="80000"/>
            </a:pPr>
            <a:endParaRPr lang="en-US" sz="3200" dirty="0">
              <a:solidFill>
                <a:schemeClr val="bg1">
                  <a:alpha val="99000"/>
                </a:schemeClr>
              </a:solidFill>
              <a:latin typeface="Segoe UI Light" pitchFamily="34" charset="0"/>
            </a:endParaRPr>
          </a:p>
        </p:txBody>
      </p:sp>
      <p:sp>
        <p:nvSpPr>
          <p:cNvPr id="12" name="TextBox 11"/>
          <p:cNvSpPr txBox="1"/>
          <p:nvPr/>
        </p:nvSpPr>
        <p:spPr>
          <a:xfrm>
            <a:off x="6008159" y="2826653"/>
            <a:ext cx="2606719" cy="1702004"/>
          </a:xfrm>
          <a:prstGeom prst="rect">
            <a:avLst/>
          </a:prstGeom>
          <a:noFill/>
        </p:spPr>
        <p:txBody>
          <a:bodyPr wrap="square" lIns="0" tIns="0" rIns="0" bIns="0" rtlCol="0">
            <a:spAutoFit/>
          </a:bodyPr>
          <a:lstStyle/>
          <a:p>
            <a:pPr algn="ctr">
              <a:lnSpc>
                <a:spcPct val="90000"/>
              </a:lnSpc>
              <a:spcBef>
                <a:spcPct val="20000"/>
              </a:spcBef>
              <a:buSzPct val="80000"/>
            </a:pPr>
            <a:r>
              <a:rPr lang="en-US" sz="3200" dirty="0">
                <a:solidFill>
                  <a:schemeClr val="bg1">
                    <a:alpha val="99000"/>
                  </a:schemeClr>
                </a:solidFill>
                <a:latin typeface="Segoe UI Light" pitchFamily="34" charset="0"/>
              </a:rPr>
              <a:t>OnStop() </a:t>
            </a:r>
            <a:r>
              <a:rPr lang="en-US" sz="3200" dirty="0" smtClean="0">
                <a:solidFill>
                  <a:schemeClr val="bg1">
                    <a:alpha val="99000"/>
                  </a:schemeClr>
                </a:solidFill>
                <a:latin typeface="Segoe UI Light" pitchFamily="34" charset="0"/>
              </a:rPr>
              <a:t>Method</a:t>
            </a:r>
          </a:p>
          <a:p>
            <a:pPr marL="0" lvl="1" algn="ctr">
              <a:spcBef>
                <a:spcPts val="300"/>
              </a:spcBef>
              <a:buSzPct val="80000"/>
            </a:pPr>
            <a:r>
              <a:rPr lang="en-US" sz="1600" dirty="0">
                <a:ln>
                  <a:solidFill>
                    <a:srgbClr val="FFFFFF">
                      <a:alpha val="0"/>
                    </a:srgbClr>
                  </a:solidFill>
                </a:ln>
                <a:solidFill>
                  <a:schemeClr val="bg1">
                    <a:alpha val="99000"/>
                  </a:schemeClr>
                </a:solidFill>
              </a:rPr>
              <a:t>Called when role is to be shutdown, graceful exit.</a:t>
            </a:r>
          </a:p>
          <a:p>
            <a:pPr marL="0" lvl="1" algn="ctr">
              <a:spcBef>
                <a:spcPts val="300"/>
              </a:spcBef>
              <a:buSzPct val="80000"/>
            </a:pPr>
            <a:r>
              <a:rPr lang="en-US" sz="1600" dirty="0">
                <a:ln>
                  <a:solidFill>
                    <a:srgbClr val="FFFFFF">
                      <a:alpha val="0"/>
                    </a:srgbClr>
                  </a:solidFill>
                </a:ln>
                <a:solidFill>
                  <a:schemeClr val="bg1">
                    <a:alpha val="99000"/>
                  </a:schemeClr>
                </a:solidFill>
              </a:rPr>
              <a:t>30 Seconds to tidy </a:t>
            </a:r>
            <a:r>
              <a:rPr lang="en-US" sz="1600" dirty="0" smtClean="0">
                <a:ln>
                  <a:solidFill>
                    <a:srgbClr val="FFFFFF">
                      <a:alpha val="0"/>
                    </a:srgbClr>
                  </a:solidFill>
                </a:ln>
                <a:solidFill>
                  <a:schemeClr val="bg1"/>
                </a:solidFill>
              </a:rPr>
              <a:t>up.</a:t>
            </a:r>
            <a:endParaRPr lang="en-US" sz="1600" dirty="0">
              <a:ln>
                <a:solidFill>
                  <a:srgbClr val="FFFFFF">
                    <a:alpha val="0"/>
                  </a:srgbClr>
                </a:solidFill>
              </a:ln>
              <a:solidFill>
                <a:schemeClr val="bg1"/>
              </a:solidFill>
            </a:endParaRPr>
          </a:p>
        </p:txBody>
      </p:sp>
      <p:graphicFrame>
        <p:nvGraphicFramePr>
          <p:cNvPr id="4" name="Object 3" hidden="1"/>
          <p:cNvGraphicFramePr>
            <a:graphicFrameLocks noChangeAspect="1"/>
          </p:cNvGraphicFramePr>
          <p:nvPr>
            <p:custDataLst>
              <p:tags r:id="rId3"/>
            </p:custDataLst>
            <p:extLst>
              <p:ext uri="{D42A27DB-BD31-4B8C-83A1-F6EECF244321}">
                <p14:modId xmlns:p14="http://schemas.microsoft.com/office/powerpoint/2010/main" val="4273774772"/>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14407"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4"/>
            </p:custDataLst>
          </p:nvPr>
        </p:nvSpPr>
        <p:spPr/>
        <p:txBody>
          <a:bodyPr/>
          <a:lstStyle/>
          <a:p>
            <a:r>
              <a:rPr lang="en-US" dirty="0" smtClean="0"/>
              <a:t>Role </a:t>
            </a:r>
            <a:r>
              <a:rPr lang="en-US" dirty="0" smtClean="0">
                <a:solidFill>
                  <a:srgbClr val="00B0F0"/>
                </a:solidFill>
              </a:rPr>
              <a:t>Programming</a:t>
            </a:r>
            <a:r>
              <a:rPr lang="en-US" dirty="0" smtClean="0"/>
              <a:t> Model</a:t>
            </a:r>
            <a:endParaRPr lang="en-US" dirty="0"/>
          </a:p>
        </p:txBody>
      </p:sp>
    </p:spTree>
    <p:extLst>
      <p:ext uri="{BB962C8B-B14F-4D97-AF65-F5344CB8AC3E}">
        <p14:creationId xmlns:p14="http://schemas.microsoft.com/office/powerpoint/2010/main" val="2399009516"/>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Object 35" hidden="1"/>
          <p:cNvGraphicFramePr>
            <a:graphicFrameLocks noChangeAspect="1"/>
          </p:cNvGraphicFramePr>
          <p:nvPr>
            <p:custDataLst>
              <p:tags r:id="rId2"/>
            </p:custDataLst>
            <p:extLst>
              <p:ext uri="{D42A27DB-BD31-4B8C-83A1-F6EECF244321}">
                <p14:modId xmlns:p14="http://schemas.microsoft.com/office/powerpoint/2010/main" val="2840967764"/>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37951" name="think-cell Slide" r:id="rId23" imgW="270" imgH="270" progId="TCLayout.ActiveDocument.1">
                  <p:embed/>
                </p:oleObj>
              </mc:Choice>
              <mc:Fallback>
                <p:oleObj name="think-cell Slide" r:id="rId23" imgW="270" imgH="270" progId="TCLayout.ActiveDocument.1">
                  <p:embed/>
                  <p:pic>
                    <p:nvPicPr>
                      <p:cNvPr id="0" name=""/>
                      <p:cNvPicPr/>
                      <p:nvPr/>
                    </p:nvPicPr>
                    <p:blipFill>
                      <a:blip r:embed="rId24"/>
                      <a:stretch>
                        <a:fillRect/>
                      </a:stretch>
                    </p:blipFill>
                    <p:spPr>
                      <a:xfrm>
                        <a:off x="0" y="0"/>
                        <a:ext cx="119094" cy="158750"/>
                      </a:xfrm>
                      <a:prstGeom prst="rect">
                        <a:avLst/>
                      </a:prstGeom>
                    </p:spPr>
                  </p:pic>
                </p:oleObj>
              </mc:Fallback>
            </mc:AlternateContent>
          </a:graphicData>
        </a:graphic>
      </p:graphicFrame>
      <p:sp>
        <p:nvSpPr>
          <p:cNvPr id="3" name="Title 2"/>
          <p:cNvSpPr>
            <a:spLocks noGrp="1"/>
          </p:cNvSpPr>
          <p:nvPr>
            <p:ph type="title"/>
          </p:nvPr>
        </p:nvSpPr>
        <p:spPr/>
        <p:txBody>
          <a:bodyPr/>
          <a:lstStyle/>
          <a:p>
            <a:r>
              <a:rPr lang="en-US" dirty="0"/>
              <a:t>Role </a:t>
            </a:r>
            <a:r>
              <a:rPr lang="en-US" dirty="0">
                <a:solidFill>
                  <a:srgbClr val="00B0F0"/>
                </a:solidFill>
              </a:rPr>
              <a:t>Lifecycle</a:t>
            </a:r>
          </a:p>
        </p:txBody>
      </p:sp>
      <p:sp>
        <p:nvSpPr>
          <p:cNvPr id="4" name="Content Placeholder 3"/>
          <p:cNvSpPr>
            <a:spLocks noGrp="1"/>
          </p:cNvSpPr>
          <p:nvPr>
            <p:ph sz="quarter" idx="10"/>
          </p:nvPr>
        </p:nvSpPr>
        <p:spPr>
          <a:xfrm>
            <a:off x="389436" y="1463676"/>
            <a:ext cx="8368939" cy="1015663"/>
          </a:xfrm>
        </p:spPr>
        <p:txBody>
          <a:bodyPr/>
          <a:lstStyle/>
          <a:p>
            <a:r>
              <a:rPr lang="en-US" sz="2800" dirty="0">
                <a:latin typeface="Segoe UI Light" pitchFamily="34" charset="0"/>
              </a:rPr>
              <a:t>All roles may extend RoleEntryPoint</a:t>
            </a:r>
          </a:p>
          <a:p>
            <a:r>
              <a:rPr lang="en-US" sz="2800" dirty="0">
                <a:latin typeface="Segoe UI Light" pitchFamily="34" charset="0"/>
              </a:rPr>
              <a:t>Roles report status via </a:t>
            </a:r>
            <a:r>
              <a:rPr lang="en-US" sz="2800" dirty="0" smtClean="0">
                <a:latin typeface="Segoe UI Light" pitchFamily="34" charset="0"/>
              </a:rPr>
              <a:t>RoleEnvironment</a:t>
            </a:r>
            <a:endParaRPr lang="en-US" sz="2800" dirty="0">
              <a:latin typeface="Segoe UI Light" pitchFamily="34" charset="0"/>
            </a:endParaRPr>
          </a:p>
        </p:txBody>
      </p:sp>
      <p:sp>
        <p:nvSpPr>
          <p:cNvPr id="39" name="Rectangle 38"/>
          <p:cNvSpPr/>
          <p:nvPr>
            <p:custDataLst>
              <p:tags r:id="rId3"/>
            </p:custDataLst>
          </p:nvPr>
        </p:nvSpPr>
        <p:spPr bwMode="auto">
          <a:xfrm>
            <a:off x="4463581" y="3075076"/>
            <a:ext cx="1727709" cy="427481"/>
          </a:xfrm>
          <a:prstGeom prst="rect">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NZ" dirty="0">
                <a:ln>
                  <a:solidFill>
                    <a:schemeClr val="bg1">
                      <a:alpha val="0"/>
                    </a:schemeClr>
                  </a:solidFill>
                </a:ln>
                <a:solidFill>
                  <a:srgbClr val="595959">
                    <a:alpha val="99000"/>
                  </a:srgbClr>
                </a:solidFill>
              </a:rPr>
              <a:t>StatusCheck</a:t>
            </a:r>
          </a:p>
        </p:txBody>
      </p:sp>
      <p:sp>
        <p:nvSpPr>
          <p:cNvPr id="41" name="Rectangle 40"/>
          <p:cNvSpPr/>
          <p:nvPr>
            <p:custDataLst>
              <p:tags r:id="rId4"/>
            </p:custDataLst>
          </p:nvPr>
        </p:nvSpPr>
        <p:spPr bwMode="auto">
          <a:xfrm>
            <a:off x="4463581" y="3911467"/>
            <a:ext cx="1727709" cy="427481"/>
          </a:xfrm>
          <a:prstGeom prst="rect">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NZ" dirty="0">
                <a:ln>
                  <a:solidFill>
                    <a:schemeClr val="bg1">
                      <a:alpha val="0"/>
                    </a:schemeClr>
                  </a:solidFill>
                </a:ln>
                <a:solidFill>
                  <a:srgbClr val="595959">
                    <a:alpha val="99000"/>
                  </a:srgbClr>
                </a:solidFill>
              </a:rPr>
              <a:t>StatusCheck</a:t>
            </a:r>
          </a:p>
        </p:txBody>
      </p:sp>
      <p:sp>
        <p:nvSpPr>
          <p:cNvPr id="42" name="Rectangle 41"/>
          <p:cNvSpPr/>
          <p:nvPr>
            <p:custDataLst>
              <p:tags r:id="rId5"/>
            </p:custDataLst>
          </p:nvPr>
        </p:nvSpPr>
        <p:spPr bwMode="auto">
          <a:xfrm>
            <a:off x="4463581" y="5253489"/>
            <a:ext cx="1716820" cy="365760"/>
          </a:xfrm>
          <a:prstGeom prst="rect">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NZ" dirty="0">
                <a:ln>
                  <a:solidFill>
                    <a:schemeClr val="bg1">
                      <a:alpha val="0"/>
                    </a:schemeClr>
                  </a:solidFill>
                </a:ln>
                <a:solidFill>
                  <a:srgbClr val="595959">
                    <a:alpha val="99000"/>
                  </a:srgbClr>
                </a:solidFill>
              </a:rPr>
              <a:t>StatusCheck</a:t>
            </a:r>
          </a:p>
        </p:txBody>
      </p:sp>
      <p:sp>
        <p:nvSpPr>
          <p:cNvPr id="43" name="Rectangle 42"/>
          <p:cNvSpPr/>
          <p:nvPr>
            <p:custDataLst>
              <p:tags r:id="rId6"/>
            </p:custDataLst>
          </p:nvPr>
        </p:nvSpPr>
        <p:spPr bwMode="auto">
          <a:xfrm>
            <a:off x="4463580" y="5672639"/>
            <a:ext cx="1716820" cy="365760"/>
          </a:xfrm>
          <a:prstGeom prst="rect">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NZ" dirty="0">
                <a:ln>
                  <a:solidFill>
                    <a:schemeClr val="bg1">
                      <a:alpha val="0"/>
                    </a:schemeClr>
                  </a:solidFill>
                </a:ln>
                <a:solidFill>
                  <a:srgbClr val="595959">
                    <a:alpha val="99000"/>
                  </a:srgbClr>
                </a:solidFill>
              </a:rPr>
              <a:t>Stopping</a:t>
            </a:r>
          </a:p>
        </p:txBody>
      </p:sp>
      <p:sp>
        <p:nvSpPr>
          <p:cNvPr id="44" name="Rectangle 43"/>
          <p:cNvSpPr/>
          <p:nvPr>
            <p:custDataLst>
              <p:tags r:id="rId7"/>
            </p:custDataLst>
          </p:nvPr>
        </p:nvSpPr>
        <p:spPr bwMode="auto">
          <a:xfrm>
            <a:off x="1890951" y="3075075"/>
            <a:ext cx="2134156" cy="8291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dirty="0">
                <a:ln>
                  <a:solidFill>
                    <a:schemeClr val="bg1">
                      <a:alpha val="0"/>
                    </a:schemeClr>
                  </a:solidFill>
                </a:ln>
                <a:solidFill>
                  <a:schemeClr val="bg1">
                    <a:alpha val="99000"/>
                  </a:schemeClr>
                </a:solidFill>
              </a:rPr>
              <a:t>OnStart</a:t>
            </a:r>
          </a:p>
        </p:txBody>
      </p:sp>
      <p:sp>
        <p:nvSpPr>
          <p:cNvPr id="45" name="Rectangle 44"/>
          <p:cNvSpPr/>
          <p:nvPr>
            <p:custDataLst>
              <p:tags r:id="rId8"/>
            </p:custDataLst>
          </p:nvPr>
        </p:nvSpPr>
        <p:spPr bwMode="auto">
          <a:xfrm>
            <a:off x="1890951" y="3901316"/>
            <a:ext cx="2134156" cy="134780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dirty="0">
                <a:ln>
                  <a:solidFill>
                    <a:schemeClr val="bg1">
                      <a:alpha val="0"/>
                    </a:schemeClr>
                  </a:solidFill>
                </a:ln>
                <a:solidFill>
                  <a:schemeClr val="bg1">
                    <a:alpha val="99000"/>
                  </a:schemeClr>
                </a:solidFill>
              </a:rPr>
              <a:t>Run</a:t>
            </a:r>
          </a:p>
        </p:txBody>
      </p:sp>
      <p:sp>
        <p:nvSpPr>
          <p:cNvPr id="46" name="Rectangle 45"/>
          <p:cNvSpPr/>
          <p:nvPr>
            <p:custDataLst>
              <p:tags r:id="rId9"/>
            </p:custDataLst>
          </p:nvPr>
        </p:nvSpPr>
        <p:spPr bwMode="auto">
          <a:xfrm>
            <a:off x="1890951" y="5246230"/>
            <a:ext cx="2134156" cy="78491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dirty="0">
                <a:ln>
                  <a:solidFill>
                    <a:schemeClr val="bg1">
                      <a:alpha val="0"/>
                    </a:schemeClr>
                  </a:solidFill>
                </a:ln>
                <a:solidFill>
                  <a:schemeClr val="bg1">
                    <a:alpha val="99000"/>
                  </a:schemeClr>
                </a:solidFill>
              </a:rPr>
              <a:t>OnStop</a:t>
            </a:r>
          </a:p>
        </p:txBody>
      </p:sp>
      <p:sp>
        <p:nvSpPr>
          <p:cNvPr id="47" name="TextBox 46"/>
          <p:cNvSpPr txBox="1"/>
          <p:nvPr>
            <p:custDataLst>
              <p:tags r:id="rId10"/>
            </p:custDataLst>
          </p:nvPr>
        </p:nvSpPr>
        <p:spPr>
          <a:xfrm flipH="1">
            <a:off x="1890950" y="2736031"/>
            <a:ext cx="2134157" cy="276999"/>
          </a:xfrm>
          <a:prstGeom prst="rect">
            <a:avLst/>
          </a:prstGeom>
          <a:noFill/>
          <a:ln>
            <a:noFill/>
          </a:ln>
          <a:effectLst/>
        </p:spPr>
        <p:txBody>
          <a:bodyPr wrap="square" lIns="0" tIns="0" rIns="0" bIns="0" rtlCol="0">
            <a:spAutoFit/>
          </a:bodyPr>
          <a:lstStyle/>
          <a:p>
            <a:pPr algn="ctr"/>
            <a:r>
              <a:rPr lang="en-NZ" cap="all" dirty="0" smtClean="0">
                <a:ln>
                  <a:solidFill>
                    <a:schemeClr val="bg1">
                      <a:alpha val="0"/>
                    </a:schemeClr>
                  </a:solidFill>
                </a:ln>
                <a:solidFill>
                  <a:srgbClr val="595959">
                    <a:alpha val="99000"/>
                  </a:srgbClr>
                </a:solidFill>
              </a:rPr>
              <a:t>Methods</a:t>
            </a:r>
          </a:p>
        </p:txBody>
      </p:sp>
      <p:sp>
        <p:nvSpPr>
          <p:cNvPr id="48" name="Left Brace 47"/>
          <p:cNvSpPr/>
          <p:nvPr>
            <p:custDataLst>
              <p:tags r:id="rId11"/>
            </p:custDataLst>
          </p:nvPr>
        </p:nvSpPr>
        <p:spPr>
          <a:xfrm>
            <a:off x="1608572" y="3082335"/>
            <a:ext cx="274391" cy="2956065"/>
          </a:xfrm>
          <a:prstGeom prst="leftBrace">
            <a:avLst/>
          </a:prstGeom>
          <a:ln w="25400">
            <a:solidFill>
              <a:schemeClr val="accent4"/>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1600" dirty="0">
              <a:ln>
                <a:solidFill>
                  <a:schemeClr val="bg1">
                    <a:alpha val="0"/>
                  </a:schemeClr>
                </a:solidFill>
              </a:ln>
              <a:solidFill>
                <a:srgbClr val="595959"/>
              </a:solidFill>
            </a:endParaRPr>
          </a:p>
        </p:txBody>
      </p:sp>
      <p:sp>
        <p:nvSpPr>
          <p:cNvPr id="49" name="TextBox 48"/>
          <p:cNvSpPr txBox="1"/>
          <p:nvPr>
            <p:custDataLst>
              <p:tags r:id="rId12"/>
            </p:custDataLst>
          </p:nvPr>
        </p:nvSpPr>
        <p:spPr>
          <a:xfrm flipH="1">
            <a:off x="4463581" y="2736031"/>
            <a:ext cx="1747652" cy="276999"/>
          </a:xfrm>
          <a:prstGeom prst="rect">
            <a:avLst/>
          </a:prstGeom>
          <a:noFill/>
          <a:ln>
            <a:noFill/>
          </a:ln>
          <a:effectLst/>
        </p:spPr>
        <p:txBody>
          <a:bodyPr wrap="square" lIns="0" tIns="0" rIns="0" bIns="0" rtlCol="0">
            <a:spAutoFit/>
          </a:bodyPr>
          <a:lstStyle/>
          <a:p>
            <a:pPr algn="ctr"/>
            <a:r>
              <a:rPr lang="en-NZ" cap="all" dirty="0">
                <a:ln>
                  <a:solidFill>
                    <a:schemeClr val="bg1">
                      <a:alpha val="0"/>
                    </a:schemeClr>
                  </a:solidFill>
                </a:ln>
                <a:solidFill>
                  <a:srgbClr val="595959">
                    <a:alpha val="99000"/>
                  </a:srgbClr>
                </a:solidFill>
              </a:rPr>
              <a:t>Events</a:t>
            </a:r>
          </a:p>
        </p:txBody>
      </p:sp>
      <p:sp>
        <p:nvSpPr>
          <p:cNvPr id="50" name="TextBox 49"/>
          <p:cNvSpPr txBox="1"/>
          <p:nvPr>
            <p:custDataLst>
              <p:tags r:id="rId13"/>
            </p:custDataLst>
          </p:nvPr>
        </p:nvSpPr>
        <p:spPr>
          <a:xfrm flipH="1">
            <a:off x="6180400" y="2736031"/>
            <a:ext cx="1067078" cy="276999"/>
          </a:xfrm>
          <a:prstGeom prst="rect">
            <a:avLst/>
          </a:prstGeom>
          <a:noFill/>
          <a:ln>
            <a:noFill/>
          </a:ln>
          <a:effectLst/>
        </p:spPr>
        <p:txBody>
          <a:bodyPr wrap="square" lIns="0" tIns="0" rIns="0" bIns="0" rtlCol="0">
            <a:spAutoFit/>
          </a:bodyPr>
          <a:lstStyle/>
          <a:p>
            <a:pPr algn="ctr"/>
            <a:r>
              <a:rPr lang="en-NZ" cap="all" dirty="0">
                <a:ln>
                  <a:solidFill>
                    <a:schemeClr val="bg1">
                      <a:alpha val="0"/>
                    </a:schemeClr>
                  </a:solidFill>
                </a:ln>
                <a:solidFill>
                  <a:srgbClr val="595959">
                    <a:alpha val="99000"/>
                  </a:srgbClr>
                </a:solidFill>
              </a:rPr>
              <a:t>Status</a:t>
            </a:r>
          </a:p>
        </p:txBody>
      </p:sp>
      <p:sp>
        <p:nvSpPr>
          <p:cNvPr id="51" name="Left Brace 50"/>
          <p:cNvSpPr/>
          <p:nvPr>
            <p:custDataLst>
              <p:tags r:id="rId14"/>
            </p:custDataLst>
          </p:nvPr>
        </p:nvSpPr>
        <p:spPr>
          <a:xfrm rot="10800000">
            <a:off x="7251776" y="3911466"/>
            <a:ext cx="291357" cy="1344915"/>
          </a:xfrm>
          <a:prstGeom prst="leftBrace">
            <a:avLst>
              <a:gd name="adj1" fmla="val 8333"/>
              <a:gd name="adj2" fmla="val 49207"/>
            </a:avLst>
          </a:prstGeom>
          <a:ln w="25400">
            <a:solidFill>
              <a:schemeClr val="accent4"/>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1600" dirty="0">
              <a:ln>
                <a:solidFill>
                  <a:schemeClr val="bg1">
                    <a:alpha val="0"/>
                  </a:schemeClr>
                </a:solidFill>
              </a:ln>
            </a:endParaRPr>
          </a:p>
        </p:txBody>
      </p:sp>
      <p:sp>
        <p:nvSpPr>
          <p:cNvPr id="52" name="Right Arrow 51"/>
          <p:cNvSpPr/>
          <p:nvPr>
            <p:custDataLst>
              <p:tags r:id="rId15"/>
            </p:custDataLst>
          </p:nvPr>
        </p:nvSpPr>
        <p:spPr bwMode="auto">
          <a:xfrm rot="5400000">
            <a:off x="2460394" y="4406217"/>
            <a:ext cx="3566160" cy="903877"/>
          </a:xfrm>
          <a:prstGeom prst="rightArrow">
            <a:avLst>
              <a:gd name="adj1" fmla="val 50000"/>
              <a:gd name="adj2" fmla="val 38722"/>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sz="2000" dirty="0">
                <a:ln>
                  <a:solidFill>
                    <a:schemeClr val="bg1">
                      <a:alpha val="0"/>
                    </a:schemeClr>
                  </a:solidFill>
                </a:ln>
                <a:solidFill>
                  <a:schemeClr val="bg1"/>
                </a:solidFill>
              </a:rPr>
              <a:t>Role Lifetime</a:t>
            </a:r>
          </a:p>
        </p:txBody>
      </p:sp>
      <p:sp>
        <p:nvSpPr>
          <p:cNvPr id="53" name="Rectangle 52"/>
          <p:cNvSpPr/>
          <p:nvPr>
            <p:custDataLst>
              <p:tags r:id="rId16"/>
            </p:custDataLst>
          </p:nvPr>
        </p:nvSpPr>
        <p:spPr bwMode="auto">
          <a:xfrm>
            <a:off x="976309" y="3082336"/>
            <a:ext cx="500874" cy="2948805"/>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vert270" wrap="square" lIns="91436" tIns="45718" rIns="91436" bIns="45718" numCol="1" rtlCol="0" anchor="ctr" anchorCtr="0" compatLnSpc="1">
            <a:prstTxWarp prst="textNoShape">
              <a:avLst/>
            </a:prstTxWarp>
          </a:bodyPr>
          <a:lstStyle/>
          <a:p>
            <a:pPr algn="ctr"/>
            <a:r>
              <a:rPr lang="en-NZ" dirty="0">
                <a:ln>
                  <a:solidFill>
                    <a:schemeClr val="bg1">
                      <a:alpha val="0"/>
                    </a:schemeClr>
                  </a:solidFill>
                </a:ln>
                <a:solidFill>
                  <a:schemeClr val="bg1">
                    <a:alpha val="99000"/>
                  </a:schemeClr>
                </a:solidFill>
              </a:rPr>
              <a:t>Fabric Calls</a:t>
            </a:r>
          </a:p>
        </p:txBody>
      </p:sp>
      <p:sp>
        <p:nvSpPr>
          <p:cNvPr id="54" name="Rectangle 53"/>
          <p:cNvSpPr/>
          <p:nvPr>
            <p:custDataLst>
              <p:tags r:id="rId17"/>
            </p:custDataLst>
          </p:nvPr>
        </p:nvSpPr>
        <p:spPr bwMode="auto">
          <a:xfrm>
            <a:off x="7624540" y="3082335"/>
            <a:ext cx="500874" cy="294880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vert" wrap="square" lIns="91436" tIns="45718" rIns="91436" bIns="45718" numCol="1" rtlCol="0" anchor="ctr" anchorCtr="0" compatLnSpc="1">
            <a:prstTxWarp prst="textNoShape">
              <a:avLst/>
            </a:prstTxWarp>
          </a:bodyPr>
          <a:lstStyle/>
          <a:p>
            <a:pPr algn="ctr"/>
            <a:r>
              <a:rPr lang="en-NZ" dirty="0">
                <a:ln>
                  <a:solidFill>
                    <a:schemeClr val="bg1">
                      <a:alpha val="0"/>
                    </a:schemeClr>
                  </a:solidFill>
                </a:ln>
                <a:solidFill>
                  <a:schemeClr val="bg1">
                    <a:alpha val="99000"/>
                  </a:schemeClr>
                </a:solidFill>
              </a:rPr>
              <a:t>Requests Routed</a:t>
            </a:r>
          </a:p>
        </p:txBody>
      </p:sp>
      <p:sp>
        <p:nvSpPr>
          <p:cNvPr id="55" name="Rectangle 54"/>
          <p:cNvSpPr/>
          <p:nvPr>
            <p:custDataLst>
              <p:tags r:id="rId18"/>
            </p:custDataLst>
          </p:nvPr>
        </p:nvSpPr>
        <p:spPr bwMode="auto">
          <a:xfrm>
            <a:off x="6180400" y="3075075"/>
            <a:ext cx="1067078" cy="8291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dirty="0">
                <a:ln>
                  <a:solidFill>
                    <a:schemeClr val="bg1">
                      <a:alpha val="0"/>
                    </a:schemeClr>
                  </a:solidFill>
                </a:ln>
                <a:solidFill>
                  <a:schemeClr val="bg1">
                    <a:alpha val="99000"/>
                  </a:schemeClr>
                </a:solidFill>
              </a:rPr>
              <a:t>Busy</a:t>
            </a:r>
          </a:p>
        </p:txBody>
      </p:sp>
      <p:sp>
        <p:nvSpPr>
          <p:cNvPr id="56" name="Rectangle 55"/>
          <p:cNvSpPr/>
          <p:nvPr>
            <p:custDataLst>
              <p:tags r:id="rId19"/>
            </p:custDataLst>
          </p:nvPr>
        </p:nvSpPr>
        <p:spPr bwMode="auto">
          <a:xfrm>
            <a:off x="6180400" y="3904945"/>
            <a:ext cx="1067078" cy="134780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dirty="0">
                <a:ln>
                  <a:solidFill>
                    <a:schemeClr val="bg1">
                      <a:alpha val="0"/>
                    </a:schemeClr>
                  </a:solidFill>
                </a:ln>
                <a:solidFill>
                  <a:schemeClr val="bg1">
                    <a:alpha val="99000"/>
                  </a:schemeClr>
                </a:solidFill>
              </a:rPr>
              <a:t>Ready</a:t>
            </a:r>
          </a:p>
        </p:txBody>
      </p:sp>
      <p:sp>
        <p:nvSpPr>
          <p:cNvPr id="57" name="Rectangle 56"/>
          <p:cNvSpPr/>
          <p:nvPr>
            <p:custDataLst>
              <p:tags r:id="rId20"/>
            </p:custDataLst>
          </p:nvPr>
        </p:nvSpPr>
        <p:spPr bwMode="auto">
          <a:xfrm>
            <a:off x="6180400" y="5253489"/>
            <a:ext cx="1067078" cy="78491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dirty="0">
                <a:ln>
                  <a:solidFill>
                    <a:schemeClr val="bg1">
                      <a:alpha val="0"/>
                    </a:schemeClr>
                  </a:solidFill>
                </a:ln>
                <a:solidFill>
                  <a:schemeClr val="bg1">
                    <a:alpha val="99000"/>
                  </a:schemeClr>
                </a:solidFill>
              </a:rPr>
              <a:t>Busy</a:t>
            </a:r>
          </a:p>
        </p:txBody>
      </p:sp>
    </p:spTree>
    <p:extLst>
      <p:ext uri="{BB962C8B-B14F-4D97-AF65-F5344CB8AC3E}">
        <p14:creationId xmlns:p14="http://schemas.microsoft.com/office/powerpoint/2010/main" val="1627977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2" grpId="0" animBg="1"/>
      <p:bldP spid="43" grpId="0" animBg="1"/>
      <p:bldP spid="44" grpId="0" animBg="1"/>
      <p:bldP spid="45" grpId="0" animBg="1"/>
      <p:bldP spid="46" grpId="0" animBg="1"/>
      <p:bldP spid="48" grpId="0" animBg="1"/>
      <p:bldP spid="51" grpId="0" animBg="1"/>
      <p:bldP spid="53" grpId="0" animBg="1"/>
      <p:bldP spid="54" grpId="0" animBg="1"/>
      <p:bldP spid="55" grpId="0" animBg="1"/>
      <p:bldP spid="56" grpId="0" animBg="1"/>
      <p:bldP spid="5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093721441"/>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40000"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19094" cy="158750"/>
                      </a:xfrm>
                      <a:prstGeom prst="rect">
                        <a:avLst/>
                      </a:prstGeom>
                    </p:spPr>
                  </p:pic>
                </p:oleObj>
              </mc:Fallback>
            </mc:AlternateContent>
          </a:graphicData>
        </a:graphic>
      </p:graphicFrame>
      <p:sp>
        <p:nvSpPr>
          <p:cNvPr id="4" name="TextBox 3"/>
          <p:cNvSpPr txBox="1"/>
          <p:nvPr>
            <p:custDataLst>
              <p:tags r:id="rId3"/>
            </p:custDataLst>
          </p:nvPr>
        </p:nvSpPr>
        <p:spPr>
          <a:xfrm>
            <a:off x="387530" y="1690688"/>
            <a:ext cx="8368939" cy="2185214"/>
          </a:xfrm>
          <a:prstGeom prst="rect">
            <a:avLst/>
          </a:prstGeom>
          <a:noFill/>
        </p:spPr>
        <p:txBody>
          <a:bodyPr wrap="square" lIns="0" tIns="0" rIns="0" bIns="0" rtlCol="0">
            <a:spAutoFit/>
          </a:bodyPr>
          <a:lstStyle/>
          <a:p>
            <a:pPr>
              <a:spcBef>
                <a:spcPts val="1200"/>
              </a:spcBef>
            </a:pPr>
            <a:r>
              <a:rPr lang="en-US" sz="2800" dirty="0">
                <a:ln>
                  <a:solidFill>
                    <a:schemeClr val="bg1">
                      <a:alpha val="0"/>
                    </a:schemeClr>
                  </a:solidFill>
                </a:ln>
                <a:solidFill>
                  <a:schemeClr val="accent2">
                    <a:alpha val="99000"/>
                  </a:schemeClr>
                </a:solidFill>
                <a:latin typeface="Segoe Light" pitchFamily="34" charset="0"/>
              </a:rPr>
              <a:t>Run any executable in your </a:t>
            </a:r>
            <a:r>
              <a:rPr lang="en-US" sz="2800" dirty="0" smtClean="0">
                <a:ln>
                  <a:solidFill>
                    <a:schemeClr val="bg1">
                      <a:alpha val="0"/>
                    </a:schemeClr>
                  </a:solidFill>
                </a:ln>
                <a:solidFill>
                  <a:schemeClr val="accent2">
                    <a:alpha val="99000"/>
                  </a:schemeClr>
                </a:solidFill>
                <a:latin typeface="Segoe Light" pitchFamily="34" charset="0"/>
              </a:rPr>
              <a:t>role</a:t>
            </a:r>
            <a:endParaRPr lang="en-US" sz="2800" dirty="0">
              <a:ln>
                <a:solidFill>
                  <a:schemeClr val="bg1">
                    <a:alpha val="0"/>
                  </a:schemeClr>
                </a:solidFill>
              </a:ln>
              <a:solidFill>
                <a:schemeClr val="accent2">
                  <a:alpha val="99000"/>
                </a:schemeClr>
              </a:solidFill>
              <a:latin typeface="Segoe Light" pitchFamily="34" charset="0"/>
            </a:endParaRPr>
          </a:p>
          <a:p>
            <a:pPr>
              <a:spcBef>
                <a:spcPts val="1200"/>
              </a:spcBef>
            </a:pPr>
            <a:r>
              <a:rPr lang="en-US" sz="2800" dirty="0">
                <a:ln>
                  <a:solidFill>
                    <a:schemeClr val="bg1">
                      <a:alpha val="0"/>
                    </a:schemeClr>
                  </a:solidFill>
                </a:ln>
                <a:solidFill>
                  <a:schemeClr val="accent2">
                    <a:alpha val="99000"/>
                  </a:schemeClr>
                </a:solidFill>
                <a:latin typeface="Segoe Light" pitchFamily="34" charset="0"/>
              </a:rPr>
              <a:t>Not just limited to .Net code</a:t>
            </a:r>
          </a:p>
          <a:p>
            <a:pPr>
              <a:spcBef>
                <a:spcPts val="1200"/>
              </a:spcBef>
            </a:pPr>
            <a:r>
              <a:rPr lang="en-US" sz="2800" dirty="0">
                <a:ln>
                  <a:solidFill>
                    <a:schemeClr val="bg1">
                      <a:alpha val="0"/>
                    </a:schemeClr>
                  </a:solidFill>
                </a:ln>
                <a:solidFill>
                  <a:schemeClr val="accent2">
                    <a:alpha val="99000"/>
                  </a:schemeClr>
                </a:solidFill>
                <a:latin typeface="Segoe Light" pitchFamily="34" charset="0"/>
              </a:rPr>
              <a:t>Run custom processes without code</a:t>
            </a:r>
          </a:p>
          <a:p>
            <a:pPr>
              <a:spcBef>
                <a:spcPts val="1200"/>
              </a:spcBef>
            </a:pPr>
            <a:r>
              <a:rPr lang="en-US" sz="2800" dirty="0">
                <a:ln>
                  <a:solidFill>
                    <a:schemeClr val="bg1">
                      <a:alpha val="0"/>
                    </a:schemeClr>
                  </a:solidFill>
                </a:ln>
                <a:solidFill>
                  <a:schemeClr val="accent2">
                    <a:alpha val="99000"/>
                  </a:schemeClr>
                </a:solidFill>
                <a:latin typeface="Segoe Light" pitchFamily="34" charset="0"/>
              </a:rPr>
              <a:t>Role automatically restarts if process stops</a:t>
            </a:r>
          </a:p>
        </p:txBody>
      </p:sp>
      <p:sp>
        <p:nvSpPr>
          <p:cNvPr id="2" name="Title 1"/>
          <p:cNvSpPr>
            <a:spLocks noGrp="1"/>
          </p:cNvSpPr>
          <p:nvPr>
            <p:ph type="title"/>
            <p:custDataLst>
              <p:tags r:id="rId4"/>
            </p:custDataLst>
          </p:nvPr>
        </p:nvSpPr>
        <p:spPr/>
        <p:txBody>
          <a:bodyPr/>
          <a:lstStyle/>
          <a:p>
            <a:r>
              <a:rPr lang="en-US" dirty="0"/>
              <a:t>Custom Role Entry Points</a:t>
            </a:r>
          </a:p>
        </p:txBody>
      </p:sp>
    </p:spTree>
    <p:extLst>
      <p:ext uri="{BB962C8B-B14F-4D97-AF65-F5344CB8AC3E}">
        <p14:creationId xmlns:p14="http://schemas.microsoft.com/office/powerpoint/2010/main" val="4275398109"/>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2837841083"/>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44050"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a:t>Custom Role Entry Points</a:t>
            </a:r>
          </a:p>
        </p:txBody>
      </p:sp>
      <p:sp>
        <p:nvSpPr>
          <p:cNvPr id="3" name="Content Placeholder 2"/>
          <p:cNvSpPr>
            <a:spLocks noGrp="1"/>
          </p:cNvSpPr>
          <p:nvPr>
            <p:ph sz="quarter" idx="10"/>
            <p:custDataLst>
              <p:tags r:id="rId4"/>
            </p:custDataLst>
          </p:nvPr>
        </p:nvSpPr>
        <p:spPr>
          <a:xfrm>
            <a:off x="387530" y="1690689"/>
            <a:ext cx="8756470" cy="4862870"/>
          </a:xfrm>
          <a:noFill/>
        </p:spPr>
        <p:txBody>
          <a:bodyPr/>
          <a:lstStyle/>
          <a:p>
            <a:pPr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xml</a:t>
            </a:r>
            <a:r>
              <a:rPr lang="en-US" sz="1600" dirty="0">
                <a:ln>
                  <a:solidFill>
                    <a:srgbClr val="FFFFFF">
                      <a:alpha val="0"/>
                    </a:srgbClr>
                  </a:solidFill>
                </a:ln>
                <a:solidFill>
                  <a:schemeClr val="accent6"/>
                </a:solidFill>
              </a:rPr>
              <a:t> </a:t>
            </a:r>
            <a:r>
              <a:rPr lang="en-US" sz="1600" dirty="0">
                <a:ln>
                  <a:solidFill>
                    <a:srgbClr val="FFFFFF">
                      <a:alpha val="0"/>
                    </a:srgbClr>
                  </a:solidFill>
                </a:ln>
                <a:solidFill>
                  <a:schemeClr val="accent5"/>
                </a:solidFill>
              </a:rPr>
              <a:t>version</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dirty="0" smtClean="0">
                <a:ln>
                  <a:solidFill>
                    <a:srgbClr val="FFFFFF">
                      <a:alpha val="0"/>
                    </a:srgbClr>
                  </a:solidFill>
                </a:ln>
                <a:solidFill>
                  <a:schemeClr val="accent6"/>
                </a:solidFill>
              </a:rPr>
              <a:t>1.0</a:t>
            </a:r>
            <a:r>
              <a:rPr lang="en-US" sz="1600" dirty="0">
                <a:solidFill>
                  <a:schemeClr val="accent6"/>
                </a:solidFill>
              </a:rPr>
              <a:t>"</a:t>
            </a:r>
            <a:r>
              <a:rPr lang="en-US" sz="1600" dirty="0" smtClean="0">
                <a:ln>
                  <a:solidFill>
                    <a:srgbClr val="FFFFFF">
                      <a:alpha val="0"/>
                    </a:srgbClr>
                  </a:solidFill>
                </a:ln>
                <a:solidFill>
                  <a:schemeClr val="accent6"/>
                </a:solidFill>
              </a:rPr>
              <a:t> </a:t>
            </a:r>
            <a:r>
              <a:rPr lang="en-US" sz="1600" dirty="0">
                <a:ln>
                  <a:solidFill>
                    <a:srgbClr val="FFFFFF">
                      <a:alpha val="0"/>
                    </a:srgbClr>
                  </a:solidFill>
                </a:ln>
                <a:solidFill>
                  <a:schemeClr val="accent5"/>
                </a:solidFill>
              </a:rPr>
              <a:t>encoding</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dirty="0" smtClean="0">
                <a:ln>
                  <a:solidFill>
                    <a:srgbClr val="FFFFFF">
                      <a:alpha val="0"/>
                    </a:srgbClr>
                  </a:solidFill>
                </a:ln>
                <a:solidFill>
                  <a:schemeClr val="accent6"/>
                </a:solidFill>
              </a:rPr>
              <a:t>utf-8</a:t>
            </a:r>
            <a:r>
              <a:rPr lang="en-US" sz="1600" dirty="0">
                <a:solidFill>
                  <a:schemeClr val="accent6"/>
                </a:solidFill>
              </a:rPr>
              <a:t>"</a:t>
            </a:r>
            <a:r>
              <a:rPr lang="en-US" sz="1600" dirty="0" smtClean="0">
                <a:ln>
                  <a:solidFill>
                    <a:srgbClr val="FFFFFF">
                      <a:alpha val="0"/>
                    </a:srgbClr>
                  </a:solidFill>
                </a:ln>
                <a:solidFill>
                  <a:schemeClr val="accent6"/>
                </a:solidFill>
              </a:rPr>
              <a:t>?&gt;</a:t>
            </a:r>
            <a:endParaRPr lang="en-US" sz="1600" dirty="0">
              <a:ln>
                <a:solidFill>
                  <a:srgbClr val="FFFFFF">
                    <a:alpha val="0"/>
                  </a:srgbClr>
                </a:solidFill>
              </a:ln>
              <a:solidFill>
                <a:schemeClr val="accent6"/>
              </a:solidFill>
            </a:endParaRPr>
          </a:p>
          <a:p>
            <a:pPr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ServiceDefinition </a:t>
            </a:r>
            <a:r>
              <a:rPr lang="en-US" sz="1600" dirty="0">
                <a:ln>
                  <a:solidFill>
                    <a:srgbClr val="FFFFFF">
                      <a:alpha val="0"/>
                    </a:srgbClr>
                  </a:solidFill>
                </a:ln>
                <a:solidFill>
                  <a:schemeClr val="accent5"/>
                </a:solidFill>
              </a:rPr>
              <a:t>name</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dirty="0" smtClean="0">
                <a:ln>
                  <a:solidFill>
                    <a:srgbClr val="FFFFFF">
                      <a:alpha val="0"/>
                    </a:srgbClr>
                  </a:solidFill>
                </a:ln>
                <a:solidFill>
                  <a:schemeClr val="accent6"/>
                </a:solidFill>
              </a:rPr>
              <a:t>WindowsAzureProject11</a:t>
            </a:r>
            <a:r>
              <a:rPr lang="en-US" sz="1600" dirty="0">
                <a:solidFill>
                  <a:schemeClr val="accent6"/>
                </a:solidFill>
              </a:rPr>
              <a:t>"</a:t>
            </a:r>
            <a:r>
              <a:rPr lang="en-US" sz="1600" dirty="0" smtClean="0">
                <a:ln>
                  <a:solidFill>
                    <a:srgbClr val="FFFFFF">
                      <a:alpha val="0"/>
                    </a:srgbClr>
                  </a:solidFill>
                </a:ln>
                <a:solidFill>
                  <a:schemeClr val="accent6"/>
                </a:solidFill>
              </a:rPr>
              <a:t> </a:t>
            </a:r>
            <a:r>
              <a:rPr lang="en-US" sz="1600" dirty="0">
                <a:ln>
                  <a:solidFill>
                    <a:srgbClr val="FFFFFF">
                      <a:alpha val="0"/>
                    </a:srgbClr>
                  </a:solidFill>
                </a:ln>
                <a:solidFill>
                  <a:schemeClr val="accent5"/>
                </a:solidFill>
              </a:rPr>
              <a:t>xmlns</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u="sng" dirty="0" smtClean="0">
                <a:ln>
                  <a:solidFill>
                    <a:srgbClr val="FFFFFF">
                      <a:alpha val="0"/>
                    </a:srgbClr>
                  </a:solidFill>
                </a:ln>
                <a:solidFill>
                  <a:schemeClr val="accent6"/>
                </a:solidFill>
              </a:rPr>
              <a:t>http</a:t>
            </a:r>
            <a:r>
              <a:rPr lang="en-US" sz="1600" u="sng" dirty="0">
                <a:ln>
                  <a:solidFill>
                    <a:srgbClr val="FFFFFF">
                      <a:alpha val="0"/>
                    </a:srgbClr>
                  </a:solidFill>
                </a:ln>
                <a:solidFill>
                  <a:schemeClr val="accent6"/>
                </a:solidFill>
              </a:rPr>
              <a:t>://</a:t>
            </a:r>
            <a:r>
              <a:rPr lang="en-US" sz="1600" u="sng" dirty="0" smtClean="0">
                <a:ln>
                  <a:solidFill>
                    <a:srgbClr val="FFFFFF">
                      <a:alpha val="0"/>
                    </a:srgbClr>
                  </a:solidFill>
                </a:ln>
                <a:solidFill>
                  <a:schemeClr val="accent6"/>
                </a:solidFill>
              </a:rPr>
              <a:t>schemas.microsoft.com/ServiceHosting/2008/10/ServiceDefinition</a:t>
            </a:r>
            <a:r>
              <a:rPr lang="en-US" sz="1600" dirty="0">
                <a:solidFill>
                  <a:schemeClr val="accent6"/>
                </a:solidFill>
              </a:rPr>
              <a:t>"</a:t>
            </a:r>
            <a:r>
              <a:rPr lang="en-US" sz="1600" dirty="0" smtClean="0">
                <a:ln>
                  <a:solidFill>
                    <a:srgbClr val="FFFFFF">
                      <a:alpha val="0"/>
                    </a:srgbClr>
                  </a:solidFill>
                </a:ln>
                <a:solidFill>
                  <a:schemeClr val="accent6"/>
                </a:solidFill>
              </a:rPr>
              <a:t>&gt;</a:t>
            </a:r>
            <a:endParaRPr lang="en-US" sz="1600" dirty="0">
              <a:ln>
                <a:solidFill>
                  <a:srgbClr val="FFFFFF">
                    <a:alpha val="0"/>
                  </a:srgbClr>
                </a:solidFill>
              </a:ln>
              <a:solidFill>
                <a:schemeClr val="accent6"/>
              </a:solidFill>
            </a:endParaRPr>
          </a:p>
          <a:p>
            <a:pPr marL="228600"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WorkerRole </a:t>
            </a:r>
            <a:r>
              <a:rPr lang="en-US" sz="1600" dirty="0">
                <a:ln>
                  <a:solidFill>
                    <a:srgbClr val="FFFFFF">
                      <a:alpha val="0"/>
                    </a:srgbClr>
                  </a:solidFill>
                </a:ln>
                <a:solidFill>
                  <a:schemeClr val="accent5"/>
                </a:solidFill>
              </a:rPr>
              <a:t>name</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dirty="0" smtClean="0">
                <a:ln>
                  <a:solidFill>
                    <a:srgbClr val="FFFFFF">
                      <a:alpha val="0"/>
                    </a:srgbClr>
                  </a:solidFill>
                </a:ln>
                <a:solidFill>
                  <a:schemeClr val="accent6"/>
                </a:solidFill>
              </a:rPr>
              <a:t>WorkerRole1</a:t>
            </a:r>
            <a:r>
              <a:rPr lang="en-US" sz="1600" dirty="0">
                <a:solidFill>
                  <a:schemeClr val="accent6"/>
                </a:solidFill>
              </a:rPr>
              <a:t>"</a:t>
            </a:r>
            <a:r>
              <a:rPr lang="en-US" sz="1600" dirty="0" smtClean="0">
                <a:ln>
                  <a:solidFill>
                    <a:srgbClr val="FFFFFF">
                      <a:alpha val="0"/>
                    </a:srgbClr>
                  </a:solidFill>
                </a:ln>
                <a:solidFill>
                  <a:schemeClr val="accent6"/>
                </a:solidFill>
              </a:rPr>
              <a:t> </a:t>
            </a:r>
            <a:r>
              <a:rPr lang="en-US" sz="1600" dirty="0">
                <a:ln>
                  <a:solidFill>
                    <a:srgbClr val="FFFFFF">
                      <a:alpha val="0"/>
                    </a:srgbClr>
                  </a:solidFill>
                </a:ln>
                <a:solidFill>
                  <a:schemeClr val="accent5"/>
                </a:solidFill>
              </a:rPr>
              <a:t>vmsize</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dirty="0" smtClean="0">
                <a:ln>
                  <a:solidFill>
                    <a:srgbClr val="FFFFFF">
                      <a:alpha val="0"/>
                    </a:srgbClr>
                  </a:solidFill>
                </a:ln>
                <a:solidFill>
                  <a:schemeClr val="accent6"/>
                </a:solidFill>
              </a:rPr>
              <a:t>Small</a:t>
            </a:r>
            <a:r>
              <a:rPr lang="en-US" sz="1600" dirty="0">
                <a:solidFill>
                  <a:schemeClr val="accent6"/>
                </a:solidFill>
              </a:rPr>
              <a:t>"</a:t>
            </a:r>
            <a:r>
              <a:rPr lang="en-US" sz="1600" dirty="0" smtClean="0">
                <a:ln>
                  <a:solidFill>
                    <a:srgbClr val="FFFFFF">
                      <a:alpha val="0"/>
                    </a:srgbClr>
                  </a:solidFill>
                </a:ln>
                <a:solidFill>
                  <a:schemeClr val="accent6"/>
                </a:solidFill>
              </a:rPr>
              <a:t>&gt;</a:t>
            </a:r>
            <a:endParaRPr lang="en-US" sz="1600" dirty="0">
              <a:ln>
                <a:solidFill>
                  <a:srgbClr val="FFFFFF">
                    <a:alpha val="0"/>
                  </a:srgbClr>
                </a:solidFill>
              </a:ln>
              <a:solidFill>
                <a:schemeClr val="accent6"/>
              </a:solidFill>
            </a:endParaRPr>
          </a:p>
          <a:p>
            <a:pPr marL="635000"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Runtime</a:t>
            </a:r>
            <a:r>
              <a:rPr lang="en-US" sz="1600" dirty="0">
                <a:ln>
                  <a:solidFill>
                    <a:srgbClr val="FFFFFF">
                      <a:alpha val="0"/>
                    </a:srgbClr>
                  </a:solidFill>
                </a:ln>
                <a:solidFill>
                  <a:schemeClr val="accent6"/>
                </a:solidFill>
              </a:rPr>
              <a:t> </a:t>
            </a:r>
            <a:r>
              <a:rPr lang="en-US" sz="1600" dirty="0">
                <a:ln>
                  <a:solidFill>
                    <a:srgbClr val="FFFFFF">
                      <a:alpha val="0"/>
                    </a:srgbClr>
                  </a:solidFill>
                </a:ln>
                <a:solidFill>
                  <a:schemeClr val="accent5"/>
                </a:solidFill>
              </a:rPr>
              <a:t>executionContext</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dirty="0" smtClean="0">
                <a:ln>
                  <a:solidFill>
                    <a:srgbClr val="FFFFFF">
                      <a:alpha val="0"/>
                    </a:srgbClr>
                  </a:solidFill>
                </a:ln>
                <a:solidFill>
                  <a:schemeClr val="accent6"/>
                </a:solidFill>
              </a:rPr>
              <a:t>limited</a:t>
            </a:r>
            <a:r>
              <a:rPr lang="en-US" sz="1600" dirty="0">
                <a:solidFill>
                  <a:schemeClr val="accent6"/>
                </a:solidFill>
              </a:rPr>
              <a:t>"</a:t>
            </a:r>
            <a:r>
              <a:rPr lang="en-US" sz="1600" dirty="0" smtClean="0">
                <a:ln>
                  <a:solidFill>
                    <a:srgbClr val="FFFFFF">
                      <a:alpha val="0"/>
                    </a:srgbClr>
                  </a:solidFill>
                </a:ln>
                <a:solidFill>
                  <a:schemeClr val="accent6"/>
                </a:solidFill>
              </a:rPr>
              <a:t>&gt;</a:t>
            </a:r>
            <a:endParaRPr lang="en-US" sz="1600" dirty="0">
              <a:ln>
                <a:solidFill>
                  <a:srgbClr val="FFFFFF">
                    <a:alpha val="0"/>
                  </a:srgbClr>
                </a:solidFill>
              </a:ln>
              <a:solidFill>
                <a:schemeClr val="accent6"/>
              </a:solidFill>
            </a:endParaRPr>
          </a:p>
          <a:p>
            <a:pPr marL="914400" lvl="0"/>
            <a:r>
              <a:rPr lang="en-US" sz="1600" dirty="0" smtClean="0">
                <a:ln>
                  <a:solidFill>
                    <a:srgbClr val="FFFFFF">
                      <a:alpha val="0"/>
                    </a:srgbClr>
                  </a:solidFill>
                </a:ln>
                <a:solidFill>
                  <a:schemeClr val="accent6"/>
                </a:solidFill>
              </a:rPr>
              <a:t>&lt;</a:t>
            </a:r>
            <a:r>
              <a:rPr lang="en-US" sz="1600" dirty="0" smtClean="0">
                <a:ln>
                  <a:solidFill>
                    <a:srgbClr val="FFFFFF">
                      <a:alpha val="0"/>
                    </a:srgbClr>
                  </a:solidFill>
                </a:ln>
                <a:solidFill>
                  <a:schemeClr val="accent3"/>
                </a:solidFill>
              </a:rPr>
              <a:t>EntryPoint</a:t>
            </a:r>
            <a:r>
              <a:rPr lang="en-US" sz="1600" dirty="0">
                <a:ln>
                  <a:solidFill>
                    <a:srgbClr val="FFFFFF">
                      <a:alpha val="0"/>
                    </a:srgbClr>
                  </a:solidFill>
                </a:ln>
                <a:solidFill>
                  <a:schemeClr val="accent6"/>
                </a:solidFill>
              </a:rPr>
              <a:t>&gt;</a:t>
            </a:r>
          </a:p>
          <a:p>
            <a:pPr marL="1371600"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ProgramEntryPoint </a:t>
            </a:r>
            <a:r>
              <a:rPr lang="en-US" sz="1600" dirty="0">
                <a:ln>
                  <a:solidFill>
                    <a:srgbClr val="FFFFFF">
                      <a:alpha val="0"/>
                    </a:srgbClr>
                  </a:solidFill>
                </a:ln>
                <a:solidFill>
                  <a:schemeClr val="accent5"/>
                </a:solidFill>
              </a:rPr>
              <a:t>commandLine</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dirty="0" smtClean="0">
                <a:ln>
                  <a:solidFill>
                    <a:srgbClr val="FFFFFF">
                      <a:alpha val="0"/>
                    </a:srgbClr>
                  </a:solidFill>
                </a:ln>
                <a:solidFill>
                  <a:schemeClr val="accent6"/>
                </a:solidFill>
              </a:rPr>
              <a:t>myProcess.exe</a:t>
            </a:r>
            <a:r>
              <a:rPr lang="en-US" sz="1600" dirty="0">
                <a:solidFill>
                  <a:schemeClr val="accent6"/>
                </a:solidFill>
              </a:rPr>
              <a:t>"</a:t>
            </a:r>
            <a:r>
              <a:rPr lang="en-US" sz="1600" dirty="0" smtClean="0">
                <a:ln>
                  <a:solidFill>
                    <a:srgbClr val="FFFFFF">
                      <a:alpha val="0"/>
                    </a:srgbClr>
                  </a:solidFill>
                </a:ln>
                <a:solidFill>
                  <a:schemeClr val="accent6"/>
                </a:solidFill>
              </a:rPr>
              <a:t> </a:t>
            </a:r>
            <a:r>
              <a:rPr lang="en-US" sz="1600" dirty="0">
                <a:ln>
                  <a:solidFill>
                    <a:srgbClr val="FFFFFF">
                      <a:alpha val="0"/>
                    </a:srgbClr>
                  </a:solidFill>
                </a:ln>
                <a:solidFill>
                  <a:schemeClr val="accent5"/>
                </a:solidFill>
              </a:rPr>
              <a:t>setReadyOnProcessStart</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dirty="0" smtClean="0">
                <a:ln>
                  <a:solidFill>
                    <a:srgbClr val="FFFFFF">
                      <a:alpha val="0"/>
                    </a:srgbClr>
                  </a:solidFill>
                </a:ln>
                <a:solidFill>
                  <a:schemeClr val="accent6"/>
                </a:solidFill>
              </a:rPr>
              <a:t>true</a:t>
            </a:r>
            <a:r>
              <a:rPr lang="en-US" sz="1600" dirty="0">
                <a:solidFill>
                  <a:schemeClr val="accent6"/>
                </a:solidFill>
              </a:rPr>
              <a:t>"</a:t>
            </a:r>
            <a:r>
              <a:rPr lang="en-US" sz="1600" dirty="0" smtClean="0">
                <a:ln>
                  <a:solidFill>
                    <a:srgbClr val="FFFFFF">
                      <a:alpha val="0"/>
                    </a:srgbClr>
                  </a:solidFill>
                </a:ln>
                <a:solidFill>
                  <a:schemeClr val="accent6"/>
                </a:solidFill>
              </a:rPr>
              <a:t> /&gt;</a:t>
            </a:r>
            <a:endParaRPr lang="en-US" sz="1600" dirty="0">
              <a:ln>
                <a:solidFill>
                  <a:srgbClr val="FFFFFF">
                    <a:alpha val="0"/>
                  </a:srgbClr>
                </a:solidFill>
              </a:ln>
              <a:solidFill>
                <a:schemeClr val="accent6"/>
              </a:solidFill>
            </a:endParaRPr>
          </a:p>
          <a:p>
            <a:pPr marL="914400"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EntryPoint</a:t>
            </a:r>
            <a:r>
              <a:rPr lang="en-US" sz="1600" dirty="0">
                <a:ln>
                  <a:solidFill>
                    <a:srgbClr val="FFFFFF">
                      <a:alpha val="0"/>
                    </a:srgbClr>
                  </a:solidFill>
                </a:ln>
                <a:solidFill>
                  <a:schemeClr val="accent6"/>
                </a:solidFill>
              </a:rPr>
              <a:t>&gt;</a:t>
            </a:r>
          </a:p>
          <a:p>
            <a:pPr marL="800100"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Runtime</a:t>
            </a:r>
            <a:r>
              <a:rPr lang="en-US" sz="1600" dirty="0">
                <a:ln>
                  <a:solidFill>
                    <a:srgbClr val="FFFFFF">
                      <a:alpha val="0"/>
                    </a:srgbClr>
                  </a:solidFill>
                </a:ln>
                <a:solidFill>
                  <a:schemeClr val="accent6"/>
                </a:solidFill>
              </a:rPr>
              <a:t>&gt;</a:t>
            </a:r>
          </a:p>
          <a:p>
            <a:pPr marL="800100"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Endpoints</a:t>
            </a:r>
            <a:r>
              <a:rPr lang="en-US" sz="1600" dirty="0">
                <a:ln>
                  <a:solidFill>
                    <a:srgbClr val="FFFFFF">
                      <a:alpha val="0"/>
                    </a:srgbClr>
                  </a:solidFill>
                </a:ln>
                <a:solidFill>
                  <a:schemeClr val="accent6"/>
                </a:solidFill>
              </a:rPr>
              <a:t>&gt;</a:t>
            </a:r>
          </a:p>
          <a:p>
            <a:pPr marL="914400"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InputEndpoint </a:t>
            </a:r>
            <a:r>
              <a:rPr lang="en-US" sz="1600" dirty="0">
                <a:ln>
                  <a:solidFill>
                    <a:srgbClr val="FFFFFF">
                      <a:alpha val="0"/>
                    </a:srgbClr>
                  </a:solidFill>
                </a:ln>
                <a:solidFill>
                  <a:schemeClr val="accent5"/>
                </a:solidFill>
              </a:rPr>
              <a:t>name</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dirty="0" smtClean="0">
                <a:ln>
                  <a:solidFill>
                    <a:srgbClr val="FFFFFF">
                      <a:alpha val="0"/>
                    </a:srgbClr>
                  </a:solidFill>
                </a:ln>
                <a:solidFill>
                  <a:schemeClr val="accent6"/>
                </a:solidFill>
              </a:rPr>
              <a:t>Endpoint1</a:t>
            </a:r>
            <a:r>
              <a:rPr lang="en-US" sz="1600" dirty="0">
                <a:solidFill>
                  <a:schemeClr val="accent6"/>
                </a:solidFill>
              </a:rPr>
              <a:t>"</a:t>
            </a:r>
            <a:r>
              <a:rPr lang="en-US" sz="1600" dirty="0" smtClean="0">
                <a:ln>
                  <a:solidFill>
                    <a:srgbClr val="FFFFFF">
                      <a:alpha val="0"/>
                    </a:srgbClr>
                  </a:solidFill>
                </a:ln>
                <a:solidFill>
                  <a:schemeClr val="accent6"/>
                </a:solidFill>
              </a:rPr>
              <a:t> </a:t>
            </a:r>
            <a:r>
              <a:rPr lang="en-US" sz="1600" dirty="0">
                <a:ln>
                  <a:solidFill>
                    <a:srgbClr val="FFFFFF">
                      <a:alpha val="0"/>
                    </a:srgbClr>
                  </a:solidFill>
                </a:ln>
                <a:solidFill>
                  <a:schemeClr val="accent5"/>
                </a:solidFill>
              </a:rPr>
              <a:t>protocol</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dirty="0" smtClean="0">
                <a:ln>
                  <a:solidFill>
                    <a:srgbClr val="FFFFFF">
                      <a:alpha val="0"/>
                    </a:srgbClr>
                  </a:solidFill>
                </a:ln>
                <a:solidFill>
                  <a:schemeClr val="accent6"/>
                </a:solidFill>
              </a:rPr>
              <a:t>tcp</a:t>
            </a:r>
            <a:r>
              <a:rPr lang="en-US" sz="1600" dirty="0">
                <a:solidFill>
                  <a:schemeClr val="accent6"/>
                </a:solidFill>
              </a:rPr>
              <a:t>"</a:t>
            </a:r>
            <a:r>
              <a:rPr lang="en-US" sz="1600" dirty="0" smtClean="0">
                <a:ln>
                  <a:solidFill>
                    <a:srgbClr val="FFFFFF">
                      <a:alpha val="0"/>
                    </a:srgbClr>
                  </a:solidFill>
                </a:ln>
                <a:solidFill>
                  <a:schemeClr val="accent6"/>
                </a:solidFill>
              </a:rPr>
              <a:t> </a:t>
            </a:r>
            <a:r>
              <a:rPr lang="en-US" sz="1600" dirty="0">
                <a:ln>
                  <a:solidFill>
                    <a:srgbClr val="FFFFFF">
                      <a:alpha val="0"/>
                    </a:srgbClr>
                  </a:solidFill>
                </a:ln>
                <a:solidFill>
                  <a:schemeClr val="accent5"/>
                </a:solidFill>
              </a:rPr>
              <a:t>port</a:t>
            </a:r>
            <a:r>
              <a:rPr lang="en-US" sz="1600" dirty="0" smtClean="0">
                <a:ln>
                  <a:solidFill>
                    <a:srgbClr val="FFFFFF">
                      <a:alpha val="0"/>
                    </a:srgbClr>
                  </a:solidFill>
                </a:ln>
                <a:solidFill>
                  <a:schemeClr val="accent6"/>
                </a:solidFill>
              </a:rPr>
              <a:t>=</a:t>
            </a:r>
            <a:r>
              <a:rPr lang="en-US" sz="1600" dirty="0">
                <a:solidFill>
                  <a:schemeClr val="accent6"/>
                </a:solidFill>
              </a:rPr>
              <a:t>"</a:t>
            </a:r>
            <a:r>
              <a:rPr lang="en-US" sz="1600" dirty="0" smtClean="0">
                <a:ln>
                  <a:solidFill>
                    <a:srgbClr val="FFFFFF">
                      <a:alpha val="0"/>
                    </a:srgbClr>
                  </a:solidFill>
                </a:ln>
                <a:solidFill>
                  <a:schemeClr val="accent6"/>
                </a:solidFill>
              </a:rPr>
              <a:t>80</a:t>
            </a:r>
            <a:r>
              <a:rPr lang="en-US" sz="1600" dirty="0" smtClean="0">
                <a:solidFill>
                  <a:schemeClr val="accent6"/>
                </a:solidFill>
              </a:rPr>
              <a:t>" </a:t>
            </a:r>
            <a:r>
              <a:rPr lang="en-US" sz="1600" dirty="0" smtClean="0">
                <a:ln>
                  <a:solidFill>
                    <a:srgbClr val="FFFFFF">
                      <a:alpha val="0"/>
                    </a:srgbClr>
                  </a:solidFill>
                </a:ln>
                <a:solidFill>
                  <a:schemeClr val="accent6"/>
                </a:solidFill>
              </a:rPr>
              <a:t>/&gt;</a:t>
            </a:r>
            <a:endParaRPr lang="en-US" sz="1600" dirty="0">
              <a:ln>
                <a:solidFill>
                  <a:srgbClr val="FFFFFF">
                    <a:alpha val="0"/>
                  </a:srgbClr>
                </a:solidFill>
              </a:ln>
              <a:solidFill>
                <a:schemeClr val="accent6"/>
              </a:solidFill>
            </a:endParaRPr>
          </a:p>
          <a:p>
            <a:pPr marL="635000"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Endpoints</a:t>
            </a:r>
            <a:r>
              <a:rPr lang="en-US" sz="1600" dirty="0">
                <a:ln>
                  <a:solidFill>
                    <a:srgbClr val="FFFFFF">
                      <a:alpha val="0"/>
                    </a:srgbClr>
                  </a:solidFill>
                </a:ln>
                <a:solidFill>
                  <a:schemeClr val="accent6"/>
                </a:solidFill>
              </a:rPr>
              <a:t>&gt;</a:t>
            </a:r>
          </a:p>
          <a:p>
            <a:pPr marL="228600"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WorkerRole</a:t>
            </a:r>
            <a:r>
              <a:rPr lang="en-US" sz="1600" dirty="0">
                <a:ln>
                  <a:solidFill>
                    <a:srgbClr val="FFFFFF">
                      <a:alpha val="0"/>
                    </a:srgbClr>
                  </a:solidFill>
                </a:ln>
                <a:solidFill>
                  <a:schemeClr val="accent6"/>
                </a:solidFill>
              </a:rPr>
              <a:t>&gt;</a:t>
            </a:r>
          </a:p>
          <a:p>
            <a:pPr lvl="0"/>
            <a:r>
              <a:rPr lang="en-US" sz="1600" dirty="0">
                <a:ln>
                  <a:solidFill>
                    <a:srgbClr val="FFFFFF">
                      <a:alpha val="0"/>
                    </a:srgbClr>
                  </a:solidFill>
                </a:ln>
                <a:solidFill>
                  <a:schemeClr val="accent6"/>
                </a:solidFill>
              </a:rPr>
              <a:t>&lt;/</a:t>
            </a:r>
            <a:r>
              <a:rPr lang="en-US" sz="1600" dirty="0">
                <a:ln>
                  <a:solidFill>
                    <a:srgbClr val="FFFFFF">
                      <a:alpha val="0"/>
                    </a:srgbClr>
                  </a:solidFill>
                </a:ln>
                <a:solidFill>
                  <a:schemeClr val="accent3"/>
                </a:solidFill>
              </a:rPr>
              <a:t>ServiceDefinition</a:t>
            </a:r>
            <a:r>
              <a:rPr lang="en-US" sz="1600" dirty="0" smtClean="0">
                <a:ln>
                  <a:solidFill>
                    <a:srgbClr val="FFFFFF">
                      <a:alpha val="0"/>
                    </a:srgbClr>
                  </a:solidFill>
                </a:ln>
                <a:solidFill>
                  <a:schemeClr val="accent6"/>
                </a:solidFill>
              </a:rPr>
              <a:t>&gt;</a:t>
            </a:r>
            <a:endParaRPr lang="en-US" sz="1600" dirty="0">
              <a:ln>
                <a:solidFill>
                  <a:srgbClr val="FFFFFF">
                    <a:alpha val="0"/>
                  </a:srgbClr>
                </a:solidFill>
              </a:ln>
              <a:solidFill>
                <a:schemeClr val="accent6"/>
              </a:solidFill>
            </a:endParaRPr>
          </a:p>
        </p:txBody>
      </p:sp>
    </p:spTree>
    <p:extLst>
      <p:ext uri="{BB962C8B-B14F-4D97-AF65-F5344CB8AC3E}">
        <p14:creationId xmlns:p14="http://schemas.microsoft.com/office/powerpoint/2010/main" val="2814578400"/>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080899398"/>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23624"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Networking in Windows Azure</a:t>
            </a:r>
            <a:endParaRPr lang="en-US" dirty="0"/>
          </a:p>
        </p:txBody>
      </p:sp>
      <p:sp>
        <p:nvSpPr>
          <p:cNvPr id="5" name="Rectangle 4"/>
          <p:cNvSpPr/>
          <p:nvPr/>
        </p:nvSpPr>
        <p:spPr bwMode="auto">
          <a:xfrm>
            <a:off x="389435" y="2298124"/>
            <a:ext cx="2409675" cy="41864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3175" lvl="1" algn="ctr"/>
            <a:r>
              <a:rPr lang="en-US" sz="1600" dirty="0">
                <a:solidFill>
                  <a:schemeClr val="lt1">
                    <a:alpha val="99000"/>
                  </a:schemeClr>
                </a:solidFill>
              </a:rPr>
              <a:t>Input (VIP)</a:t>
            </a:r>
          </a:p>
        </p:txBody>
      </p:sp>
      <p:sp>
        <p:nvSpPr>
          <p:cNvPr id="6" name="Rectangle 5"/>
          <p:cNvSpPr/>
          <p:nvPr/>
        </p:nvSpPr>
        <p:spPr bwMode="auto">
          <a:xfrm>
            <a:off x="2966904" y="2298124"/>
            <a:ext cx="2409675" cy="41864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3175" lvl="1" algn="ctr"/>
            <a:r>
              <a:rPr lang="en-US" sz="1600" dirty="0">
                <a:solidFill>
                  <a:schemeClr val="lt1">
                    <a:alpha val="99000"/>
                  </a:schemeClr>
                </a:solidFill>
              </a:rPr>
              <a:t>Internal</a:t>
            </a:r>
          </a:p>
        </p:txBody>
      </p:sp>
      <p:sp>
        <p:nvSpPr>
          <p:cNvPr id="7" name="Rectangle 6"/>
          <p:cNvSpPr/>
          <p:nvPr/>
        </p:nvSpPr>
        <p:spPr bwMode="auto">
          <a:xfrm>
            <a:off x="5561309" y="2298124"/>
            <a:ext cx="2409675" cy="41864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3175" lvl="1" algn="ctr"/>
            <a:r>
              <a:rPr lang="en-US" sz="1600" dirty="0">
                <a:solidFill>
                  <a:schemeClr val="lt1">
                    <a:alpha val="99000"/>
                  </a:schemeClr>
                </a:solidFill>
              </a:rPr>
              <a:t>Windows Azure Connect</a:t>
            </a:r>
          </a:p>
        </p:txBody>
      </p:sp>
      <p:sp>
        <p:nvSpPr>
          <p:cNvPr id="3" name="Content Placeholder 2"/>
          <p:cNvSpPr>
            <a:spLocks noGrp="1"/>
          </p:cNvSpPr>
          <p:nvPr>
            <p:ph sz="quarter" idx="10"/>
            <p:custDataLst>
              <p:tags r:id="rId4"/>
            </p:custDataLst>
          </p:nvPr>
        </p:nvSpPr>
        <p:spPr>
          <a:xfrm>
            <a:off x="389435" y="1759224"/>
            <a:ext cx="8368939" cy="3511218"/>
          </a:xfrm>
        </p:spPr>
        <p:txBody>
          <a:bodyPr/>
          <a:lstStyle/>
          <a:p>
            <a:pPr>
              <a:spcBef>
                <a:spcPts val="1000"/>
              </a:spcBef>
            </a:pPr>
            <a:r>
              <a:rPr lang="en-US" sz="2800" dirty="0" smtClean="0">
                <a:solidFill>
                  <a:schemeClr val="accent2">
                    <a:alpha val="99000"/>
                  </a:schemeClr>
                </a:solidFill>
                <a:latin typeface="Segoe UI Light" pitchFamily="34" charset="0"/>
              </a:rPr>
              <a:t>3 types of Endpoints in Windows Azure</a:t>
            </a:r>
          </a:p>
          <a:p>
            <a:pPr>
              <a:spcBef>
                <a:spcPts val="1000"/>
              </a:spcBef>
            </a:pPr>
            <a:endParaRPr lang="en-US" sz="2800" dirty="0" smtClean="0">
              <a:solidFill>
                <a:schemeClr val="accent2">
                  <a:alpha val="99000"/>
                </a:schemeClr>
              </a:solidFill>
              <a:latin typeface="Segoe UI Light" pitchFamily="34" charset="0"/>
            </a:endParaRPr>
          </a:p>
          <a:p>
            <a:pPr>
              <a:spcBef>
                <a:spcPts val="1000"/>
              </a:spcBef>
            </a:pPr>
            <a:r>
              <a:rPr lang="en-US" sz="2800" dirty="0" smtClean="0">
                <a:solidFill>
                  <a:schemeClr val="accent2">
                    <a:alpha val="99000"/>
                  </a:schemeClr>
                </a:solidFill>
                <a:latin typeface="Segoe UI Light" pitchFamily="34" charset="0"/>
              </a:rPr>
              <a:t>Specify Connectivity Rules in Service Definition</a:t>
            </a:r>
          </a:p>
          <a:p>
            <a:pPr marL="0" lvl="1"/>
            <a:r>
              <a:rPr lang="en-US" sz="1600" dirty="0" smtClean="0"/>
              <a:t>NetworkTrafficRules</a:t>
            </a:r>
          </a:p>
          <a:p>
            <a:pPr>
              <a:spcBef>
                <a:spcPts val="1000"/>
              </a:spcBef>
            </a:pPr>
            <a:r>
              <a:rPr lang="en-US" sz="2800" dirty="0" smtClean="0">
                <a:solidFill>
                  <a:schemeClr val="accent2">
                    <a:alpha val="99000"/>
                  </a:schemeClr>
                </a:solidFill>
                <a:latin typeface="Segoe UI Light" pitchFamily="34" charset="0"/>
              </a:rPr>
              <a:t>Port Ranges</a:t>
            </a:r>
          </a:p>
          <a:p>
            <a:pPr>
              <a:spcBef>
                <a:spcPts val="1000"/>
              </a:spcBef>
            </a:pPr>
            <a:r>
              <a:rPr lang="en-US" sz="2800" dirty="0" smtClean="0">
                <a:solidFill>
                  <a:schemeClr val="accent2">
                    <a:alpha val="99000"/>
                  </a:schemeClr>
                </a:solidFill>
                <a:latin typeface="Segoe UI Light" pitchFamily="34" charset="0"/>
              </a:rPr>
              <a:t>Local Ports</a:t>
            </a:r>
          </a:p>
          <a:p>
            <a:pPr>
              <a:spcBef>
                <a:spcPts val="1000"/>
              </a:spcBef>
            </a:pPr>
            <a:r>
              <a:rPr lang="en-US" sz="2800" dirty="0" smtClean="0">
                <a:solidFill>
                  <a:schemeClr val="accent2">
                    <a:alpha val="99000"/>
                  </a:schemeClr>
                </a:solidFill>
                <a:latin typeface="Segoe UI Light" pitchFamily="34" charset="0"/>
              </a:rPr>
              <a:t>TCP only</a:t>
            </a:r>
            <a:endParaRPr lang="en-US" sz="2800" dirty="0">
              <a:solidFill>
                <a:schemeClr val="accent2">
                  <a:alpha val="99000"/>
                </a:schemeClr>
              </a:solidFill>
              <a:latin typeface="Segoe UI Light" pitchFamily="34" charset="0"/>
            </a:endParaRPr>
          </a:p>
        </p:txBody>
      </p:sp>
    </p:spTree>
    <p:extLst>
      <p:ext uri="{BB962C8B-B14F-4D97-AF65-F5344CB8AC3E}">
        <p14:creationId xmlns:p14="http://schemas.microsoft.com/office/powerpoint/2010/main" val="1346384158"/>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677124835"/>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24647"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Local Storage</a:t>
            </a:r>
            <a:endParaRPr lang="en-US" dirty="0"/>
          </a:p>
        </p:txBody>
      </p:sp>
      <p:sp>
        <p:nvSpPr>
          <p:cNvPr id="3" name="Content Placeholder 2"/>
          <p:cNvSpPr>
            <a:spLocks noGrp="1"/>
          </p:cNvSpPr>
          <p:nvPr>
            <p:ph sz="quarter" idx="10"/>
            <p:custDataLst>
              <p:tags r:id="rId4"/>
            </p:custDataLst>
          </p:nvPr>
        </p:nvSpPr>
        <p:spPr>
          <a:xfrm>
            <a:off x="389436" y="1463675"/>
            <a:ext cx="8368939" cy="4398640"/>
          </a:xfrm>
        </p:spPr>
        <p:txBody>
          <a:bodyPr/>
          <a:lstStyle/>
          <a:p>
            <a:r>
              <a:rPr lang="en-US" sz="2400" dirty="0" smtClean="0">
                <a:solidFill>
                  <a:schemeClr val="accent2">
                    <a:alpha val="99000"/>
                  </a:schemeClr>
                </a:solidFill>
                <a:latin typeface="Segoe UI Light" pitchFamily="34" charset="0"/>
              </a:rPr>
              <a:t>Role instances have available disk storage</a:t>
            </a:r>
          </a:p>
          <a:p>
            <a:pPr>
              <a:lnSpc>
                <a:spcPts val="3400"/>
              </a:lnSpc>
            </a:pPr>
            <a:r>
              <a:rPr lang="en-US" sz="2400" dirty="0">
                <a:solidFill>
                  <a:schemeClr val="accent2">
                    <a:alpha val="99000"/>
                  </a:schemeClr>
                </a:solidFill>
                <a:latin typeface="Segoe UI Light" pitchFamily="34" charset="0"/>
              </a:rPr>
              <a:t>Use LocalStorage element </a:t>
            </a:r>
            <a:br>
              <a:rPr lang="en-US" sz="2400" dirty="0">
                <a:solidFill>
                  <a:schemeClr val="accent2">
                    <a:alpha val="99000"/>
                  </a:schemeClr>
                </a:solidFill>
                <a:latin typeface="Segoe UI Light" pitchFamily="34" charset="0"/>
              </a:rPr>
            </a:br>
            <a:r>
              <a:rPr lang="en-US" sz="2400" dirty="0">
                <a:solidFill>
                  <a:schemeClr val="accent2">
                    <a:alpha val="99000"/>
                  </a:schemeClr>
                </a:solidFill>
                <a:latin typeface="Segoe UI Light" pitchFamily="34" charset="0"/>
              </a:rPr>
              <a:t>in service definition</a:t>
            </a:r>
          </a:p>
          <a:p>
            <a:pPr marL="0" lvl="1"/>
            <a:r>
              <a:rPr lang="en-US" sz="1800" dirty="0" smtClean="0"/>
              <a:t>Name</a:t>
            </a:r>
          </a:p>
          <a:p>
            <a:pPr marL="0" lvl="1"/>
            <a:r>
              <a:rPr lang="en-US" sz="1800" dirty="0" smtClean="0"/>
              <a:t>CleanOnRoleRecycle</a:t>
            </a:r>
          </a:p>
          <a:p>
            <a:pPr marL="0" lvl="1"/>
            <a:r>
              <a:rPr lang="en-US" sz="1800" dirty="0" smtClean="0"/>
              <a:t>Size</a:t>
            </a:r>
          </a:p>
          <a:p>
            <a:pPr marL="0" lvl="1"/>
            <a:endParaRPr lang="en-US" sz="700" dirty="0" smtClean="0"/>
          </a:p>
          <a:p>
            <a:pPr marL="0" lvl="1"/>
            <a:r>
              <a:rPr lang="en-US" sz="2400" dirty="0" smtClean="0">
                <a:solidFill>
                  <a:schemeClr val="accent2">
                    <a:alpha val="99000"/>
                  </a:schemeClr>
                </a:solidFill>
                <a:latin typeface="Segoe UI Light" pitchFamily="34" charset="0"/>
              </a:rPr>
              <a:t>Persistent but not guaranteed durable</a:t>
            </a:r>
          </a:p>
          <a:p>
            <a:pPr marL="0" lvl="1"/>
            <a:r>
              <a:rPr lang="en-US" sz="1800" dirty="0" smtClean="0"/>
              <a:t>Good for cached resources or temporary files</a:t>
            </a:r>
          </a:p>
          <a:p>
            <a:pPr marL="0" lvl="1"/>
            <a:endParaRPr lang="en-US" sz="700" dirty="0" smtClean="0"/>
          </a:p>
          <a:p>
            <a:pPr>
              <a:lnSpc>
                <a:spcPts val="3400"/>
              </a:lnSpc>
            </a:pPr>
            <a:r>
              <a:rPr lang="en-US" sz="2400" dirty="0" smtClean="0">
                <a:solidFill>
                  <a:schemeClr val="accent2">
                    <a:alpha val="99000"/>
                  </a:schemeClr>
                </a:solidFill>
                <a:latin typeface="Segoe UI Light" pitchFamily="34" charset="0"/>
              </a:rPr>
              <a:t>Windows Azure Storage Drives provide </a:t>
            </a:r>
            <a:br>
              <a:rPr lang="en-US" sz="2400" dirty="0" smtClean="0">
                <a:solidFill>
                  <a:schemeClr val="accent2">
                    <a:alpha val="99000"/>
                  </a:schemeClr>
                </a:solidFill>
                <a:latin typeface="Segoe UI Light" pitchFamily="34" charset="0"/>
              </a:rPr>
            </a:br>
            <a:r>
              <a:rPr lang="en-US" sz="2400" dirty="0" smtClean="0">
                <a:solidFill>
                  <a:schemeClr val="accent2">
                    <a:alpha val="99000"/>
                  </a:schemeClr>
                </a:solidFill>
                <a:latin typeface="Segoe UI Light" pitchFamily="34" charset="0"/>
              </a:rPr>
              <a:t>guaranteed durable storage</a:t>
            </a:r>
            <a:endParaRPr lang="en-US" sz="2400" dirty="0">
              <a:solidFill>
                <a:schemeClr val="accent2">
                  <a:alpha val="99000"/>
                </a:schemeClr>
              </a:solidFill>
              <a:latin typeface="Segoe UI Light" pitchFamily="34" charset="0"/>
            </a:endParaRPr>
          </a:p>
        </p:txBody>
      </p:sp>
      <p:sp>
        <p:nvSpPr>
          <p:cNvPr id="5" name="Freeform 34"/>
          <p:cNvSpPr>
            <a:spLocks noEditPoints="1"/>
          </p:cNvSpPr>
          <p:nvPr/>
        </p:nvSpPr>
        <p:spPr bwMode="auto">
          <a:xfrm>
            <a:off x="6429970" y="2193398"/>
            <a:ext cx="1775943" cy="2323040"/>
          </a:xfrm>
          <a:custGeom>
            <a:avLst/>
            <a:gdLst>
              <a:gd name="T0" fmla="*/ 1691 w 1811"/>
              <a:gd name="T1" fmla="*/ 192 h 1777"/>
              <a:gd name="T2" fmla="*/ 907 w 1811"/>
              <a:gd name="T3" fmla="*/ 0 h 1777"/>
              <a:gd name="T4" fmla="*/ 330 w 1811"/>
              <a:gd name="T5" fmla="*/ 83 h 1777"/>
              <a:gd name="T6" fmla="*/ 120 w 1811"/>
              <a:gd name="T7" fmla="*/ 192 h 1777"/>
              <a:gd name="T8" fmla="*/ 0 w 1811"/>
              <a:gd name="T9" fmla="*/ 419 h 1777"/>
              <a:gd name="T10" fmla="*/ 0 w 1811"/>
              <a:gd name="T11" fmla="*/ 1306 h 1777"/>
              <a:gd name="T12" fmla="*/ 108 w 1811"/>
              <a:gd name="T13" fmla="*/ 1543 h 1777"/>
              <a:gd name="T14" fmla="*/ 907 w 1811"/>
              <a:gd name="T15" fmla="*/ 1777 h 1777"/>
              <a:gd name="T16" fmla="*/ 1150 w 1811"/>
              <a:gd name="T17" fmla="*/ 1762 h 1777"/>
              <a:gd name="T18" fmla="*/ 1700 w 1811"/>
              <a:gd name="T19" fmla="*/ 1547 h 1777"/>
              <a:gd name="T20" fmla="*/ 1703 w 1811"/>
              <a:gd name="T21" fmla="*/ 1547 h 1777"/>
              <a:gd name="T22" fmla="*/ 1811 w 1811"/>
              <a:gd name="T23" fmla="*/ 1310 h 1777"/>
              <a:gd name="T24" fmla="*/ 1811 w 1811"/>
              <a:gd name="T25" fmla="*/ 832 h 1777"/>
              <a:gd name="T26" fmla="*/ 1811 w 1811"/>
              <a:gd name="T27" fmla="*/ 832 h 1777"/>
              <a:gd name="T28" fmla="*/ 1811 w 1811"/>
              <a:gd name="T29" fmla="*/ 419 h 1777"/>
              <a:gd name="T30" fmla="*/ 1691 w 1811"/>
              <a:gd name="T31" fmla="*/ 192 h 1777"/>
              <a:gd name="T32" fmla="*/ 907 w 1811"/>
              <a:gd name="T33" fmla="*/ 167 h 1777"/>
              <a:gd name="T34" fmla="*/ 1646 w 1811"/>
              <a:gd name="T35" fmla="*/ 419 h 1777"/>
              <a:gd name="T36" fmla="*/ 907 w 1811"/>
              <a:gd name="T37" fmla="*/ 672 h 1777"/>
              <a:gd name="T38" fmla="*/ 167 w 1811"/>
              <a:gd name="T39" fmla="*/ 419 h 1777"/>
              <a:gd name="T40" fmla="*/ 907 w 1811"/>
              <a:gd name="T41" fmla="*/ 167 h 1777"/>
              <a:gd name="T42" fmla="*/ 167 w 1811"/>
              <a:gd name="T43" fmla="*/ 593 h 1777"/>
              <a:gd name="T44" fmla="*/ 232 w 1811"/>
              <a:gd name="T45" fmla="*/ 638 h 1777"/>
              <a:gd name="T46" fmla="*/ 907 w 1811"/>
              <a:gd name="T47" fmla="*/ 771 h 1777"/>
              <a:gd name="T48" fmla="*/ 1455 w 1811"/>
              <a:gd name="T49" fmla="*/ 692 h 1777"/>
              <a:gd name="T50" fmla="*/ 1641 w 1811"/>
              <a:gd name="T51" fmla="*/ 598 h 1777"/>
              <a:gd name="T52" fmla="*/ 1646 w 1811"/>
              <a:gd name="T53" fmla="*/ 593 h 1777"/>
              <a:gd name="T54" fmla="*/ 1646 w 1811"/>
              <a:gd name="T55" fmla="*/ 774 h 1777"/>
              <a:gd name="T56" fmla="*/ 1646 w 1811"/>
              <a:gd name="T57" fmla="*/ 822 h 1777"/>
              <a:gd name="T58" fmla="*/ 1245 w 1811"/>
              <a:gd name="T59" fmla="*/ 932 h 1777"/>
              <a:gd name="T60" fmla="*/ 901 w 1811"/>
              <a:gd name="T61" fmla="*/ 962 h 1777"/>
              <a:gd name="T62" fmla="*/ 167 w 1811"/>
              <a:gd name="T63" fmla="*/ 722 h 1777"/>
              <a:gd name="T64" fmla="*/ 167 w 1811"/>
              <a:gd name="T65" fmla="*/ 593 h 1777"/>
              <a:gd name="T66" fmla="*/ 167 w 1811"/>
              <a:gd name="T67" fmla="*/ 1049 h 1777"/>
              <a:gd name="T68" fmla="*/ 167 w 1811"/>
              <a:gd name="T69" fmla="*/ 884 h 1777"/>
              <a:gd name="T70" fmla="*/ 232 w 1811"/>
              <a:gd name="T71" fmla="*/ 929 h 1777"/>
              <a:gd name="T72" fmla="*/ 901 w 1811"/>
              <a:gd name="T73" fmla="*/ 1058 h 1777"/>
              <a:gd name="T74" fmla="*/ 1183 w 1811"/>
              <a:gd name="T75" fmla="*/ 1040 h 1777"/>
              <a:gd name="T76" fmla="*/ 1646 w 1811"/>
              <a:gd name="T77" fmla="*/ 934 h 1777"/>
              <a:gd name="T78" fmla="*/ 1646 w 1811"/>
              <a:gd name="T79" fmla="*/ 1138 h 1777"/>
              <a:gd name="T80" fmla="*/ 1159 w 1811"/>
              <a:gd name="T81" fmla="*/ 1252 h 1777"/>
              <a:gd name="T82" fmla="*/ 901 w 1811"/>
              <a:gd name="T83" fmla="*/ 1268 h 1777"/>
              <a:gd name="T84" fmla="*/ 167 w 1811"/>
              <a:gd name="T85" fmla="*/ 1053 h 1777"/>
              <a:gd name="T86" fmla="*/ 167 w 1811"/>
              <a:gd name="T87" fmla="*/ 1049 h 1777"/>
              <a:gd name="T88" fmla="*/ 907 w 1811"/>
              <a:gd name="T89" fmla="*/ 1611 h 1777"/>
              <a:gd name="T90" fmla="*/ 167 w 1811"/>
              <a:gd name="T91" fmla="*/ 1306 h 1777"/>
              <a:gd name="T92" fmla="*/ 167 w 1811"/>
              <a:gd name="T93" fmla="*/ 1196 h 1777"/>
              <a:gd name="T94" fmla="*/ 226 w 1811"/>
              <a:gd name="T95" fmla="*/ 1233 h 1777"/>
              <a:gd name="T96" fmla="*/ 901 w 1811"/>
              <a:gd name="T97" fmla="*/ 1365 h 1777"/>
              <a:gd name="T98" fmla="*/ 1157 w 1811"/>
              <a:gd name="T99" fmla="*/ 1350 h 1777"/>
              <a:gd name="T100" fmla="*/ 1646 w 1811"/>
              <a:gd name="T101" fmla="*/ 1241 h 1777"/>
              <a:gd name="T102" fmla="*/ 1646 w 1811"/>
              <a:gd name="T103" fmla="*/ 1394 h 1777"/>
              <a:gd name="T104" fmla="*/ 1517 w 1811"/>
              <a:gd name="T105" fmla="*/ 1510 h 1777"/>
              <a:gd name="T106" fmla="*/ 1153 w 1811"/>
              <a:gd name="T107" fmla="*/ 1594 h 1777"/>
              <a:gd name="T108" fmla="*/ 907 w 1811"/>
              <a:gd name="T109" fmla="*/ 1611 h 1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11" h="1777">
                <a:moveTo>
                  <a:pt x="1691" y="192"/>
                </a:moveTo>
                <a:cubicBezTo>
                  <a:pt x="1512" y="56"/>
                  <a:pt x="1237" y="5"/>
                  <a:pt x="907" y="0"/>
                </a:cubicBezTo>
                <a:cubicBezTo>
                  <a:pt x="686" y="0"/>
                  <a:pt x="486" y="30"/>
                  <a:pt x="330" y="83"/>
                </a:cubicBezTo>
                <a:cubicBezTo>
                  <a:pt x="250" y="111"/>
                  <a:pt x="181" y="143"/>
                  <a:pt x="120" y="192"/>
                </a:cubicBezTo>
                <a:cubicBezTo>
                  <a:pt x="61" y="237"/>
                  <a:pt x="0" y="315"/>
                  <a:pt x="0" y="419"/>
                </a:cubicBezTo>
                <a:cubicBezTo>
                  <a:pt x="0" y="1306"/>
                  <a:pt x="0" y="1306"/>
                  <a:pt x="0" y="1306"/>
                </a:cubicBezTo>
                <a:cubicBezTo>
                  <a:pt x="0" y="1405"/>
                  <a:pt x="49" y="1488"/>
                  <a:pt x="108" y="1543"/>
                </a:cubicBezTo>
                <a:cubicBezTo>
                  <a:pt x="286" y="1707"/>
                  <a:pt x="571" y="1772"/>
                  <a:pt x="907" y="1777"/>
                </a:cubicBezTo>
                <a:cubicBezTo>
                  <a:pt x="989" y="1777"/>
                  <a:pt x="1074" y="1772"/>
                  <a:pt x="1150" y="1762"/>
                </a:cubicBezTo>
                <a:cubicBezTo>
                  <a:pt x="1150" y="1762"/>
                  <a:pt x="1560" y="1688"/>
                  <a:pt x="1700" y="1547"/>
                </a:cubicBezTo>
                <a:cubicBezTo>
                  <a:pt x="1703" y="1547"/>
                  <a:pt x="1703" y="1547"/>
                  <a:pt x="1703" y="1547"/>
                </a:cubicBezTo>
                <a:cubicBezTo>
                  <a:pt x="1762" y="1492"/>
                  <a:pt x="1811" y="1409"/>
                  <a:pt x="1811" y="1310"/>
                </a:cubicBezTo>
                <a:cubicBezTo>
                  <a:pt x="1811" y="1310"/>
                  <a:pt x="1811" y="1310"/>
                  <a:pt x="1811" y="832"/>
                </a:cubicBezTo>
                <a:cubicBezTo>
                  <a:pt x="1811" y="832"/>
                  <a:pt x="1811" y="832"/>
                  <a:pt x="1811" y="832"/>
                </a:cubicBezTo>
                <a:cubicBezTo>
                  <a:pt x="1811" y="419"/>
                  <a:pt x="1811" y="419"/>
                  <a:pt x="1811" y="419"/>
                </a:cubicBezTo>
                <a:cubicBezTo>
                  <a:pt x="1811" y="315"/>
                  <a:pt x="1750" y="237"/>
                  <a:pt x="1691" y="192"/>
                </a:cubicBezTo>
                <a:close/>
                <a:moveTo>
                  <a:pt x="907" y="167"/>
                </a:moveTo>
                <a:cubicBezTo>
                  <a:pt x="1313" y="167"/>
                  <a:pt x="1646" y="280"/>
                  <a:pt x="1646" y="419"/>
                </a:cubicBezTo>
                <a:cubicBezTo>
                  <a:pt x="1646" y="559"/>
                  <a:pt x="1313" y="672"/>
                  <a:pt x="907" y="672"/>
                </a:cubicBezTo>
                <a:cubicBezTo>
                  <a:pt x="498" y="672"/>
                  <a:pt x="167" y="559"/>
                  <a:pt x="167" y="419"/>
                </a:cubicBezTo>
                <a:cubicBezTo>
                  <a:pt x="167" y="280"/>
                  <a:pt x="498" y="167"/>
                  <a:pt x="907" y="167"/>
                </a:cubicBezTo>
                <a:close/>
                <a:moveTo>
                  <a:pt x="167" y="593"/>
                </a:moveTo>
                <a:cubicBezTo>
                  <a:pt x="186" y="609"/>
                  <a:pt x="208" y="625"/>
                  <a:pt x="232" y="638"/>
                </a:cubicBezTo>
                <a:cubicBezTo>
                  <a:pt x="385" y="722"/>
                  <a:pt x="626" y="769"/>
                  <a:pt x="907" y="771"/>
                </a:cubicBezTo>
                <a:cubicBezTo>
                  <a:pt x="1117" y="771"/>
                  <a:pt x="1310" y="742"/>
                  <a:pt x="1455" y="692"/>
                </a:cubicBezTo>
                <a:cubicBezTo>
                  <a:pt x="1529" y="667"/>
                  <a:pt x="1590" y="636"/>
                  <a:pt x="1641" y="598"/>
                </a:cubicBezTo>
                <a:cubicBezTo>
                  <a:pt x="1642" y="596"/>
                  <a:pt x="1644" y="594"/>
                  <a:pt x="1646" y="593"/>
                </a:cubicBezTo>
                <a:cubicBezTo>
                  <a:pt x="1646" y="774"/>
                  <a:pt x="1646" y="774"/>
                  <a:pt x="1646" y="774"/>
                </a:cubicBezTo>
                <a:cubicBezTo>
                  <a:pt x="1646" y="822"/>
                  <a:pt x="1646" y="822"/>
                  <a:pt x="1646" y="822"/>
                </a:cubicBezTo>
                <a:cubicBezTo>
                  <a:pt x="1472" y="895"/>
                  <a:pt x="1245" y="932"/>
                  <a:pt x="1245" y="932"/>
                </a:cubicBezTo>
                <a:cubicBezTo>
                  <a:pt x="1143" y="950"/>
                  <a:pt x="1025" y="962"/>
                  <a:pt x="901" y="962"/>
                </a:cubicBezTo>
                <a:cubicBezTo>
                  <a:pt x="505" y="962"/>
                  <a:pt x="182" y="854"/>
                  <a:pt x="167" y="722"/>
                </a:cubicBezTo>
                <a:cubicBezTo>
                  <a:pt x="167" y="593"/>
                  <a:pt x="167" y="593"/>
                  <a:pt x="167" y="593"/>
                </a:cubicBezTo>
                <a:close/>
                <a:moveTo>
                  <a:pt x="167" y="1049"/>
                </a:moveTo>
                <a:cubicBezTo>
                  <a:pt x="167" y="940"/>
                  <a:pt x="167" y="899"/>
                  <a:pt x="167" y="884"/>
                </a:cubicBezTo>
                <a:cubicBezTo>
                  <a:pt x="187" y="901"/>
                  <a:pt x="209" y="914"/>
                  <a:pt x="232" y="929"/>
                </a:cubicBezTo>
                <a:cubicBezTo>
                  <a:pt x="385" y="1012"/>
                  <a:pt x="625" y="1058"/>
                  <a:pt x="901" y="1058"/>
                </a:cubicBezTo>
                <a:cubicBezTo>
                  <a:pt x="1000" y="1058"/>
                  <a:pt x="1096" y="1048"/>
                  <a:pt x="1183" y="1040"/>
                </a:cubicBezTo>
                <a:cubicBezTo>
                  <a:pt x="1381" y="1022"/>
                  <a:pt x="1569" y="961"/>
                  <a:pt x="1646" y="934"/>
                </a:cubicBezTo>
                <a:cubicBezTo>
                  <a:pt x="1646" y="1138"/>
                  <a:pt x="1646" y="1138"/>
                  <a:pt x="1646" y="1138"/>
                </a:cubicBezTo>
                <a:cubicBezTo>
                  <a:pt x="1283" y="1244"/>
                  <a:pt x="1159" y="1252"/>
                  <a:pt x="1159" y="1252"/>
                </a:cubicBezTo>
                <a:cubicBezTo>
                  <a:pt x="1079" y="1262"/>
                  <a:pt x="991" y="1268"/>
                  <a:pt x="901" y="1268"/>
                </a:cubicBezTo>
                <a:cubicBezTo>
                  <a:pt x="527" y="1268"/>
                  <a:pt x="218" y="1174"/>
                  <a:pt x="167" y="1053"/>
                </a:cubicBezTo>
                <a:cubicBezTo>
                  <a:pt x="167" y="1049"/>
                  <a:pt x="167" y="1049"/>
                  <a:pt x="167" y="1049"/>
                </a:cubicBezTo>
                <a:close/>
                <a:moveTo>
                  <a:pt x="907" y="1611"/>
                </a:moveTo>
                <a:cubicBezTo>
                  <a:pt x="498" y="1611"/>
                  <a:pt x="167" y="1474"/>
                  <a:pt x="167" y="1306"/>
                </a:cubicBezTo>
                <a:cubicBezTo>
                  <a:pt x="167" y="1262"/>
                  <a:pt x="167" y="1226"/>
                  <a:pt x="167" y="1196"/>
                </a:cubicBezTo>
                <a:cubicBezTo>
                  <a:pt x="186" y="1210"/>
                  <a:pt x="205" y="1221"/>
                  <a:pt x="226" y="1233"/>
                </a:cubicBezTo>
                <a:cubicBezTo>
                  <a:pt x="378" y="1318"/>
                  <a:pt x="622" y="1365"/>
                  <a:pt x="901" y="1365"/>
                </a:cubicBezTo>
                <a:cubicBezTo>
                  <a:pt x="991" y="1365"/>
                  <a:pt x="1076" y="1359"/>
                  <a:pt x="1157" y="1350"/>
                </a:cubicBezTo>
                <a:cubicBezTo>
                  <a:pt x="1346" y="1327"/>
                  <a:pt x="1544" y="1272"/>
                  <a:pt x="1646" y="1241"/>
                </a:cubicBezTo>
                <a:cubicBezTo>
                  <a:pt x="1646" y="1394"/>
                  <a:pt x="1646" y="1394"/>
                  <a:pt x="1646" y="1394"/>
                </a:cubicBezTo>
                <a:cubicBezTo>
                  <a:pt x="1636" y="1419"/>
                  <a:pt x="1607" y="1462"/>
                  <a:pt x="1517" y="1510"/>
                </a:cubicBezTo>
                <a:cubicBezTo>
                  <a:pt x="1291" y="1579"/>
                  <a:pt x="1153" y="1594"/>
                  <a:pt x="1153" y="1594"/>
                </a:cubicBezTo>
                <a:cubicBezTo>
                  <a:pt x="1077" y="1606"/>
                  <a:pt x="991" y="1611"/>
                  <a:pt x="907" y="1611"/>
                </a:cubicBezTo>
                <a:close/>
              </a:path>
            </a:pathLst>
          </a:custGeom>
          <a:solidFill>
            <a:schemeClr val="tx2"/>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82302" tIns="41151" rIns="82302" bIns="41151" numCol="1" rtlCol="0" anchor="ctr" anchorCtr="0" compatLnSpc="1">
            <a:prstTxWarp prst="textNoShape">
              <a:avLst/>
            </a:prstTxWarp>
          </a:bodyPr>
          <a:lstStyle/>
          <a:p>
            <a:pPr defTabSz="740740"/>
            <a:endParaRPr lang="en-US" spc="-122" dirty="0">
              <a:solidFill>
                <a:schemeClr val="tx1">
                  <a:lumMod val="50000"/>
                </a:schemeClr>
              </a:solidFill>
              <a:latin typeface="Segoe Light" pitchFamily="34" charset="0"/>
            </a:endParaRPr>
          </a:p>
        </p:txBody>
      </p:sp>
    </p:spTree>
    <p:extLst>
      <p:ext uri="{BB962C8B-B14F-4D97-AF65-F5344CB8AC3E}">
        <p14:creationId xmlns:p14="http://schemas.microsoft.com/office/powerpoint/2010/main" val="2129028116"/>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20130219"/>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26695" name="think-cell Slide" r:id="rId10" imgW="270" imgH="270" progId="TCLayout.ActiveDocument.1">
                  <p:embed/>
                </p:oleObj>
              </mc:Choice>
              <mc:Fallback>
                <p:oleObj name="think-cell Slide" r:id="rId10" imgW="270" imgH="270" progId="TCLayout.ActiveDocument.1">
                  <p:embed/>
                  <p:pic>
                    <p:nvPicPr>
                      <p:cNvPr id="0" name=""/>
                      <p:cNvPicPr/>
                      <p:nvPr/>
                    </p:nvPicPr>
                    <p:blipFill>
                      <a:blip r:embed="rId11"/>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a:cs typeface="Segoe UI"/>
              </a:rPr>
              <a:t>Local Storage</a:t>
            </a:r>
          </a:p>
        </p:txBody>
      </p:sp>
      <p:sp>
        <p:nvSpPr>
          <p:cNvPr id="4" name="Rectangle 3"/>
          <p:cNvSpPr/>
          <p:nvPr>
            <p:custDataLst>
              <p:tags r:id="rId4"/>
            </p:custDataLst>
          </p:nvPr>
        </p:nvSpPr>
        <p:spPr bwMode="auto">
          <a:xfrm>
            <a:off x="388244" y="1463675"/>
            <a:ext cx="8365129" cy="240347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685800" rIns="91436" bIns="45718" numCol="1" rtlCol="0" anchor="t" anchorCtr="0" compatLnSpc="1">
            <a:prstTxWarp prst="textNoShape">
              <a:avLst/>
            </a:prstTxWarp>
          </a:bodyPr>
          <a:lstStyle/>
          <a:p>
            <a:pPr defTabSz="914099" fontAlgn="base">
              <a:spcBef>
                <a:spcPts val="600"/>
              </a:spcBef>
              <a:spcAft>
                <a:spcPct val="0"/>
              </a:spcAft>
            </a:pPr>
            <a:r>
              <a:rPr lang="en-US" sz="2000" dirty="0">
                <a:ln>
                  <a:solidFill>
                    <a:srgbClr val="FFFFFF">
                      <a:alpha val="0"/>
                    </a:srgbClr>
                  </a:solidFill>
                </a:ln>
                <a:solidFill>
                  <a:srgbClr val="595959"/>
                </a:solidFill>
                <a:latin typeface="Consolas" pitchFamily="49" charset="0"/>
                <a:cs typeface="Consolas" pitchFamily="49" charset="0"/>
              </a:rPr>
              <a:t>&lt;LocalResources&gt;</a:t>
            </a:r>
          </a:p>
          <a:p>
            <a:pPr marL="465138" defTabSz="914099" fontAlgn="base">
              <a:spcBef>
                <a:spcPts val="600"/>
              </a:spcBef>
              <a:spcAft>
                <a:spcPct val="0"/>
              </a:spcAft>
            </a:pPr>
            <a:r>
              <a:rPr lang="en-US" sz="2000" dirty="0" smtClean="0">
                <a:ln>
                  <a:solidFill>
                    <a:srgbClr val="FFFFFF">
                      <a:alpha val="0"/>
                    </a:srgbClr>
                  </a:solidFill>
                </a:ln>
                <a:solidFill>
                  <a:srgbClr val="595959"/>
                </a:solidFill>
                <a:latin typeface="Consolas" pitchFamily="49" charset="0"/>
                <a:cs typeface="Consolas" pitchFamily="49" charset="0"/>
              </a:rPr>
              <a:t>&lt;LocalStoragename</a:t>
            </a:r>
            <a:r>
              <a:rPr lang="en-US" sz="2000" dirty="0">
                <a:ln>
                  <a:solidFill>
                    <a:srgbClr val="FFFFFF">
                      <a:alpha val="0"/>
                    </a:srgbClr>
                  </a:solidFill>
                </a:ln>
                <a:solidFill>
                  <a:srgbClr val="595959"/>
                </a:solidFill>
                <a:latin typeface="Consolas" pitchFamily="49" charset="0"/>
                <a:cs typeface="Consolas" pitchFamily="49" charset="0"/>
              </a:rPr>
              <a:t>="myLocalDisk" sizeInMB="</a:t>
            </a:r>
            <a:r>
              <a:rPr lang="en-US" sz="2000" dirty="0" smtClean="0">
                <a:ln>
                  <a:solidFill>
                    <a:srgbClr val="FFFFFF">
                      <a:alpha val="0"/>
                    </a:srgbClr>
                  </a:solidFill>
                </a:ln>
                <a:solidFill>
                  <a:srgbClr val="595959"/>
                </a:solidFill>
                <a:latin typeface="Consolas" pitchFamily="49" charset="0"/>
                <a:cs typeface="Consolas" pitchFamily="49" charset="0"/>
              </a:rPr>
              <a:t>10</a:t>
            </a:r>
            <a:r>
              <a:rPr lang="en-US" sz="2000" dirty="0">
                <a:ln>
                  <a:solidFill>
                    <a:srgbClr val="FFFFFF">
                      <a:alpha val="0"/>
                    </a:srgbClr>
                  </a:solidFill>
                </a:ln>
                <a:solidFill>
                  <a:srgbClr val="595959"/>
                </a:solidFill>
                <a:latin typeface="Consolas" pitchFamily="49" charset="0"/>
                <a:cs typeface="Consolas" pitchFamily="49" charset="0"/>
              </a:rPr>
              <a:t>"</a:t>
            </a:r>
            <a:endParaRPr lang="en-US" sz="2000" dirty="0" smtClean="0">
              <a:ln>
                <a:solidFill>
                  <a:srgbClr val="FFFFFF">
                    <a:alpha val="0"/>
                  </a:srgbClr>
                </a:solidFill>
              </a:ln>
              <a:solidFill>
                <a:srgbClr val="595959"/>
              </a:solidFill>
              <a:latin typeface="Consolas" pitchFamily="49" charset="0"/>
              <a:cs typeface="Consolas" pitchFamily="49" charset="0"/>
            </a:endParaRPr>
          </a:p>
          <a:p>
            <a:pPr marL="465138" defTabSz="914099" fontAlgn="base">
              <a:spcBef>
                <a:spcPts val="600"/>
              </a:spcBef>
              <a:spcAft>
                <a:spcPct val="0"/>
              </a:spcAft>
            </a:pPr>
            <a:r>
              <a:rPr lang="en-US" sz="2000" dirty="0" smtClean="0">
                <a:ln>
                  <a:solidFill>
                    <a:srgbClr val="FFFFFF">
                      <a:alpha val="0"/>
                    </a:srgbClr>
                  </a:solidFill>
                </a:ln>
                <a:solidFill>
                  <a:srgbClr val="595959"/>
                </a:solidFill>
                <a:latin typeface="Consolas" pitchFamily="49" charset="0"/>
                <a:cs typeface="Consolas" pitchFamily="49" charset="0"/>
              </a:rPr>
              <a:t>   cleanOnRoleRecycle</a:t>
            </a:r>
            <a:r>
              <a:rPr lang="en-US" sz="2000" dirty="0">
                <a:ln>
                  <a:solidFill>
                    <a:srgbClr val="FFFFFF">
                      <a:alpha val="0"/>
                    </a:srgbClr>
                  </a:solidFill>
                </a:ln>
                <a:solidFill>
                  <a:srgbClr val="595959"/>
                </a:solidFill>
                <a:latin typeface="Consolas" pitchFamily="49" charset="0"/>
                <a:cs typeface="Consolas" pitchFamily="49" charset="0"/>
              </a:rPr>
              <a:t>="false" /&gt;</a:t>
            </a:r>
          </a:p>
          <a:p>
            <a:pPr defTabSz="914099" fontAlgn="base">
              <a:spcBef>
                <a:spcPts val="600"/>
              </a:spcBef>
              <a:spcAft>
                <a:spcPct val="0"/>
              </a:spcAft>
            </a:pPr>
            <a:r>
              <a:rPr lang="en-US" sz="2000" dirty="0">
                <a:ln>
                  <a:solidFill>
                    <a:srgbClr val="FFFFFF">
                      <a:alpha val="0"/>
                    </a:srgbClr>
                  </a:solidFill>
                </a:ln>
                <a:solidFill>
                  <a:srgbClr val="595959"/>
                </a:solidFill>
                <a:latin typeface="Consolas" pitchFamily="49" charset="0"/>
                <a:cs typeface="Consolas" pitchFamily="49" charset="0"/>
              </a:rPr>
              <a:t>&lt;/LocalResources&gt;</a:t>
            </a:r>
          </a:p>
        </p:txBody>
      </p:sp>
      <p:sp>
        <p:nvSpPr>
          <p:cNvPr id="5" name="Rectangle 4"/>
          <p:cNvSpPr/>
          <p:nvPr>
            <p:custDataLst>
              <p:tags r:id="rId5"/>
            </p:custDataLst>
          </p:nvPr>
        </p:nvSpPr>
        <p:spPr bwMode="auto">
          <a:xfrm>
            <a:off x="388243" y="3867150"/>
            <a:ext cx="8365129" cy="22860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685800" rIns="91436" bIns="45718" numCol="1" rtlCol="0" anchor="t" anchorCtr="0" compatLnSpc="1">
            <a:prstTxWarp prst="textNoShape">
              <a:avLst/>
            </a:prstTxWarp>
          </a:bodyPr>
          <a:lstStyle/>
          <a:p>
            <a:pPr defTabSz="914099" fontAlgn="base">
              <a:spcBef>
                <a:spcPts val="600"/>
              </a:spcBef>
              <a:spcAft>
                <a:spcPct val="0"/>
              </a:spcAft>
            </a:pPr>
            <a:r>
              <a:rPr lang="en-US" sz="2000" dirty="0">
                <a:ln>
                  <a:solidFill>
                    <a:srgbClr val="FFFFFF">
                      <a:alpha val="0"/>
                    </a:srgbClr>
                  </a:solidFill>
                </a:ln>
                <a:solidFill>
                  <a:srgbClr val="595959"/>
                </a:solidFill>
                <a:latin typeface="Consolas" pitchFamily="49" charset="0"/>
                <a:cs typeface="Consolas" pitchFamily="49" charset="0"/>
              </a:rPr>
              <a:t>string rootPath </a:t>
            </a:r>
            <a:r>
              <a:rPr lang="en-US" sz="2000" dirty="0" smtClean="0">
                <a:ln>
                  <a:solidFill>
                    <a:srgbClr val="FFFFFF">
                      <a:alpha val="0"/>
                    </a:srgbClr>
                  </a:solidFill>
                </a:ln>
                <a:solidFill>
                  <a:srgbClr val="595959"/>
                </a:solidFill>
                <a:latin typeface="Consolas" pitchFamily="49" charset="0"/>
                <a:cs typeface="Consolas" pitchFamily="49" charset="0"/>
              </a:rPr>
              <a:t>= RoleEnvironment.GetLocalResource</a:t>
            </a:r>
            <a:r>
              <a:rPr lang="en-US" sz="2000" dirty="0">
                <a:ln>
                  <a:solidFill>
                    <a:srgbClr val="FFFFFF">
                      <a:alpha val="0"/>
                    </a:srgbClr>
                  </a:solidFill>
                </a:ln>
                <a:solidFill>
                  <a:srgbClr val="595959"/>
                </a:solidFill>
                <a:latin typeface="Consolas" pitchFamily="49" charset="0"/>
                <a:cs typeface="Consolas" pitchFamily="49" charset="0"/>
              </a:rPr>
              <a:t>["</a:t>
            </a:r>
            <a:r>
              <a:rPr lang="en-US" sz="2000" dirty="0" smtClean="0">
                <a:ln>
                  <a:solidFill>
                    <a:srgbClr val="FFFFFF">
                      <a:alpha val="0"/>
                    </a:srgbClr>
                  </a:solidFill>
                </a:ln>
                <a:solidFill>
                  <a:srgbClr val="595959"/>
                </a:solidFill>
                <a:latin typeface="Consolas" pitchFamily="49" charset="0"/>
                <a:cs typeface="Consolas" pitchFamily="49" charset="0"/>
              </a:rPr>
              <a:t>myLocalDisk</a:t>
            </a:r>
            <a:r>
              <a:rPr lang="en-US" sz="2000" dirty="0">
                <a:ln>
                  <a:solidFill>
                    <a:srgbClr val="FFFFFF">
                      <a:alpha val="0"/>
                    </a:srgbClr>
                  </a:solidFill>
                </a:ln>
                <a:solidFill>
                  <a:srgbClr val="595959"/>
                </a:solidFill>
                <a:latin typeface="Consolas" pitchFamily="49" charset="0"/>
                <a:cs typeface="Consolas" pitchFamily="49" charset="0"/>
              </a:rPr>
              <a:t>"].RootPath;</a:t>
            </a:r>
          </a:p>
          <a:p>
            <a:pPr defTabSz="914099" fontAlgn="base">
              <a:spcBef>
                <a:spcPts val="600"/>
              </a:spcBef>
              <a:spcAft>
                <a:spcPct val="0"/>
              </a:spcAft>
            </a:pPr>
            <a:r>
              <a:rPr lang="en-US" sz="2000" dirty="0">
                <a:ln>
                  <a:solidFill>
                    <a:srgbClr val="FFFFFF">
                      <a:alpha val="0"/>
                    </a:srgbClr>
                  </a:solidFill>
                </a:ln>
                <a:solidFill>
                  <a:srgbClr val="595959"/>
                </a:solidFill>
                <a:latin typeface="Consolas" pitchFamily="49" charset="0"/>
                <a:cs typeface="Consolas" pitchFamily="49" charset="0"/>
              </a:rPr>
              <a:t>DirectoryInfo di = new DirectoryInfo(rootPath);</a:t>
            </a:r>
          </a:p>
          <a:p>
            <a:pPr defTabSz="914099" fontAlgn="base">
              <a:spcBef>
                <a:spcPts val="600"/>
              </a:spcBef>
              <a:spcAft>
                <a:spcPct val="0"/>
              </a:spcAft>
            </a:pPr>
            <a:r>
              <a:rPr lang="en-US" sz="2000" dirty="0">
                <a:ln>
                  <a:solidFill>
                    <a:srgbClr val="FFFFFF">
                      <a:alpha val="0"/>
                    </a:srgbClr>
                  </a:solidFill>
                </a:ln>
                <a:solidFill>
                  <a:srgbClr val="595959"/>
                </a:solidFill>
                <a:latin typeface="Consolas" pitchFamily="49" charset="0"/>
                <a:cs typeface="Consolas" pitchFamily="49" charset="0"/>
              </a:rPr>
              <a:t>foreach(di.EnumerateFiles())</a:t>
            </a:r>
          </a:p>
          <a:p>
            <a:pPr defTabSz="914099" fontAlgn="base">
              <a:spcBef>
                <a:spcPts val="600"/>
              </a:spcBef>
              <a:spcAft>
                <a:spcPct val="0"/>
              </a:spcAft>
            </a:pPr>
            <a:r>
              <a:rPr lang="en-US" sz="2400" dirty="0" smtClean="0">
                <a:ln>
                  <a:solidFill>
                    <a:srgbClr val="FFFFFF">
                      <a:alpha val="0"/>
                    </a:srgbClr>
                  </a:solidFill>
                </a:ln>
                <a:solidFill>
                  <a:srgbClr val="595959"/>
                </a:solidFill>
              </a:rPr>
              <a:t> ….</a:t>
            </a:r>
            <a:endParaRPr lang="en-US" sz="2400" dirty="0">
              <a:ln>
                <a:solidFill>
                  <a:srgbClr val="FFFFFF">
                    <a:alpha val="0"/>
                  </a:srgbClr>
                </a:solidFill>
              </a:ln>
              <a:solidFill>
                <a:srgbClr val="595959"/>
              </a:solidFill>
            </a:endParaRPr>
          </a:p>
        </p:txBody>
      </p:sp>
      <p:sp>
        <p:nvSpPr>
          <p:cNvPr id="6" name="Rectangle 5"/>
          <p:cNvSpPr/>
          <p:nvPr>
            <p:custDataLst>
              <p:tags r:id="rId6"/>
            </p:custDataLst>
          </p:nvPr>
        </p:nvSpPr>
        <p:spPr>
          <a:xfrm>
            <a:off x="388244" y="1463674"/>
            <a:ext cx="8365129" cy="640080"/>
          </a:xfrm>
          <a:prstGeom prst="rect">
            <a:avLst/>
          </a:prstGeom>
          <a:solidFill>
            <a:schemeClr val="accent2"/>
          </a:solidFill>
        </p:spPr>
        <p:txBody>
          <a:bodyPr wrap="square" anchor="ctr">
            <a:noAutofit/>
          </a:bodyPr>
          <a:lstStyle/>
          <a:p>
            <a:pPr algn="ctr"/>
            <a:r>
              <a:rPr lang="en-US" sz="3200" cap="all" dirty="0">
                <a:ln>
                  <a:solidFill>
                    <a:srgbClr val="FFFFFF">
                      <a:alpha val="0"/>
                    </a:srgbClr>
                  </a:solidFill>
                </a:ln>
                <a:solidFill>
                  <a:schemeClr val="bg1">
                    <a:alpha val="99000"/>
                  </a:schemeClr>
                </a:solidFill>
              </a:rPr>
              <a:t>Define in Config</a:t>
            </a:r>
          </a:p>
        </p:txBody>
      </p:sp>
      <p:sp>
        <p:nvSpPr>
          <p:cNvPr id="7" name="Rectangle 6"/>
          <p:cNvSpPr/>
          <p:nvPr>
            <p:custDataLst>
              <p:tags r:id="rId7"/>
            </p:custDataLst>
          </p:nvPr>
        </p:nvSpPr>
        <p:spPr>
          <a:xfrm>
            <a:off x="388243" y="3867149"/>
            <a:ext cx="8365130" cy="640080"/>
          </a:xfrm>
          <a:prstGeom prst="rect">
            <a:avLst/>
          </a:prstGeom>
          <a:solidFill>
            <a:schemeClr val="accent4"/>
          </a:solidFill>
        </p:spPr>
        <p:txBody>
          <a:bodyPr wrap="square" anchor="ctr">
            <a:noAutofit/>
          </a:bodyPr>
          <a:lstStyle/>
          <a:p>
            <a:pPr algn="ctr"/>
            <a:r>
              <a:rPr lang="en-US" sz="3200" cap="all" dirty="0">
                <a:ln>
                  <a:solidFill>
                    <a:srgbClr val="FFFFFF">
                      <a:alpha val="0"/>
                    </a:srgbClr>
                  </a:solidFill>
                </a:ln>
                <a:solidFill>
                  <a:schemeClr val="bg1">
                    <a:alpha val="99000"/>
                  </a:schemeClr>
                </a:solidFill>
              </a:rPr>
              <a:t>Use in Code</a:t>
            </a:r>
          </a:p>
        </p:txBody>
      </p:sp>
    </p:spTree>
    <p:extLst>
      <p:ext uri="{BB962C8B-B14F-4D97-AF65-F5344CB8AC3E}">
        <p14:creationId xmlns:p14="http://schemas.microsoft.com/office/powerpoint/2010/main" val="1159906251"/>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1417213" y="1447800"/>
            <a:ext cx="3681260" cy="1523494"/>
          </a:xfrm>
        </p:spPr>
        <p:txBody>
          <a:bodyPr/>
          <a:lstStyle/>
          <a:p>
            <a:r>
              <a:rPr lang="en-US" dirty="0" smtClean="0"/>
              <a:t>Startup Customization</a:t>
            </a:r>
            <a:endParaRPr lang="en-US" dirty="0"/>
          </a:p>
        </p:txBody>
      </p:sp>
      <p:sp>
        <p:nvSpPr>
          <p:cNvPr id="4" name="Subtitle 3"/>
          <p:cNvSpPr>
            <a:spLocks noGrp="1"/>
          </p:cNvSpPr>
          <p:nvPr>
            <p:ph type="subTitle" idx="1"/>
          </p:nvPr>
        </p:nvSpPr>
        <p:spPr/>
        <p:txBody>
          <a:bodyPr/>
          <a:lstStyle/>
          <a:p>
            <a:endParaRPr lang="en-US"/>
          </a:p>
        </p:txBody>
      </p:sp>
      <p:sp>
        <p:nvSpPr>
          <p:cNvPr id="5" name="Text Placeholder 4"/>
          <p:cNvSpPr>
            <a:spLocks noGrp="1"/>
          </p:cNvSpPr>
          <p:nvPr>
            <p:ph type="body" sz="quarter" idx="10"/>
          </p:nvPr>
        </p:nvSpPr>
        <p:spPr/>
        <p:txBody>
          <a:bodyPr/>
          <a:lstStyle/>
          <a:p>
            <a:r>
              <a:rPr lang="en-US" dirty="0" smtClean="0"/>
              <a:t>demo</a:t>
            </a:r>
            <a:endParaRPr lang="en-US" dirty="0"/>
          </a:p>
        </p:txBody>
      </p:sp>
    </p:spTree>
    <p:extLst>
      <p:ext uri="{BB962C8B-B14F-4D97-AF65-F5344CB8AC3E}">
        <p14:creationId xmlns:p14="http://schemas.microsoft.com/office/powerpoint/2010/main" val="3639416087"/>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4238433789"/>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22599"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19094" cy="158750"/>
                      </a:xfrm>
                      <a:prstGeom prst="rect">
                        <a:avLst/>
                      </a:prstGeom>
                    </p:spPr>
                  </p:pic>
                </p:oleObj>
              </mc:Fallback>
            </mc:AlternateContent>
          </a:graphicData>
        </a:graphic>
      </p:graphicFrame>
      <p:sp>
        <p:nvSpPr>
          <p:cNvPr id="5" name="Rectangle 4"/>
          <p:cNvSpPr/>
          <p:nvPr/>
        </p:nvSpPr>
        <p:spPr>
          <a:xfrm>
            <a:off x="388246" y="1695451"/>
            <a:ext cx="8371083" cy="405765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000" dirty="0">
              <a:gradFill>
                <a:gsLst>
                  <a:gs pos="0">
                    <a:srgbClr val="FFFFFF"/>
                  </a:gs>
                  <a:gs pos="100000">
                    <a:srgbClr val="FFFFFF"/>
                  </a:gs>
                </a:gsLst>
                <a:lin ang="5400000" scaled="0"/>
              </a:gradFill>
            </a:endParaRPr>
          </a:p>
        </p:txBody>
      </p:sp>
      <p:grpSp>
        <p:nvGrpSpPr>
          <p:cNvPr id="15" name="Group 14"/>
          <p:cNvGrpSpPr/>
          <p:nvPr/>
        </p:nvGrpSpPr>
        <p:grpSpPr>
          <a:xfrm>
            <a:off x="500578" y="1858123"/>
            <a:ext cx="8086490" cy="3757547"/>
            <a:chOff x="667263" y="228600"/>
            <a:chExt cx="10779179" cy="5353282"/>
          </a:xfrm>
        </p:grpSpPr>
        <p:sp>
          <p:nvSpPr>
            <p:cNvPr id="6" name="Rectangle 5"/>
            <p:cNvSpPr/>
            <p:nvPr/>
          </p:nvSpPr>
          <p:spPr bwMode="auto">
            <a:xfrm>
              <a:off x="684003" y="2983041"/>
              <a:ext cx="3474720" cy="259884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sp>
          <p:nvSpPr>
            <p:cNvPr id="7" name="Rectangle 6"/>
            <p:cNvSpPr/>
            <p:nvPr/>
          </p:nvSpPr>
          <p:spPr bwMode="auto">
            <a:xfrm>
              <a:off x="4327863" y="2983041"/>
              <a:ext cx="3474720" cy="259884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sp>
          <p:nvSpPr>
            <p:cNvPr id="8" name="Rectangle 7"/>
            <p:cNvSpPr/>
            <p:nvPr/>
          </p:nvSpPr>
          <p:spPr bwMode="auto">
            <a:xfrm>
              <a:off x="7971722" y="228600"/>
              <a:ext cx="3474720" cy="535328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sp>
          <p:nvSpPr>
            <p:cNvPr id="12" name="Rectangle 11"/>
            <p:cNvSpPr/>
            <p:nvPr/>
          </p:nvSpPr>
          <p:spPr bwMode="auto">
            <a:xfrm>
              <a:off x="667263" y="228600"/>
              <a:ext cx="3474720" cy="259884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sp>
          <p:nvSpPr>
            <p:cNvPr id="13" name="Rectangle 12"/>
            <p:cNvSpPr/>
            <p:nvPr/>
          </p:nvSpPr>
          <p:spPr bwMode="auto">
            <a:xfrm>
              <a:off x="4311123" y="228600"/>
              <a:ext cx="3474720" cy="259884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grpSp>
      <p:sp>
        <p:nvSpPr>
          <p:cNvPr id="9" name="TextBox 8"/>
          <p:cNvSpPr txBox="1"/>
          <p:nvPr/>
        </p:nvSpPr>
        <p:spPr>
          <a:xfrm>
            <a:off x="3300184" y="3845200"/>
            <a:ext cx="2606719" cy="1551194"/>
          </a:xfrm>
          <a:prstGeom prst="rect">
            <a:avLst/>
          </a:prstGeom>
          <a:noFill/>
        </p:spPr>
        <p:txBody>
          <a:bodyPr wrap="square" lIns="91440" tIns="0" rIns="0" bIns="0" rtlCol="0">
            <a:spAutoFit/>
          </a:bodyPr>
          <a:lstStyle/>
          <a:p>
            <a:pPr>
              <a:lnSpc>
                <a:spcPct val="90000"/>
              </a:lnSpc>
              <a:spcBef>
                <a:spcPct val="20000"/>
              </a:spcBef>
              <a:buSzPct val="80000"/>
            </a:pPr>
            <a:r>
              <a:rPr lang="en-US" sz="2800" dirty="0">
                <a:solidFill>
                  <a:schemeClr val="bg1">
                    <a:alpha val="99000"/>
                  </a:schemeClr>
                </a:solidFill>
                <a:latin typeface="Segoe UI Light" pitchFamily="34" charset="0"/>
              </a:rPr>
              <a:t>More small instances == more redundancy</a:t>
            </a:r>
          </a:p>
        </p:txBody>
      </p:sp>
      <p:sp>
        <p:nvSpPr>
          <p:cNvPr id="10" name="TextBox 9"/>
          <p:cNvSpPr txBox="1"/>
          <p:nvPr/>
        </p:nvSpPr>
        <p:spPr>
          <a:xfrm>
            <a:off x="6082612" y="1974183"/>
            <a:ext cx="2373125" cy="2908489"/>
          </a:xfrm>
          <a:prstGeom prst="rect">
            <a:avLst/>
          </a:prstGeom>
          <a:noFill/>
        </p:spPr>
        <p:txBody>
          <a:bodyPr wrap="square" lIns="91440" tIns="0" rIns="0" bIns="0" rtlCol="0">
            <a:spAutoFit/>
          </a:bodyPr>
          <a:lstStyle/>
          <a:p>
            <a:pPr>
              <a:lnSpc>
                <a:spcPct val="90000"/>
              </a:lnSpc>
              <a:spcBef>
                <a:spcPct val="20000"/>
              </a:spcBef>
              <a:buSzPct val="80000"/>
            </a:pPr>
            <a:r>
              <a:rPr lang="en-US" sz="2800" dirty="0">
                <a:solidFill>
                  <a:schemeClr val="bg1">
                    <a:alpha val="99000"/>
                  </a:schemeClr>
                </a:solidFill>
                <a:latin typeface="Segoe UI Light" pitchFamily="34" charset="0"/>
              </a:rPr>
              <a:t>Some scenarios will benefit from more cores</a:t>
            </a:r>
          </a:p>
          <a:p>
            <a:pPr>
              <a:lnSpc>
                <a:spcPct val="90000"/>
              </a:lnSpc>
              <a:spcBef>
                <a:spcPct val="20000"/>
              </a:spcBef>
              <a:buSzPct val="80000"/>
            </a:pPr>
            <a:r>
              <a:rPr lang="en-US" dirty="0">
                <a:solidFill>
                  <a:schemeClr val="bg1">
                    <a:alpha val="99000"/>
                  </a:schemeClr>
                </a:solidFill>
              </a:rPr>
              <a:t>Where moving data &gt;$ parallel overhead</a:t>
            </a:r>
          </a:p>
          <a:p>
            <a:pPr>
              <a:lnSpc>
                <a:spcPct val="90000"/>
              </a:lnSpc>
              <a:spcBef>
                <a:spcPct val="20000"/>
              </a:spcBef>
              <a:buSzPct val="80000"/>
            </a:pPr>
            <a:r>
              <a:rPr lang="en-US" dirty="0">
                <a:solidFill>
                  <a:schemeClr val="bg1">
                    <a:alpha val="99000"/>
                  </a:schemeClr>
                </a:solidFill>
              </a:rPr>
              <a:t>E.g. Video processing, Stateful services (DBMS)</a:t>
            </a:r>
          </a:p>
        </p:txBody>
      </p:sp>
      <p:sp>
        <p:nvSpPr>
          <p:cNvPr id="2" name="Title 1"/>
          <p:cNvSpPr>
            <a:spLocks noGrp="1"/>
          </p:cNvSpPr>
          <p:nvPr>
            <p:ph type="title"/>
            <p:custDataLst>
              <p:tags r:id="rId3"/>
            </p:custDataLst>
          </p:nvPr>
        </p:nvSpPr>
        <p:spPr/>
        <p:txBody>
          <a:bodyPr/>
          <a:lstStyle/>
          <a:p>
            <a:r>
              <a:rPr lang="en-US" dirty="0" smtClean="0"/>
              <a:t>Choosing Your VM Size</a:t>
            </a:r>
            <a:endParaRPr lang="en-US" dirty="0"/>
          </a:p>
        </p:txBody>
      </p:sp>
      <p:sp>
        <p:nvSpPr>
          <p:cNvPr id="16" name="TextBox 15"/>
          <p:cNvSpPr txBox="1"/>
          <p:nvPr/>
        </p:nvSpPr>
        <p:spPr>
          <a:xfrm>
            <a:off x="536821" y="1974183"/>
            <a:ext cx="2403087" cy="1551194"/>
          </a:xfrm>
          <a:prstGeom prst="rect">
            <a:avLst/>
          </a:prstGeom>
          <a:noFill/>
        </p:spPr>
        <p:txBody>
          <a:bodyPr wrap="square" lIns="91440" tIns="0" rIns="0" bIns="0" rtlCol="0">
            <a:spAutoFit/>
          </a:bodyPr>
          <a:lstStyle/>
          <a:p>
            <a:pPr>
              <a:lnSpc>
                <a:spcPct val="90000"/>
              </a:lnSpc>
              <a:spcBef>
                <a:spcPct val="20000"/>
              </a:spcBef>
              <a:buSzPct val="80000"/>
            </a:pPr>
            <a:r>
              <a:rPr lang="en-US" sz="2800" dirty="0">
                <a:solidFill>
                  <a:schemeClr val="bg1">
                    <a:alpha val="99000"/>
                  </a:schemeClr>
                </a:solidFill>
                <a:latin typeface="Segoe UI Light" pitchFamily="34" charset="0"/>
              </a:rPr>
              <a:t>Don’t just throw big VMs at every problem</a:t>
            </a:r>
          </a:p>
        </p:txBody>
      </p:sp>
      <p:sp>
        <p:nvSpPr>
          <p:cNvPr id="17" name="TextBox 16"/>
          <p:cNvSpPr txBox="1"/>
          <p:nvPr/>
        </p:nvSpPr>
        <p:spPr>
          <a:xfrm>
            <a:off x="3270428" y="1974183"/>
            <a:ext cx="2606719" cy="1551194"/>
          </a:xfrm>
          <a:prstGeom prst="rect">
            <a:avLst/>
          </a:prstGeom>
          <a:noFill/>
        </p:spPr>
        <p:txBody>
          <a:bodyPr wrap="square" lIns="91440" tIns="0" rIns="0" bIns="0" rtlCol="0">
            <a:spAutoFit/>
          </a:bodyPr>
          <a:lstStyle/>
          <a:p>
            <a:pPr>
              <a:lnSpc>
                <a:spcPct val="90000"/>
              </a:lnSpc>
              <a:spcBef>
                <a:spcPct val="20000"/>
              </a:spcBef>
              <a:buSzPct val="80000"/>
            </a:pPr>
            <a:r>
              <a:rPr lang="en-US" sz="2800" dirty="0">
                <a:solidFill>
                  <a:schemeClr val="bg1">
                    <a:alpha val="99000"/>
                  </a:schemeClr>
                </a:solidFill>
                <a:latin typeface="Segoe UI Light" pitchFamily="34" charset="0"/>
              </a:rPr>
              <a:t>Scale out architectures have natural parallelism</a:t>
            </a:r>
          </a:p>
        </p:txBody>
      </p:sp>
      <p:sp>
        <p:nvSpPr>
          <p:cNvPr id="18" name="TextBox 17"/>
          <p:cNvSpPr txBox="1"/>
          <p:nvPr/>
        </p:nvSpPr>
        <p:spPr>
          <a:xfrm>
            <a:off x="627466" y="3855859"/>
            <a:ext cx="2606719" cy="1163395"/>
          </a:xfrm>
          <a:prstGeom prst="rect">
            <a:avLst/>
          </a:prstGeom>
          <a:noFill/>
        </p:spPr>
        <p:txBody>
          <a:bodyPr wrap="square" lIns="91440" tIns="0" rIns="0" bIns="0" rtlCol="0">
            <a:spAutoFit/>
          </a:bodyPr>
          <a:lstStyle/>
          <a:p>
            <a:pPr>
              <a:lnSpc>
                <a:spcPct val="90000"/>
              </a:lnSpc>
              <a:spcBef>
                <a:spcPct val="20000"/>
              </a:spcBef>
              <a:buSzPct val="80000"/>
            </a:pPr>
            <a:r>
              <a:rPr lang="en-US" sz="2800" dirty="0">
                <a:solidFill>
                  <a:schemeClr val="bg1">
                    <a:alpha val="99000"/>
                  </a:schemeClr>
                </a:solidFill>
                <a:latin typeface="Segoe UI Light" pitchFamily="34" charset="0"/>
              </a:rPr>
              <a:t>Test various configurations under load</a:t>
            </a:r>
          </a:p>
        </p:txBody>
      </p:sp>
    </p:spTree>
    <p:extLst>
      <p:ext uri="{BB962C8B-B14F-4D97-AF65-F5344CB8AC3E}">
        <p14:creationId xmlns:p14="http://schemas.microsoft.com/office/powerpoint/2010/main" val="3780262672"/>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and Upgrading</a:t>
            </a:r>
            <a:endParaRPr lang="en-US" dirty="0"/>
          </a:p>
        </p:txBody>
      </p:sp>
      <p:sp>
        <p:nvSpPr>
          <p:cNvPr id="3" name="Content Placeholder 2"/>
          <p:cNvSpPr>
            <a:spLocks noGrp="1"/>
          </p:cNvSpPr>
          <p:nvPr>
            <p:ph sz="quarter" idx="10"/>
          </p:nvPr>
        </p:nvSpPr>
        <p:spPr>
          <a:xfrm>
            <a:off x="389436" y="1463676"/>
            <a:ext cx="8368939" cy="3485570"/>
          </a:xfrm>
        </p:spPr>
        <p:txBody>
          <a:bodyPr/>
          <a:lstStyle/>
          <a:p>
            <a:r>
              <a:rPr lang="en-US" dirty="0" smtClean="0"/>
              <a:t>Scaling options</a:t>
            </a:r>
          </a:p>
          <a:p>
            <a:pPr lvl="1"/>
            <a:r>
              <a:rPr lang="en-US" dirty="0" smtClean="0"/>
              <a:t>Management portal </a:t>
            </a:r>
            <a:r>
              <a:rPr lang="en-US" dirty="0" err="1" smtClean="0"/>
              <a:t>config</a:t>
            </a:r>
            <a:r>
              <a:rPr lang="en-US" dirty="0" smtClean="0"/>
              <a:t> changes</a:t>
            </a:r>
          </a:p>
          <a:p>
            <a:pPr lvl="1"/>
            <a:r>
              <a:rPr lang="en-US" dirty="0" smtClean="0"/>
              <a:t>PowerShell</a:t>
            </a:r>
          </a:p>
          <a:p>
            <a:pPr lvl="1"/>
            <a:r>
              <a:rPr lang="en-US" dirty="0" smtClean="0"/>
              <a:t>Custom Code</a:t>
            </a:r>
          </a:p>
          <a:p>
            <a:r>
              <a:rPr lang="en-US" dirty="0" smtClean="0"/>
              <a:t>Upgrades</a:t>
            </a:r>
          </a:p>
          <a:p>
            <a:pPr lvl="1"/>
            <a:r>
              <a:rPr lang="en-US" dirty="0" smtClean="0"/>
              <a:t>VIP Swap</a:t>
            </a:r>
          </a:p>
          <a:p>
            <a:pPr lvl="1"/>
            <a:r>
              <a:rPr lang="en-US" dirty="0" smtClean="0"/>
              <a:t>Rolling Upgrades</a:t>
            </a:r>
          </a:p>
        </p:txBody>
      </p:sp>
    </p:spTree>
    <p:extLst>
      <p:ext uri="{BB962C8B-B14F-4D97-AF65-F5344CB8AC3E}">
        <p14:creationId xmlns:p14="http://schemas.microsoft.com/office/powerpoint/2010/main" val="89227318"/>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985047460"/>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27719"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Configuration Values</a:t>
            </a:r>
            <a:endParaRPr lang="en-US" dirty="0"/>
          </a:p>
        </p:txBody>
      </p:sp>
      <p:sp>
        <p:nvSpPr>
          <p:cNvPr id="3" name="Content Placeholder 2"/>
          <p:cNvSpPr>
            <a:spLocks noGrp="1"/>
          </p:cNvSpPr>
          <p:nvPr>
            <p:ph sz="quarter" idx="10"/>
            <p:custDataLst>
              <p:tags r:id="rId4"/>
            </p:custDataLst>
          </p:nvPr>
        </p:nvSpPr>
        <p:spPr>
          <a:xfrm>
            <a:off x="389436" y="1463675"/>
            <a:ext cx="8368939" cy="3813865"/>
          </a:xfrm>
        </p:spPr>
        <p:txBody>
          <a:bodyPr/>
          <a:lstStyle/>
          <a:p>
            <a:pPr>
              <a:spcBef>
                <a:spcPts val="800"/>
              </a:spcBef>
            </a:pPr>
            <a:r>
              <a:rPr lang="en-US" dirty="0" smtClean="0">
                <a:solidFill>
                  <a:schemeClr val="accent2">
                    <a:alpha val="99000"/>
                  </a:schemeClr>
                </a:solidFill>
                <a:latin typeface="Segoe UI Light" pitchFamily="34" charset="0"/>
              </a:rPr>
              <a:t>Store arbitrary configuration string values</a:t>
            </a:r>
          </a:p>
          <a:p>
            <a:pPr marL="0" lvl="1"/>
            <a:r>
              <a:rPr lang="en-US" sz="1800" dirty="0" smtClean="0"/>
              <a:t>Define in model</a:t>
            </a:r>
          </a:p>
          <a:p>
            <a:pPr marL="0" lvl="1"/>
            <a:r>
              <a:rPr lang="en-US" sz="1800" dirty="0" smtClean="0"/>
              <a:t>Populate in configuration</a:t>
            </a:r>
          </a:p>
          <a:p>
            <a:pPr>
              <a:spcBef>
                <a:spcPts val="800"/>
              </a:spcBef>
            </a:pPr>
            <a:r>
              <a:rPr lang="en-US" dirty="0" smtClean="0">
                <a:solidFill>
                  <a:schemeClr val="accent2">
                    <a:alpha val="99000"/>
                  </a:schemeClr>
                </a:solidFill>
                <a:latin typeface="Segoe UI Light" pitchFamily="34" charset="0"/>
              </a:rPr>
              <a:t>RoleEnvironment</a:t>
            </a:r>
          </a:p>
          <a:p>
            <a:pPr marL="0" lvl="1"/>
            <a:r>
              <a:rPr lang="en-US" sz="1800" dirty="0" smtClean="0"/>
              <a:t>.GetConfigurationSettingValue()</a:t>
            </a:r>
          </a:p>
          <a:p>
            <a:pPr>
              <a:spcBef>
                <a:spcPts val="800"/>
              </a:spcBef>
            </a:pPr>
            <a:r>
              <a:rPr lang="en-US" dirty="0" smtClean="0">
                <a:solidFill>
                  <a:schemeClr val="accent2">
                    <a:alpha val="99000"/>
                  </a:schemeClr>
                </a:solidFill>
                <a:latin typeface="Segoe UI Light" pitchFamily="34" charset="0"/>
              </a:rPr>
              <a:t>Don’t use web.config for values you wish </a:t>
            </a:r>
            <a:br>
              <a:rPr lang="en-US" dirty="0" smtClean="0">
                <a:solidFill>
                  <a:schemeClr val="accent2">
                    <a:alpha val="99000"/>
                  </a:schemeClr>
                </a:solidFill>
                <a:latin typeface="Segoe UI Light" pitchFamily="34" charset="0"/>
              </a:rPr>
            </a:br>
            <a:r>
              <a:rPr lang="en-US" dirty="0" smtClean="0">
                <a:solidFill>
                  <a:schemeClr val="accent2">
                    <a:alpha val="99000"/>
                  </a:schemeClr>
                </a:solidFill>
                <a:latin typeface="Segoe UI Light" pitchFamily="34" charset="0"/>
              </a:rPr>
              <a:t>to change at runtime</a:t>
            </a:r>
          </a:p>
          <a:p>
            <a:pPr marL="0" lvl="1"/>
            <a:r>
              <a:rPr lang="en-US" sz="1800" dirty="0" smtClean="0"/>
              <a:t>App/Web.config is packaged with deployment change requires re-deploy</a:t>
            </a:r>
          </a:p>
          <a:p>
            <a:pPr marL="0" lvl="1"/>
            <a:r>
              <a:rPr lang="en-US" sz="1800" dirty="0" smtClean="0"/>
              <a:t>*.cscfg supports change tracking and notification to running role instances</a:t>
            </a:r>
            <a:endParaRPr lang="en-US" sz="1800" dirty="0"/>
          </a:p>
        </p:txBody>
      </p:sp>
    </p:spTree>
    <p:extLst>
      <p:ext uri="{BB962C8B-B14F-4D97-AF65-F5344CB8AC3E}">
        <p14:creationId xmlns:p14="http://schemas.microsoft.com/office/powerpoint/2010/main" val="1880906920"/>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4094912254"/>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33863"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3" name="Title 2"/>
          <p:cNvSpPr>
            <a:spLocks noGrp="1"/>
          </p:cNvSpPr>
          <p:nvPr>
            <p:ph type="title"/>
            <p:custDataLst>
              <p:tags r:id="rId3"/>
            </p:custDataLst>
          </p:nvPr>
        </p:nvSpPr>
        <p:spPr/>
        <p:txBody>
          <a:bodyPr/>
          <a:lstStyle/>
          <a:p>
            <a:r>
              <a:rPr lang="en-US" dirty="0" smtClean="0"/>
              <a:t>Handling Config Changes</a:t>
            </a:r>
            <a:endParaRPr lang="en-US" dirty="0"/>
          </a:p>
        </p:txBody>
      </p:sp>
      <p:sp>
        <p:nvSpPr>
          <p:cNvPr id="4" name="Content Placeholder 3"/>
          <p:cNvSpPr>
            <a:spLocks noGrp="1"/>
          </p:cNvSpPr>
          <p:nvPr>
            <p:ph sz="quarter" idx="10"/>
            <p:custDataLst>
              <p:tags r:id="rId4"/>
            </p:custDataLst>
          </p:nvPr>
        </p:nvSpPr>
        <p:spPr>
          <a:xfrm>
            <a:off x="389436" y="1463675"/>
            <a:ext cx="8368939" cy="4131900"/>
          </a:xfrm>
        </p:spPr>
        <p:txBody>
          <a:bodyPr/>
          <a:lstStyle/>
          <a:p>
            <a:r>
              <a:rPr lang="en-NZ" dirty="0" smtClean="0">
                <a:solidFill>
                  <a:schemeClr val="accent2">
                    <a:alpha val="99000"/>
                  </a:schemeClr>
                </a:solidFill>
                <a:latin typeface="Segoe UI Light" pitchFamily="34" charset="0"/>
              </a:rPr>
              <a:t>RoleEnvironment.Changing</a:t>
            </a:r>
          </a:p>
          <a:p>
            <a:pPr marL="0" lvl="1"/>
            <a:r>
              <a:rPr lang="en-NZ" sz="1800" dirty="0" smtClean="0"/>
              <a:t>Occurs before configuration is changed</a:t>
            </a:r>
          </a:p>
          <a:p>
            <a:pPr marL="0" lvl="1"/>
            <a:r>
              <a:rPr lang="en-NZ" sz="1800" dirty="0" smtClean="0"/>
              <a:t>Can be cancelled – causes a recycle</a:t>
            </a:r>
          </a:p>
          <a:p>
            <a:r>
              <a:rPr lang="en-NZ" dirty="0" smtClean="0">
                <a:solidFill>
                  <a:schemeClr val="accent2">
                    <a:alpha val="99000"/>
                  </a:schemeClr>
                </a:solidFill>
                <a:latin typeface="Segoe UI Light" pitchFamily="34" charset="0"/>
              </a:rPr>
              <a:t>RoleEnvironment.Changed</a:t>
            </a:r>
          </a:p>
          <a:p>
            <a:pPr marL="3175" lvl="1"/>
            <a:r>
              <a:rPr lang="en-NZ" sz="1800" dirty="0" smtClean="0"/>
              <a:t>Occurs after config change has been applied</a:t>
            </a:r>
          </a:p>
          <a:p>
            <a:r>
              <a:rPr lang="en-NZ" dirty="0" smtClean="0">
                <a:solidFill>
                  <a:schemeClr val="accent2">
                    <a:alpha val="99000"/>
                  </a:schemeClr>
                </a:solidFill>
                <a:latin typeface="Segoe UI Light" pitchFamily="34" charset="0"/>
              </a:rPr>
              <a:t>RoleEnvironmentConfigurationSettingChange</a:t>
            </a:r>
          </a:p>
          <a:p>
            <a:pPr marL="0" lvl="1"/>
            <a:r>
              <a:rPr lang="en-NZ" sz="1800" dirty="0" smtClean="0"/>
              <a:t>Provides config value that was changed</a:t>
            </a:r>
          </a:p>
          <a:p>
            <a:r>
              <a:rPr lang="en-NZ" dirty="0" smtClean="0">
                <a:solidFill>
                  <a:schemeClr val="accent2"/>
                </a:solidFill>
                <a:latin typeface="Segoe UI Light" pitchFamily="34" charset="0"/>
              </a:rPr>
              <a:t>RoleEnvironmentTopologyChange</a:t>
            </a:r>
            <a:r>
              <a:rPr lang="en-NZ" sz="2800" dirty="0" smtClean="0">
                <a:solidFill>
                  <a:schemeClr val="accent2"/>
                </a:solidFill>
                <a:latin typeface="Segoe UI Light" pitchFamily="34" charset="0"/>
              </a:rPr>
              <a:t> </a:t>
            </a:r>
          </a:p>
          <a:p>
            <a:pPr marL="0" lvl="1"/>
            <a:r>
              <a:rPr lang="en-NZ" sz="1800" dirty="0" smtClean="0"/>
              <a:t>When role count is changed</a:t>
            </a:r>
            <a:endParaRPr lang="en-NZ" sz="1800" dirty="0"/>
          </a:p>
        </p:txBody>
      </p:sp>
    </p:spTree>
    <p:extLst>
      <p:ext uri="{BB962C8B-B14F-4D97-AF65-F5344CB8AC3E}">
        <p14:creationId xmlns:p14="http://schemas.microsoft.com/office/powerpoint/2010/main" val="1483149831"/>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1863707543"/>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34889" name="think-cell Slide" r:id="rId26" imgW="270" imgH="270" progId="TCLayout.ActiveDocument.1">
                  <p:embed/>
                </p:oleObj>
              </mc:Choice>
              <mc:Fallback>
                <p:oleObj name="think-cell Slide" r:id="rId26" imgW="270" imgH="270" progId="TCLayout.ActiveDocument.1">
                  <p:embed/>
                  <p:pic>
                    <p:nvPicPr>
                      <p:cNvPr id="0" name=""/>
                      <p:cNvPicPr/>
                      <p:nvPr/>
                    </p:nvPicPr>
                    <p:blipFill>
                      <a:blip r:embed="rId27"/>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389436" y="228601"/>
            <a:ext cx="8363938" cy="553998"/>
          </a:xfrm>
        </p:spPr>
        <p:txBody>
          <a:bodyPr/>
          <a:lstStyle/>
          <a:p>
            <a:r>
              <a:rPr lang="en-US" sz="4000" dirty="0">
                <a:cs typeface="Segoe UI"/>
              </a:rPr>
              <a:t>Handling Config Changes</a:t>
            </a:r>
          </a:p>
        </p:txBody>
      </p:sp>
      <p:sp>
        <p:nvSpPr>
          <p:cNvPr id="7" name="Rectangle 6"/>
          <p:cNvSpPr/>
          <p:nvPr>
            <p:custDataLst>
              <p:tags r:id="rId4"/>
            </p:custDataLst>
          </p:nvPr>
        </p:nvSpPr>
        <p:spPr bwMode="auto">
          <a:xfrm>
            <a:off x="656681" y="2098217"/>
            <a:ext cx="2481433" cy="3190063"/>
          </a:xfrm>
          <a:prstGeom prst="rect">
            <a:avLst/>
          </a:prstGeom>
          <a:solidFill>
            <a:schemeClr val="accent2"/>
          </a:solidFill>
          <a:ln w="50800">
            <a:solidFill>
              <a:schemeClr val="bg1"/>
            </a:solidFill>
            <a:beve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600" dirty="0" smtClean="0">
              <a:ln>
                <a:solidFill>
                  <a:schemeClr val="accent2">
                    <a:alpha val="0"/>
                  </a:schemeClr>
                </a:solidFill>
              </a:ln>
              <a:gradFill>
                <a:gsLst>
                  <a:gs pos="0">
                    <a:srgbClr val="FFFFFF"/>
                  </a:gs>
                  <a:gs pos="100000">
                    <a:srgbClr val="FFFFFF"/>
                  </a:gs>
                </a:gsLst>
                <a:lin ang="5400000" scaled="0"/>
              </a:gradFill>
            </a:endParaRPr>
          </a:p>
        </p:txBody>
      </p:sp>
      <p:sp>
        <p:nvSpPr>
          <p:cNvPr id="5" name="Rectangle 4"/>
          <p:cNvSpPr/>
          <p:nvPr>
            <p:custDataLst>
              <p:tags r:id="rId5"/>
            </p:custDataLst>
          </p:nvPr>
        </p:nvSpPr>
        <p:spPr bwMode="auto">
          <a:xfrm>
            <a:off x="522462" y="1966366"/>
            <a:ext cx="2481433" cy="3190063"/>
          </a:xfrm>
          <a:prstGeom prst="rect">
            <a:avLst/>
          </a:prstGeom>
          <a:solidFill>
            <a:schemeClr val="accent2"/>
          </a:solidFill>
          <a:ln w="50800">
            <a:solidFill>
              <a:schemeClr val="bg1"/>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600" dirty="0" smtClean="0">
              <a:ln>
                <a:solidFill>
                  <a:schemeClr val="accent2">
                    <a:alpha val="0"/>
                  </a:schemeClr>
                </a:solidFill>
              </a:ln>
              <a:gradFill>
                <a:gsLst>
                  <a:gs pos="0">
                    <a:srgbClr val="FFFFFF"/>
                  </a:gs>
                  <a:gs pos="100000">
                    <a:srgbClr val="FFFFFF"/>
                  </a:gs>
                </a:gsLst>
                <a:lin ang="5400000" scaled="0"/>
              </a:gradFill>
            </a:endParaRPr>
          </a:p>
        </p:txBody>
      </p:sp>
      <p:sp>
        <p:nvSpPr>
          <p:cNvPr id="4" name="Rectangle 3"/>
          <p:cNvSpPr/>
          <p:nvPr>
            <p:custDataLst>
              <p:tags r:id="rId6"/>
            </p:custDataLst>
          </p:nvPr>
        </p:nvSpPr>
        <p:spPr bwMode="auto">
          <a:xfrm>
            <a:off x="388244" y="1834514"/>
            <a:ext cx="2481433" cy="3190063"/>
          </a:xfrm>
          <a:prstGeom prst="rect">
            <a:avLst/>
          </a:prstGeom>
          <a:solidFill>
            <a:schemeClr val="accent2"/>
          </a:solidFill>
          <a:ln w="50800">
            <a:solidFill>
              <a:schemeClr val="bg1"/>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US" sz="1600" cap="all" dirty="0">
                <a:ln>
                  <a:solidFill>
                    <a:schemeClr val="accent2">
                      <a:alpha val="0"/>
                    </a:schemeClr>
                  </a:solidFill>
                </a:ln>
                <a:gradFill>
                  <a:gsLst>
                    <a:gs pos="0">
                      <a:srgbClr val="FFFFFF"/>
                    </a:gs>
                    <a:gs pos="100000">
                      <a:srgbClr val="FFFFFF"/>
                    </a:gs>
                  </a:gsLst>
                  <a:lin ang="5400000" scaled="0"/>
                </a:gradFill>
                <a:latin typeface="Segoe UI Light" pitchFamily="34" charset="0"/>
              </a:rPr>
              <a:t>Customer Web Site</a:t>
            </a:r>
          </a:p>
        </p:txBody>
      </p:sp>
      <p:sp>
        <p:nvSpPr>
          <p:cNvPr id="8" name="Rectangle 7"/>
          <p:cNvSpPr/>
          <p:nvPr>
            <p:custDataLst>
              <p:tags r:id="rId7"/>
            </p:custDataLst>
          </p:nvPr>
        </p:nvSpPr>
        <p:spPr bwMode="auto">
          <a:xfrm>
            <a:off x="3400179" y="1836346"/>
            <a:ext cx="2481433" cy="319006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NZ" sz="1600" cap="all" dirty="0">
                <a:ln>
                  <a:solidFill>
                    <a:schemeClr val="accent2">
                      <a:alpha val="0"/>
                    </a:schemeClr>
                  </a:solidFill>
                </a:ln>
                <a:gradFill>
                  <a:gsLst>
                    <a:gs pos="0">
                      <a:srgbClr val="FFFFFF"/>
                    </a:gs>
                    <a:gs pos="100000">
                      <a:srgbClr val="FFFFFF"/>
                    </a:gs>
                  </a:gsLst>
                  <a:lin ang="5400000" scaled="0"/>
                </a:gradFill>
                <a:latin typeface="Segoe UI Light" pitchFamily="34" charset="0"/>
              </a:rPr>
              <a:t>Thumbnail Worker</a:t>
            </a:r>
          </a:p>
        </p:txBody>
      </p:sp>
      <p:sp>
        <p:nvSpPr>
          <p:cNvPr id="9" name="Rectangle 8"/>
          <p:cNvSpPr/>
          <p:nvPr>
            <p:custDataLst>
              <p:tags r:id="rId8"/>
            </p:custDataLst>
          </p:nvPr>
        </p:nvSpPr>
        <p:spPr bwMode="auto">
          <a:xfrm>
            <a:off x="6277895" y="1968197"/>
            <a:ext cx="2481433" cy="3190063"/>
          </a:xfrm>
          <a:prstGeom prst="rect">
            <a:avLst/>
          </a:prstGeom>
          <a:solidFill>
            <a:schemeClr val="accent2"/>
          </a:solidFill>
          <a:ln w="508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600" dirty="0" smtClean="0">
              <a:ln>
                <a:solidFill>
                  <a:schemeClr val="accent2">
                    <a:alpha val="0"/>
                  </a:schemeClr>
                </a:solidFill>
              </a:ln>
              <a:gradFill>
                <a:gsLst>
                  <a:gs pos="0">
                    <a:srgbClr val="FFFFFF"/>
                  </a:gs>
                  <a:gs pos="100000">
                    <a:srgbClr val="FFFFFF"/>
                  </a:gs>
                </a:gsLst>
                <a:lin ang="5400000" scaled="0"/>
              </a:gradFill>
            </a:endParaRPr>
          </a:p>
        </p:txBody>
      </p:sp>
      <p:sp>
        <p:nvSpPr>
          <p:cNvPr id="10" name="Rectangle 9"/>
          <p:cNvSpPr/>
          <p:nvPr>
            <p:custDataLst>
              <p:tags r:id="rId9"/>
            </p:custDataLst>
          </p:nvPr>
        </p:nvSpPr>
        <p:spPr bwMode="auto">
          <a:xfrm>
            <a:off x="6143677" y="1836346"/>
            <a:ext cx="2481433" cy="3190063"/>
          </a:xfrm>
          <a:prstGeom prst="rect">
            <a:avLst/>
          </a:prstGeom>
          <a:solidFill>
            <a:schemeClr val="accent2"/>
          </a:solidFill>
          <a:ln w="50800">
            <a:solidFill>
              <a:schemeClr val="bg1"/>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US" sz="1600" cap="all" dirty="0">
                <a:ln>
                  <a:solidFill>
                    <a:schemeClr val="accent2">
                      <a:alpha val="0"/>
                    </a:schemeClr>
                  </a:solidFill>
                </a:ln>
                <a:gradFill>
                  <a:gsLst>
                    <a:gs pos="0">
                      <a:srgbClr val="FFFFFF"/>
                    </a:gs>
                    <a:gs pos="100000">
                      <a:srgbClr val="FFFFFF"/>
                    </a:gs>
                  </a:gsLst>
                  <a:lin ang="5400000" scaled="0"/>
                </a:gradFill>
                <a:latin typeface="Segoe UI Light" pitchFamily="34" charset="0"/>
              </a:rPr>
              <a:t>Web Dav</a:t>
            </a:r>
          </a:p>
        </p:txBody>
      </p:sp>
      <p:sp>
        <p:nvSpPr>
          <p:cNvPr id="12" name="Rectangle 11"/>
          <p:cNvSpPr/>
          <p:nvPr>
            <p:custDataLst>
              <p:tags r:id="rId10"/>
            </p:custDataLst>
          </p:nvPr>
        </p:nvSpPr>
        <p:spPr>
          <a:xfrm>
            <a:off x="1628961" y="1104642"/>
            <a:ext cx="856878" cy="523220"/>
          </a:xfrm>
          <a:prstGeom prst="rect">
            <a:avLst/>
          </a:prstGeom>
        </p:spPr>
        <p:txBody>
          <a:bodyPr wrap="square">
            <a:spAutoFit/>
          </a:bodyPr>
          <a:lstStyle/>
          <a:p>
            <a:r>
              <a:rPr lang="en-US" sz="1400" b="1" dirty="0">
                <a:ln>
                  <a:solidFill>
                    <a:schemeClr val="accent2">
                      <a:alpha val="0"/>
                    </a:schemeClr>
                  </a:solidFill>
                </a:ln>
                <a:solidFill>
                  <a:schemeClr val="accent4">
                    <a:lumMod val="75000"/>
                    <a:alpha val="99000"/>
                  </a:schemeClr>
                </a:solidFill>
              </a:rPr>
              <a:t>Port 80</a:t>
            </a:r>
            <a:br>
              <a:rPr lang="en-US" sz="1400" b="1" dirty="0">
                <a:ln>
                  <a:solidFill>
                    <a:schemeClr val="accent2">
                      <a:alpha val="0"/>
                    </a:schemeClr>
                  </a:solidFill>
                </a:ln>
                <a:solidFill>
                  <a:schemeClr val="accent4">
                    <a:lumMod val="75000"/>
                    <a:alpha val="99000"/>
                  </a:schemeClr>
                </a:solidFill>
              </a:rPr>
            </a:br>
            <a:r>
              <a:rPr lang="en-US" sz="1400" b="1" dirty="0">
                <a:ln>
                  <a:solidFill>
                    <a:schemeClr val="accent2">
                      <a:alpha val="0"/>
                    </a:schemeClr>
                  </a:solidFill>
                </a:ln>
                <a:solidFill>
                  <a:schemeClr val="accent4">
                    <a:lumMod val="75000"/>
                    <a:alpha val="99000"/>
                  </a:schemeClr>
                </a:solidFill>
              </a:rPr>
              <a:t>Http</a:t>
            </a:r>
          </a:p>
        </p:txBody>
      </p:sp>
      <p:sp>
        <p:nvSpPr>
          <p:cNvPr id="14" name="Rectangle 13"/>
          <p:cNvSpPr/>
          <p:nvPr>
            <p:custDataLst>
              <p:tags r:id="rId11"/>
            </p:custDataLst>
          </p:nvPr>
        </p:nvSpPr>
        <p:spPr>
          <a:xfrm>
            <a:off x="5403511" y="1188183"/>
            <a:ext cx="1032362" cy="523220"/>
          </a:xfrm>
          <a:prstGeom prst="rect">
            <a:avLst/>
          </a:prstGeom>
        </p:spPr>
        <p:txBody>
          <a:bodyPr wrap="square">
            <a:spAutoFit/>
          </a:bodyPr>
          <a:lstStyle/>
          <a:p>
            <a:r>
              <a:rPr lang="en-US" sz="1400" b="1" dirty="0">
                <a:ln>
                  <a:solidFill>
                    <a:schemeClr val="accent2">
                      <a:alpha val="0"/>
                    </a:schemeClr>
                  </a:solidFill>
                </a:ln>
                <a:solidFill>
                  <a:schemeClr val="accent4">
                    <a:lumMod val="75000"/>
                    <a:alpha val="99000"/>
                  </a:schemeClr>
                </a:solidFill>
              </a:rPr>
              <a:t>Port 8090</a:t>
            </a:r>
            <a:br>
              <a:rPr lang="en-US" sz="1400" b="1" dirty="0">
                <a:ln>
                  <a:solidFill>
                    <a:schemeClr val="accent2">
                      <a:alpha val="0"/>
                    </a:schemeClr>
                  </a:solidFill>
                </a:ln>
                <a:solidFill>
                  <a:schemeClr val="accent4">
                    <a:lumMod val="75000"/>
                    <a:alpha val="99000"/>
                  </a:schemeClr>
                </a:solidFill>
              </a:rPr>
            </a:br>
            <a:r>
              <a:rPr lang="en-US" sz="1400" b="1" dirty="0">
                <a:ln>
                  <a:solidFill>
                    <a:schemeClr val="accent2">
                      <a:alpha val="0"/>
                    </a:schemeClr>
                  </a:solidFill>
                </a:ln>
                <a:solidFill>
                  <a:schemeClr val="accent4">
                    <a:lumMod val="75000"/>
                    <a:alpha val="99000"/>
                  </a:schemeClr>
                </a:solidFill>
              </a:rPr>
              <a:t>HTTP</a:t>
            </a:r>
          </a:p>
        </p:txBody>
      </p:sp>
      <p:cxnSp>
        <p:nvCxnSpPr>
          <p:cNvPr id="16" name="Straight Connector 15"/>
          <p:cNvCxnSpPr>
            <a:stCxn id="4" idx="0"/>
          </p:cNvCxnSpPr>
          <p:nvPr>
            <p:custDataLst>
              <p:tags r:id="rId12"/>
            </p:custDataLst>
          </p:nvPr>
        </p:nvCxnSpPr>
        <p:spPr>
          <a:xfrm flipV="1">
            <a:off x="1628961" y="1141414"/>
            <a:ext cx="0" cy="693100"/>
          </a:xfrm>
          <a:prstGeom prst="line">
            <a:avLst/>
          </a:prstGeom>
          <a:ln w="381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custDataLst>
              <p:tags r:id="rId13"/>
            </p:custDataLst>
          </p:nvPr>
        </p:nvCxnSpPr>
        <p:spPr>
          <a:xfrm flipV="1">
            <a:off x="6430811" y="1155027"/>
            <a:ext cx="0" cy="693101"/>
          </a:xfrm>
          <a:prstGeom prst="line">
            <a:avLst/>
          </a:prstGeom>
          <a:ln w="381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custDataLst>
              <p:tags r:id="rId14"/>
            </p:custDataLst>
          </p:nvPr>
        </p:nvCxnSpPr>
        <p:spPr>
          <a:xfrm>
            <a:off x="7196821" y="4941728"/>
            <a:ext cx="0" cy="575152"/>
          </a:xfrm>
          <a:prstGeom prst="line">
            <a:avLst/>
          </a:prstGeom>
          <a:ln w="381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custDataLst>
              <p:tags r:id="rId15"/>
            </p:custDataLst>
          </p:nvPr>
        </p:nvCxnSpPr>
        <p:spPr>
          <a:xfrm>
            <a:off x="6545141" y="5000704"/>
            <a:ext cx="0" cy="1141017"/>
          </a:xfrm>
          <a:prstGeom prst="line">
            <a:avLst/>
          </a:prstGeom>
          <a:ln w="3810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23" name="Rectangle 22"/>
          <p:cNvSpPr/>
          <p:nvPr>
            <p:custDataLst>
              <p:tags r:id="rId16"/>
            </p:custDataLst>
          </p:nvPr>
        </p:nvSpPr>
        <p:spPr>
          <a:xfrm>
            <a:off x="7384394" y="5228645"/>
            <a:ext cx="956202" cy="523220"/>
          </a:xfrm>
          <a:prstGeom prst="rect">
            <a:avLst/>
          </a:prstGeom>
        </p:spPr>
        <p:txBody>
          <a:bodyPr wrap="square">
            <a:spAutoFit/>
          </a:bodyPr>
          <a:lstStyle/>
          <a:p>
            <a:pPr algn="ctr"/>
            <a:r>
              <a:rPr lang="en-US" sz="1400" dirty="0">
                <a:ln>
                  <a:solidFill>
                    <a:schemeClr val="accent2">
                      <a:alpha val="0"/>
                    </a:schemeClr>
                  </a:solidFill>
                </a:ln>
                <a:solidFill>
                  <a:schemeClr val="accent4">
                    <a:lumMod val="75000"/>
                    <a:alpha val="99000"/>
                  </a:schemeClr>
                </a:solidFill>
              </a:rPr>
              <a:t>StatusSvc</a:t>
            </a:r>
            <a:br>
              <a:rPr lang="en-US" sz="1400" dirty="0">
                <a:ln>
                  <a:solidFill>
                    <a:schemeClr val="accent2">
                      <a:alpha val="0"/>
                    </a:schemeClr>
                  </a:solidFill>
                </a:ln>
                <a:solidFill>
                  <a:schemeClr val="accent4">
                    <a:lumMod val="75000"/>
                    <a:alpha val="99000"/>
                  </a:schemeClr>
                </a:solidFill>
              </a:rPr>
            </a:br>
            <a:r>
              <a:rPr lang="en-US" sz="1400" dirty="0">
                <a:ln>
                  <a:solidFill>
                    <a:schemeClr val="accent2">
                      <a:alpha val="0"/>
                    </a:schemeClr>
                  </a:solidFill>
                </a:ln>
                <a:solidFill>
                  <a:schemeClr val="accent4">
                    <a:lumMod val="75000"/>
                    <a:alpha val="99000"/>
                  </a:schemeClr>
                </a:solidFill>
              </a:rPr>
              <a:t>HTTP</a:t>
            </a:r>
          </a:p>
        </p:txBody>
      </p:sp>
      <p:sp>
        <p:nvSpPr>
          <p:cNvPr id="24" name="Rectangle 23"/>
          <p:cNvSpPr/>
          <p:nvPr>
            <p:custDataLst>
              <p:tags r:id="rId17"/>
            </p:custDataLst>
          </p:nvPr>
        </p:nvSpPr>
        <p:spPr>
          <a:xfrm>
            <a:off x="7384394" y="5936594"/>
            <a:ext cx="956202" cy="307777"/>
          </a:xfrm>
          <a:prstGeom prst="rect">
            <a:avLst/>
          </a:prstGeom>
        </p:spPr>
        <p:txBody>
          <a:bodyPr wrap="square">
            <a:spAutoFit/>
          </a:bodyPr>
          <a:lstStyle/>
          <a:p>
            <a:pPr algn="ctr"/>
            <a:r>
              <a:rPr lang="en-US" sz="1400" dirty="0">
                <a:ln>
                  <a:solidFill>
                    <a:schemeClr val="accent2">
                      <a:alpha val="0"/>
                    </a:schemeClr>
                  </a:solidFill>
                </a:ln>
                <a:solidFill>
                  <a:schemeClr val="accent1">
                    <a:lumMod val="75000"/>
                    <a:alpha val="99000"/>
                  </a:schemeClr>
                </a:solidFill>
              </a:rPr>
              <a:t>83425</a:t>
            </a:r>
          </a:p>
        </p:txBody>
      </p:sp>
      <p:sp>
        <p:nvSpPr>
          <p:cNvPr id="32" name="Rectangle 31"/>
          <p:cNvSpPr/>
          <p:nvPr>
            <p:custDataLst>
              <p:tags r:id="rId18"/>
            </p:custDataLst>
          </p:nvPr>
        </p:nvSpPr>
        <p:spPr>
          <a:xfrm>
            <a:off x="5380108" y="5216852"/>
            <a:ext cx="956202" cy="600164"/>
          </a:xfrm>
          <a:prstGeom prst="rect">
            <a:avLst/>
          </a:prstGeom>
        </p:spPr>
        <p:txBody>
          <a:bodyPr wrap="square">
            <a:spAutoFit/>
          </a:bodyPr>
          <a:lstStyle/>
          <a:p>
            <a:pPr algn="ctr">
              <a:spcBef>
                <a:spcPts val="600"/>
              </a:spcBef>
            </a:pPr>
            <a:r>
              <a:rPr lang="en-US" sz="1400" dirty="0" smtClean="0">
                <a:ln>
                  <a:solidFill>
                    <a:schemeClr val="accent2">
                      <a:alpha val="0"/>
                    </a:schemeClr>
                  </a:solidFill>
                </a:ln>
                <a:solidFill>
                  <a:schemeClr val="accent4">
                    <a:lumMod val="75000"/>
                    <a:alpha val="99000"/>
                  </a:schemeClr>
                </a:solidFill>
              </a:rPr>
              <a:t>StatusSvc</a:t>
            </a:r>
          </a:p>
          <a:p>
            <a:pPr algn="ctr">
              <a:spcBef>
                <a:spcPts val="600"/>
              </a:spcBef>
            </a:pPr>
            <a:r>
              <a:rPr lang="en-US" sz="1400" dirty="0" smtClean="0">
                <a:ln>
                  <a:solidFill>
                    <a:schemeClr val="accent2">
                      <a:alpha val="0"/>
                    </a:schemeClr>
                  </a:solidFill>
                </a:ln>
                <a:solidFill>
                  <a:schemeClr val="accent4">
                    <a:lumMod val="75000"/>
                    <a:alpha val="99000"/>
                  </a:schemeClr>
                </a:solidFill>
              </a:rPr>
              <a:t>HTTP</a:t>
            </a:r>
            <a:endParaRPr lang="en-US" sz="1400" dirty="0">
              <a:ln>
                <a:solidFill>
                  <a:schemeClr val="accent2">
                    <a:alpha val="0"/>
                  </a:schemeClr>
                </a:solidFill>
              </a:ln>
              <a:solidFill>
                <a:schemeClr val="accent4">
                  <a:lumMod val="75000"/>
                  <a:alpha val="99000"/>
                </a:schemeClr>
              </a:solidFill>
            </a:endParaRPr>
          </a:p>
        </p:txBody>
      </p:sp>
      <p:sp>
        <p:nvSpPr>
          <p:cNvPr id="33" name="Rectangle 32"/>
          <p:cNvSpPr/>
          <p:nvPr>
            <p:custDataLst>
              <p:tags r:id="rId19"/>
            </p:custDataLst>
          </p:nvPr>
        </p:nvSpPr>
        <p:spPr>
          <a:xfrm>
            <a:off x="5380108" y="5812144"/>
            <a:ext cx="956202" cy="307777"/>
          </a:xfrm>
          <a:prstGeom prst="rect">
            <a:avLst/>
          </a:prstGeom>
        </p:spPr>
        <p:txBody>
          <a:bodyPr wrap="square">
            <a:spAutoFit/>
          </a:bodyPr>
          <a:lstStyle/>
          <a:p>
            <a:pPr algn="ctr"/>
            <a:r>
              <a:rPr lang="en-US" sz="1400" dirty="0">
                <a:ln>
                  <a:solidFill>
                    <a:schemeClr val="accent2">
                      <a:alpha val="0"/>
                    </a:schemeClr>
                  </a:solidFill>
                </a:ln>
                <a:solidFill>
                  <a:schemeClr val="accent1">
                    <a:lumMod val="75000"/>
                    <a:alpha val="99000"/>
                  </a:schemeClr>
                </a:solidFill>
              </a:rPr>
              <a:t>73984</a:t>
            </a:r>
          </a:p>
        </p:txBody>
      </p:sp>
      <p:grpSp>
        <p:nvGrpSpPr>
          <p:cNvPr id="46" name="Group 45"/>
          <p:cNvGrpSpPr/>
          <p:nvPr>
            <p:custDataLst>
              <p:tags r:id="rId20"/>
            </p:custDataLst>
          </p:nvPr>
        </p:nvGrpSpPr>
        <p:grpSpPr>
          <a:xfrm>
            <a:off x="1147197" y="5024577"/>
            <a:ext cx="5363645" cy="1117144"/>
            <a:chOff x="1529198" y="5024576"/>
            <a:chExt cx="7149664" cy="1117144"/>
          </a:xfrm>
        </p:grpSpPr>
        <p:cxnSp>
          <p:nvCxnSpPr>
            <p:cNvPr id="28" name="Elbow Connector 27"/>
            <p:cNvCxnSpPr/>
            <p:nvPr/>
          </p:nvCxnSpPr>
          <p:spPr>
            <a:xfrm>
              <a:off x="1554480" y="5024576"/>
              <a:ext cx="7124382" cy="1117144"/>
            </a:xfrm>
            <a:prstGeom prst="bentConnector3">
              <a:avLst>
                <a:gd name="adj1" fmla="val -270"/>
              </a:avLst>
            </a:prstGeom>
            <a:ln w="38100">
              <a:solidFill>
                <a:schemeClr val="tx2"/>
              </a:solidFill>
              <a:miter lim="800000"/>
              <a:tailEnd type="triangle" w="lg" len="lg"/>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1529198" y="5796947"/>
              <a:ext cx="3734714" cy="276999"/>
            </a:xfrm>
            <a:prstGeom prst="rect">
              <a:avLst/>
            </a:prstGeom>
          </p:spPr>
          <p:txBody>
            <a:bodyPr wrap="square">
              <a:spAutoFit/>
            </a:bodyPr>
            <a:lstStyle/>
            <a:p>
              <a:pPr algn="ctr"/>
              <a:r>
                <a:rPr lang="en-US" sz="1200" dirty="0">
                  <a:ln>
                    <a:solidFill>
                      <a:schemeClr val="accent2">
                        <a:alpha val="0"/>
                      </a:schemeClr>
                    </a:solidFill>
                  </a:ln>
                  <a:solidFill>
                    <a:schemeClr val="accent1">
                      <a:lumMod val="75000"/>
                      <a:alpha val="99000"/>
                    </a:schemeClr>
                  </a:solidFill>
                </a:rPr>
                <a:t>Regular Polling for Status</a:t>
              </a:r>
            </a:p>
          </p:txBody>
        </p:sp>
      </p:grpSp>
      <p:grpSp>
        <p:nvGrpSpPr>
          <p:cNvPr id="44" name="Group 43"/>
          <p:cNvGrpSpPr/>
          <p:nvPr>
            <p:custDataLst>
              <p:tags r:id="rId21"/>
            </p:custDataLst>
          </p:nvPr>
        </p:nvGrpSpPr>
        <p:grpSpPr>
          <a:xfrm>
            <a:off x="1628960" y="5024577"/>
            <a:ext cx="5533726" cy="746813"/>
            <a:chOff x="2171381" y="5024577"/>
            <a:chExt cx="7277421" cy="746813"/>
          </a:xfrm>
        </p:grpSpPr>
        <p:cxnSp>
          <p:nvCxnSpPr>
            <p:cNvPr id="26" name="Elbow Connector 25"/>
            <p:cNvCxnSpPr>
              <a:stCxn id="4" idx="2"/>
            </p:cNvCxnSpPr>
            <p:nvPr/>
          </p:nvCxnSpPr>
          <p:spPr>
            <a:xfrm rot="16200000" flipH="1">
              <a:off x="5563940" y="1632018"/>
              <a:ext cx="492304" cy="7277421"/>
            </a:xfrm>
            <a:prstGeom prst="bentConnector2">
              <a:avLst/>
            </a:prstGeom>
            <a:ln w="38100">
              <a:solidFill>
                <a:schemeClr val="tx2"/>
              </a:solidFill>
              <a:miter lim="800000"/>
              <a:tailEnd type="triangle" w="lg" len="lg"/>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3047382" y="5494391"/>
              <a:ext cx="3043200" cy="276999"/>
            </a:xfrm>
            <a:prstGeom prst="rect">
              <a:avLst/>
            </a:prstGeom>
          </p:spPr>
          <p:txBody>
            <a:bodyPr wrap="square">
              <a:spAutoFit/>
            </a:bodyPr>
            <a:lstStyle/>
            <a:p>
              <a:pPr algn="ctr"/>
              <a:r>
                <a:rPr lang="en-US" sz="1200" dirty="0">
                  <a:ln>
                    <a:solidFill>
                      <a:schemeClr val="accent2">
                        <a:alpha val="0"/>
                      </a:schemeClr>
                    </a:solidFill>
                  </a:ln>
                  <a:solidFill>
                    <a:schemeClr val="accent1">
                      <a:lumMod val="75000"/>
                      <a:alpha val="99000"/>
                    </a:schemeClr>
                  </a:solidFill>
                </a:rPr>
                <a:t>Regular Polling for Status</a:t>
              </a:r>
            </a:p>
          </p:txBody>
        </p:sp>
      </p:grpSp>
      <p:sp>
        <p:nvSpPr>
          <p:cNvPr id="40" name="Rectangle 39"/>
          <p:cNvSpPr/>
          <p:nvPr>
            <p:custDataLst>
              <p:tags r:id="rId22"/>
            </p:custDataLst>
          </p:nvPr>
        </p:nvSpPr>
        <p:spPr>
          <a:xfrm>
            <a:off x="656680" y="3644492"/>
            <a:ext cx="1374935" cy="738664"/>
          </a:xfrm>
          <a:prstGeom prst="rect">
            <a:avLst/>
          </a:prstGeom>
        </p:spPr>
        <p:txBody>
          <a:bodyPr wrap="square">
            <a:spAutoFit/>
          </a:bodyPr>
          <a:lstStyle/>
          <a:p>
            <a:r>
              <a:rPr lang="en-US" sz="1400" dirty="0">
                <a:ln>
                  <a:solidFill>
                    <a:schemeClr val="accent2">
                      <a:alpha val="0"/>
                    </a:schemeClr>
                  </a:solidFill>
                </a:ln>
                <a:solidFill>
                  <a:schemeClr val="bg1"/>
                </a:solidFill>
              </a:rPr>
              <a:t>Enumerate</a:t>
            </a:r>
            <a:br>
              <a:rPr lang="en-US" sz="1400" dirty="0">
                <a:ln>
                  <a:solidFill>
                    <a:schemeClr val="accent2">
                      <a:alpha val="0"/>
                    </a:schemeClr>
                  </a:solidFill>
                </a:ln>
                <a:solidFill>
                  <a:schemeClr val="bg1"/>
                </a:solidFill>
              </a:rPr>
            </a:br>
            <a:r>
              <a:rPr lang="en-US" sz="1400" dirty="0">
                <a:ln>
                  <a:solidFill>
                    <a:schemeClr val="accent2">
                      <a:alpha val="0"/>
                    </a:schemeClr>
                  </a:solidFill>
                </a:ln>
                <a:solidFill>
                  <a:schemeClr val="bg1"/>
                </a:solidFill>
              </a:rPr>
              <a:t>Instances in </a:t>
            </a:r>
            <a:br>
              <a:rPr lang="en-US" sz="1400" dirty="0">
                <a:ln>
                  <a:solidFill>
                    <a:schemeClr val="accent2">
                      <a:alpha val="0"/>
                    </a:schemeClr>
                  </a:solidFill>
                </a:ln>
                <a:solidFill>
                  <a:schemeClr val="bg1"/>
                </a:solidFill>
              </a:rPr>
            </a:br>
            <a:r>
              <a:rPr lang="en-US" sz="1400" dirty="0">
                <a:ln>
                  <a:solidFill>
                    <a:schemeClr val="accent2">
                      <a:alpha val="0"/>
                    </a:schemeClr>
                  </a:solidFill>
                </a:ln>
                <a:solidFill>
                  <a:schemeClr val="bg1"/>
                </a:solidFill>
              </a:rPr>
              <a:t>WebDav Role</a:t>
            </a:r>
          </a:p>
        </p:txBody>
      </p:sp>
      <p:sp>
        <p:nvSpPr>
          <p:cNvPr id="41" name="Rectangle 40"/>
          <p:cNvSpPr/>
          <p:nvPr>
            <p:custDataLst>
              <p:tags r:id="rId23"/>
            </p:custDataLst>
          </p:nvPr>
        </p:nvSpPr>
        <p:spPr>
          <a:xfrm>
            <a:off x="656680" y="3304010"/>
            <a:ext cx="1374935" cy="307777"/>
          </a:xfrm>
          <a:prstGeom prst="rect">
            <a:avLst/>
          </a:prstGeom>
        </p:spPr>
        <p:txBody>
          <a:bodyPr wrap="square">
            <a:spAutoFit/>
          </a:bodyPr>
          <a:lstStyle/>
          <a:p>
            <a:r>
              <a:rPr lang="en-US" sz="1400" dirty="0">
                <a:ln>
                  <a:solidFill>
                    <a:schemeClr val="accent2">
                      <a:alpha val="0"/>
                    </a:schemeClr>
                  </a:solidFill>
                </a:ln>
                <a:solidFill>
                  <a:schemeClr val="bg1"/>
                </a:solidFill>
              </a:rPr>
              <a:t>OnStart</a:t>
            </a:r>
          </a:p>
        </p:txBody>
      </p:sp>
      <p:grpSp>
        <p:nvGrpSpPr>
          <p:cNvPr id="11" name="Group 10"/>
          <p:cNvGrpSpPr/>
          <p:nvPr/>
        </p:nvGrpSpPr>
        <p:grpSpPr>
          <a:xfrm>
            <a:off x="935313" y="2410919"/>
            <a:ext cx="1372804" cy="745332"/>
            <a:chOff x="2015323" y="7685622"/>
            <a:chExt cx="1829929" cy="745332"/>
          </a:xfrm>
        </p:grpSpPr>
        <p:sp>
          <p:nvSpPr>
            <p:cNvPr id="3" name="Freeform 2"/>
            <p:cNvSpPr/>
            <p:nvPr/>
          </p:nvSpPr>
          <p:spPr bwMode="auto">
            <a:xfrm>
              <a:off x="2015323" y="7685622"/>
              <a:ext cx="752475" cy="745332"/>
            </a:xfrm>
            <a:custGeom>
              <a:avLst/>
              <a:gdLst>
                <a:gd name="connsiteX0" fmla="*/ 0 w 752475"/>
                <a:gd name="connsiteY0" fmla="*/ 745332 h 745332"/>
                <a:gd name="connsiteX1" fmla="*/ 254794 w 752475"/>
                <a:gd name="connsiteY1" fmla="*/ 361950 h 745332"/>
                <a:gd name="connsiteX2" fmla="*/ 285750 w 752475"/>
                <a:gd name="connsiteY2" fmla="*/ 461963 h 745332"/>
                <a:gd name="connsiteX3" fmla="*/ 559594 w 752475"/>
                <a:gd name="connsiteY3" fmla="*/ 135732 h 745332"/>
                <a:gd name="connsiteX4" fmla="*/ 571500 w 752475"/>
                <a:gd name="connsiteY4" fmla="*/ 204788 h 745332"/>
                <a:gd name="connsiteX5" fmla="*/ 752475 w 752475"/>
                <a:gd name="connsiteY5" fmla="*/ 0 h 745332"/>
                <a:gd name="connsiteX6" fmla="*/ 583406 w 752475"/>
                <a:gd name="connsiteY6" fmla="*/ 385763 h 745332"/>
                <a:gd name="connsiteX7" fmla="*/ 533400 w 752475"/>
                <a:gd name="connsiteY7" fmla="*/ 257175 h 745332"/>
                <a:gd name="connsiteX8" fmla="*/ 273844 w 752475"/>
                <a:gd name="connsiteY8" fmla="*/ 659607 h 745332"/>
                <a:gd name="connsiteX9" fmla="*/ 230981 w 752475"/>
                <a:gd name="connsiteY9" fmla="*/ 483394 h 745332"/>
                <a:gd name="connsiteX10" fmla="*/ 0 w 752475"/>
                <a:gd name="connsiteY10" fmla="*/ 745332 h 745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2475" h="745332">
                  <a:moveTo>
                    <a:pt x="0" y="745332"/>
                  </a:moveTo>
                  <a:lnTo>
                    <a:pt x="254794" y="361950"/>
                  </a:lnTo>
                  <a:lnTo>
                    <a:pt x="285750" y="461963"/>
                  </a:lnTo>
                  <a:lnTo>
                    <a:pt x="559594" y="135732"/>
                  </a:lnTo>
                  <a:lnTo>
                    <a:pt x="571500" y="204788"/>
                  </a:lnTo>
                  <a:lnTo>
                    <a:pt x="752475" y="0"/>
                  </a:lnTo>
                  <a:lnTo>
                    <a:pt x="583406" y="385763"/>
                  </a:lnTo>
                  <a:lnTo>
                    <a:pt x="533400" y="257175"/>
                  </a:lnTo>
                  <a:lnTo>
                    <a:pt x="273844" y="659607"/>
                  </a:lnTo>
                  <a:lnTo>
                    <a:pt x="230981" y="483394"/>
                  </a:lnTo>
                  <a:lnTo>
                    <a:pt x="0" y="745332"/>
                  </a:ln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600" dirty="0" smtClean="0">
                <a:gradFill>
                  <a:gsLst>
                    <a:gs pos="0">
                      <a:srgbClr val="FFFFFF"/>
                    </a:gs>
                    <a:gs pos="100000">
                      <a:srgbClr val="FFFFFF"/>
                    </a:gs>
                  </a:gsLst>
                  <a:lin ang="5400000" scaled="0"/>
                </a:gradFill>
              </a:endParaRPr>
            </a:p>
          </p:txBody>
        </p:sp>
        <p:sp>
          <p:nvSpPr>
            <p:cNvPr id="38" name="Rectangle 37"/>
            <p:cNvSpPr/>
            <p:nvPr/>
          </p:nvSpPr>
          <p:spPr>
            <a:xfrm>
              <a:off x="2787118" y="7919788"/>
              <a:ext cx="1058134" cy="276999"/>
            </a:xfrm>
            <a:prstGeom prst="rect">
              <a:avLst/>
            </a:prstGeom>
          </p:spPr>
          <p:txBody>
            <a:bodyPr wrap="none" anchor="ctr">
              <a:spAutoFit/>
            </a:bodyPr>
            <a:lstStyle/>
            <a:p>
              <a:pPr algn="ctr"/>
              <a:r>
                <a:rPr lang="en-US" sz="1200" dirty="0" smtClean="0">
                  <a:ln>
                    <a:solidFill>
                      <a:schemeClr val="accent2">
                        <a:alpha val="0"/>
                      </a:schemeClr>
                    </a:solidFill>
                  </a:ln>
                  <a:solidFill>
                    <a:schemeClr val="bg1"/>
                  </a:solidFill>
                </a:rPr>
                <a:t>Changed</a:t>
              </a:r>
              <a:endParaRPr lang="en-US" sz="1200" dirty="0">
                <a:ln>
                  <a:solidFill>
                    <a:schemeClr val="accent2">
                      <a:alpha val="0"/>
                    </a:schemeClr>
                  </a:solidFill>
                </a:ln>
                <a:solidFill>
                  <a:schemeClr val="bg1"/>
                </a:solidFill>
              </a:endParaRPr>
            </a:p>
          </p:txBody>
        </p:sp>
      </p:grpSp>
    </p:spTree>
    <p:extLst>
      <p:ext uri="{BB962C8B-B14F-4D97-AF65-F5344CB8AC3E}">
        <p14:creationId xmlns:p14="http://schemas.microsoft.com/office/powerpoint/2010/main" val="42026824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41"/>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44"/>
                                        </p:tgtEl>
                                      </p:cBhvr>
                                    </p:animEffect>
                                    <p:set>
                                      <p:cBhvr>
                                        <p:cTn id="27" dur="1" fill="hold">
                                          <p:stCondLst>
                                            <p:cond delay="499"/>
                                          </p:stCondLst>
                                        </p:cTn>
                                        <p:tgtEl>
                                          <p:spTgt spid="4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childTnLst>
                                </p:cTn>
                              </p:par>
                              <p:par>
                                <p:cTn id="44" presetID="1" presetClass="entr" presetSubtype="0" fill="hold" grpId="2" nodeType="with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11"/>
                                        </p:tgtEl>
                                        <p:attrNameLst>
                                          <p:attrName>style.visibility</p:attrName>
                                        </p:attrNameLst>
                                      </p:cBhvr>
                                      <p:to>
                                        <p:strVal val="hidden"/>
                                      </p:to>
                                    </p:set>
                                  </p:childTnLst>
                                </p:cTn>
                              </p:par>
                              <p:par>
                                <p:cTn id="50" presetID="1" presetClass="exit" presetSubtype="0" fill="hold" grpId="3" nodeType="withEffect">
                                  <p:stCondLst>
                                    <p:cond delay="0"/>
                                  </p:stCondLst>
                                  <p:childTnLst>
                                    <p:set>
                                      <p:cBhvr>
                                        <p:cTn id="51" dur="1" fill="hold">
                                          <p:stCondLst>
                                            <p:cond delay="0"/>
                                          </p:stCondLst>
                                        </p:cTn>
                                        <p:tgtEl>
                                          <p:spTgt spid="40"/>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46"/>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44"/>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4" grpId="0"/>
      <p:bldP spid="32" grpId="0"/>
      <p:bldP spid="33" grpId="0"/>
      <p:bldP spid="40" grpId="0"/>
      <p:bldP spid="40" grpId="1"/>
      <p:bldP spid="40" grpId="2"/>
      <p:bldP spid="40" grpId="3"/>
      <p:bldP spid="41" grpId="0"/>
      <p:bldP spid="41" grpId="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1417213" y="1447800"/>
            <a:ext cx="3681260" cy="1523494"/>
          </a:xfrm>
        </p:spPr>
        <p:txBody>
          <a:bodyPr/>
          <a:lstStyle/>
          <a:p>
            <a:r>
              <a:rPr lang="en-US" dirty="0" err="1" smtClean="0"/>
              <a:t>Config</a:t>
            </a:r>
            <a:r>
              <a:rPr lang="en-US" dirty="0" smtClean="0"/>
              <a:t> Changes</a:t>
            </a:r>
            <a:endParaRPr lang="en-US" dirty="0"/>
          </a:p>
        </p:txBody>
      </p:sp>
      <p:sp>
        <p:nvSpPr>
          <p:cNvPr id="4" name="Subtitle 3"/>
          <p:cNvSpPr>
            <a:spLocks noGrp="1"/>
          </p:cNvSpPr>
          <p:nvPr>
            <p:ph type="subTitle" idx="1"/>
          </p:nvPr>
        </p:nvSpPr>
        <p:spPr/>
        <p:txBody>
          <a:bodyPr/>
          <a:lstStyle/>
          <a:p>
            <a:endParaRPr lang="en-US"/>
          </a:p>
        </p:txBody>
      </p:sp>
      <p:sp>
        <p:nvSpPr>
          <p:cNvPr id="5" name="Text Placeholder 4"/>
          <p:cNvSpPr>
            <a:spLocks noGrp="1"/>
          </p:cNvSpPr>
          <p:nvPr>
            <p:ph type="body" sz="quarter" idx="10"/>
          </p:nvPr>
        </p:nvSpPr>
        <p:spPr/>
        <p:txBody>
          <a:bodyPr/>
          <a:lstStyle/>
          <a:p>
            <a:r>
              <a:rPr lang="en-US" dirty="0" smtClean="0"/>
              <a:t>demo</a:t>
            </a:r>
            <a:endParaRPr lang="en-US" dirty="0"/>
          </a:p>
        </p:txBody>
      </p:sp>
    </p:spTree>
    <p:extLst>
      <p:ext uri="{BB962C8B-B14F-4D97-AF65-F5344CB8AC3E}">
        <p14:creationId xmlns:p14="http://schemas.microsoft.com/office/powerpoint/2010/main" val="664174896"/>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987161200"/>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8263"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Fault Domains</a:t>
            </a:r>
            <a:endParaRPr lang="en-US" dirty="0"/>
          </a:p>
        </p:txBody>
      </p:sp>
      <p:sp>
        <p:nvSpPr>
          <p:cNvPr id="3" name="Content Placeholder 2"/>
          <p:cNvSpPr>
            <a:spLocks noGrp="1"/>
          </p:cNvSpPr>
          <p:nvPr>
            <p:ph sz="quarter" idx="10"/>
            <p:custDataLst>
              <p:tags r:id="rId4"/>
            </p:custDataLst>
          </p:nvPr>
        </p:nvSpPr>
        <p:spPr>
          <a:xfrm>
            <a:off x="389436" y="1463675"/>
            <a:ext cx="8368939" cy="3475310"/>
          </a:xfrm>
        </p:spPr>
        <p:txBody>
          <a:bodyPr/>
          <a:lstStyle/>
          <a:p>
            <a:r>
              <a:rPr lang="en-US" sz="4000" dirty="0">
                <a:solidFill>
                  <a:schemeClr val="accent2">
                    <a:alpha val="99000"/>
                  </a:schemeClr>
                </a:solidFill>
                <a:latin typeface="Segoe UI Light" pitchFamily="34" charset="0"/>
              </a:rPr>
              <a:t>99.95% Uptime Guarantee</a:t>
            </a:r>
          </a:p>
          <a:p>
            <a:pPr marL="0" lvl="1"/>
            <a:r>
              <a:rPr lang="en-US" sz="2000" dirty="0" smtClean="0"/>
              <a:t>Requires 2 or more instance per role</a:t>
            </a:r>
          </a:p>
          <a:p>
            <a:pPr marL="0" lvl="1"/>
            <a:endParaRPr lang="en-US" sz="2000" dirty="0" smtClean="0"/>
          </a:p>
          <a:p>
            <a:pPr>
              <a:lnSpc>
                <a:spcPts val="3800"/>
              </a:lnSpc>
            </a:pPr>
            <a:r>
              <a:rPr lang="en-US" sz="4000" dirty="0">
                <a:solidFill>
                  <a:schemeClr val="accent2">
                    <a:alpha val="99000"/>
                  </a:schemeClr>
                </a:solidFill>
                <a:latin typeface="Segoe UI Light" pitchFamily="34" charset="0"/>
              </a:rPr>
              <a:t>Role instance are isolated </a:t>
            </a:r>
            <a:r>
              <a:rPr lang="en-US" sz="4000" dirty="0" smtClean="0">
                <a:solidFill>
                  <a:schemeClr val="accent2">
                    <a:alpha val="99000"/>
                  </a:schemeClr>
                </a:solidFill>
                <a:latin typeface="Segoe UI Light" pitchFamily="34" charset="0"/>
              </a:rPr>
              <a:t/>
            </a:r>
            <a:br>
              <a:rPr lang="en-US" sz="4000" dirty="0" smtClean="0">
                <a:solidFill>
                  <a:schemeClr val="accent2">
                    <a:alpha val="99000"/>
                  </a:schemeClr>
                </a:solidFill>
                <a:latin typeface="Segoe UI Light" pitchFamily="34" charset="0"/>
              </a:rPr>
            </a:br>
            <a:r>
              <a:rPr lang="en-US" sz="4000" dirty="0" smtClean="0">
                <a:solidFill>
                  <a:schemeClr val="accent2">
                    <a:alpha val="99000"/>
                  </a:schemeClr>
                </a:solidFill>
                <a:latin typeface="Segoe UI Light" pitchFamily="34" charset="0"/>
              </a:rPr>
              <a:t>by </a:t>
            </a:r>
            <a:r>
              <a:rPr lang="en-US" sz="4000" dirty="0">
                <a:solidFill>
                  <a:schemeClr val="accent2">
                    <a:alpha val="99000"/>
                  </a:schemeClr>
                </a:solidFill>
                <a:latin typeface="Segoe UI Light" pitchFamily="34" charset="0"/>
              </a:rPr>
              <a:t>fault domain</a:t>
            </a:r>
          </a:p>
          <a:p>
            <a:pPr marL="0" lvl="1"/>
            <a:r>
              <a:rPr lang="en-US" sz="2000" dirty="0" smtClean="0"/>
              <a:t>Fault domains isolate VMs</a:t>
            </a:r>
          </a:p>
          <a:p>
            <a:pPr marL="0" lvl="1"/>
            <a:r>
              <a:rPr lang="en-US" sz="2000" dirty="0" smtClean="0"/>
              <a:t>Fault domains provide redundancy</a:t>
            </a:r>
          </a:p>
          <a:p>
            <a:pPr marL="0" lvl="1"/>
            <a:r>
              <a:rPr lang="en-US" sz="2000" dirty="0" smtClean="0"/>
              <a:t>At least two fault domains per role</a:t>
            </a:r>
            <a:endParaRPr lang="en-US" sz="2000" dirty="0"/>
          </a:p>
        </p:txBody>
      </p:sp>
      <p:sp>
        <p:nvSpPr>
          <p:cNvPr id="5" name="Freeform 11"/>
          <p:cNvSpPr>
            <a:spLocks noEditPoints="1"/>
          </p:cNvSpPr>
          <p:nvPr/>
        </p:nvSpPr>
        <p:spPr bwMode="black">
          <a:xfrm>
            <a:off x="5975820" y="1695451"/>
            <a:ext cx="2577053" cy="2793423"/>
          </a:xfrm>
          <a:custGeom>
            <a:avLst/>
            <a:gdLst>
              <a:gd name="T0" fmla="*/ 213 w 709"/>
              <a:gd name="T1" fmla="*/ 522 h 709"/>
              <a:gd name="T2" fmla="*/ 213 w 709"/>
              <a:gd name="T3" fmla="*/ 709 h 709"/>
              <a:gd name="T4" fmla="*/ 0 w 709"/>
              <a:gd name="T5" fmla="*/ 709 h 709"/>
              <a:gd name="T6" fmla="*/ 0 w 709"/>
              <a:gd name="T7" fmla="*/ 496 h 709"/>
              <a:gd name="T8" fmla="*/ 88 w 709"/>
              <a:gd name="T9" fmla="*/ 496 h 709"/>
              <a:gd name="T10" fmla="*/ 67 w 709"/>
              <a:gd name="T11" fmla="*/ 522 h 709"/>
              <a:gd name="T12" fmla="*/ 213 w 709"/>
              <a:gd name="T13" fmla="*/ 522 h 709"/>
              <a:gd name="T14" fmla="*/ 619 w 709"/>
              <a:gd name="T15" fmla="*/ 496 h 709"/>
              <a:gd name="T16" fmla="*/ 643 w 709"/>
              <a:gd name="T17" fmla="*/ 522 h 709"/>
              <a:gd name="T18" fmla="*/ 496 w 709"/>
              <a:gd name="T19" fmla="*/ 522 h 709"/>
              <a:gd name="T20" fmla="*/ 496 w 709"/>
              <a:gd name="T21" fmla="*/ 709 h 709"/>
              <a:gd name="T22" fmla="*/ 709 w 709"/>
              <a:gd name="T23" fmla="*/ 709 h 709"/>
              <a:gd name="T24" fmla="*/ 709 w 709"/>
              <a:gd name="T25" fmla="*/ 496 h 709"/>
              <a:gd name="T26" fmla="*/ 619 w 709"/>
              <a:gd name="T27" fmla="*/ 496 h 709"/>
              <a:gd name="T28" fmla="*/ 355 w 709"/>
              <a:gd name="T29" fmla="*/ 182 h 709"/>
              <a:gd name="T30" fmla="*/ 381 w 709"/>
              <a:gd name="T31" fmla="*/ 213 h 709"/>
              <a:gd name="T32" fmla="*/ 461 w 709"/>
              <a:gd name="T33" fmla="*/ 213 h 709"/>
              <a:gd name="T34" fmla="*/ 461 w 709"/>
              <a:gd name="T35" fmla="*/ 0 h 709"/>
              <a:gd name="T36" fmla="*/ 248 w 709"/>
              <a:gd name="T37" fmla="*/ 0 h 709"/>
              <a:gd name="T38" fmla="*/ 248 w 709"/>
              <a:gd name="T39" fmla="*/ 213 h 709"/>
              <a:gd name="T40" fmla="*/ 329 w 709"/>
              <a:gd name="T41" fmla="*/ 213 h 709"/>
              <a:gd name="T42" fmla="*/ 355 w 709"/>
              <a:gd name="T43" fmla="*/ 182 h 709"/>
              <a:gd name="T44" fmla="*/ 123 w 709"/>
              <a:gd name="T45" fmla="*/ 248 h 709"/>
              <a:gd name="T46" fmla="*/ 123 w 709"/>
              <a:gd name="T47" fmla="*/ 454 h 709"/>
              <a:gd name="T48" fmla="*/ 298 w 709"/>
              <a:gd name="T49" fmla="*/ 248 h 709"/>
              <a:gd name="T50" fmla="*/ 123 w 709"/>
              <a:gd name="T51" fmla="*/ 248 h 709"/>
              <a:gd name="T52" fmla="*/ 355 w 709"/>
              <a:gd name="T53" fmla="*/ 225 h 709"/>
              <a:gd name="T54" fmla="*/ 128 w 709"/>
              <a:gd name="T55" fmla="*/ 494 h 709"/>
              <a:gd name="T56" fmla="*/ 248 w 709"/>
              <a:gd name="T57" fmla="*/ 494 h 709"/>
              <a:gd name="T58" fmla="*/ 248 w 709"/>
              <a:gd name="T59" fmla="*/ 709 h 709"/>
              <a:gd name="T60" fmla="*/ 461 w 709"/>
              <a:gd name="T61" fmla="*/ 709 h 709"/>
              <a:gd name="T62" fmla="*/ 461 w 709"/>
              <a:gd name="T63" fmla="*/ 494 h 709"/>
              <a:gd name="T64" fmla="*/ 581 w 709"/>
              <a:gd name="T65" fmla="*/ 494 h 709"/>
              <a:gd name="T66" fmla="*/ 355 w 709"/>
              <a:gd name="T67" fmla="*/ 225 h 709"/>
              <a:gd name="T68" fmla="*/ 584 w 709"/>
              <a:gd name="T69" fmla="*/ 248 h 709"/>
              <a:gd name="T70" fmla="*/ 411 w 709"/>
              <a:gd name="T71" fmla="*/ 248 h 709"/>
              <a:gd name="T72" fmla="*/ 584 w 709"/>
              <a:gd name="T73" fmla="*/ 454 h 709"/>
              <a:gd name="T74" fmla="*/ 584 w 709"/>
              <a:gd name="T75" fmla="*/ 24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9" h="709">
                <a:moveTo>
                  <a:pt x="213" y="522"/>
                </a:moveTo>
                <a:lnTo>
                  <a:pt x="213" y="709"/>
                </a:lnTo>
                <a:lnTo>
                  <a:pt x="0" y="709"/>
                </a:lnTo>
                <a:lnTo>
                  <a:pt x="0" y="496"/>
                </a:lnTo>
                <a:lnTo>
                  <a:pt x="88" y="496"/>
                </a:lnTo>
                <a:lnTo>
                  <a:pt x="67" y="522"/>
                </a:lnTo>
                <a:lnTo>
                  <a:pt x="213" y="522"/>
                </a:lnTo>
                <a:close/>
                <a:moveTo>
                  <a:pt x="619" y="496"/>
                </a:moveTo>
                <a:lnTo>
                  <a:pt x="643" y="522"/>
                </a:lnTo>
                <a:lnTo>
                  <a:pt x="496" y="522"/>
                </a:lnTo>
                <a:lnTo>
                  <a:pt x="496" y="709"/>
                </a:lnTo>
                <a:lnTo>
                  <a:pt x="709" y="709"/>
                </a:lnTo>
                <a:lnTo>
                  <a:pt x="709" y="496"/>
                </a:lnTo>
                <a:lnTo>
                  <a:pt x="619" y="496"/>
                </a:lnTo>
                <a:close/>
                <a:moveTo>
                  <a:pt x="355" y="182"/>
                </a:moveTo>
                <a:lnTo>
                  <a:pt x="381" y="213"/>
                </a:lnTo>
                <a:lnTo>
                  <a:pt x="461" y="213"/>
                </a:lnTo>
                <a:lnTo>
                  <a:pt x="461" y="0"/>
                </a:lnTo>
                <a:lnTo>
                  <a:pt x="248" y="0"/>
                </a:lnTo>
                <a:lnTo>
                  <a:pt x="248" y="213"/>
                </a:lnTo>
                <a:lnTo>
                  <a:pt x="329" y="213"/>
                </a:lnTo>
                <a:lnTo>
                  <a:pt x="355" y="182"/>
                </a:lnTo>
                <a:close/>
                <a:moveTo>
                  <a:pt x="123" y="248"/>
                </a:moveTo>
                <a:lnTo>
                  <a:pt x="123" y="454"/>
                </a:lnTo>
                <a:lnTo>
                  <a:pt x="298" y="248"/>
                </a:lnTo>
                <a:lnTo>
                  <a:pt x="123" y="248"/>
                </a:lnTo>
                <a:close/>
                <a:moveTo>
                  <a:pt x="355" y="225"/>
                </a:moveTo>
                <a:lnTo>
                  <a:pt x="128" y="494"/>
                </a:lnTo>
                <a:lnTo>
                  <a:pt x="248" y="494"/>
                </a:lnTo>
                <a:lnTo>
                  <a:pt x="248" y="709"/>
                </a:lnTo>
                <a:lnTo>
                  <a:pt x="461" y="709"/>
                </a:lnTo>
                <a:lnTo>
                  <a:pt x="461" y="494"/>
                </a:lnTo>
                <a:lnTo>
                  <a:pt x="581" y="494"/>
                </a:lnTo>
                <a:lnTo>
                  <a:pt x="355" y="225"/>
                </a:lnTo>
                <a:close/>
                <a:moveTo>
                  <a:pt x="584" y="248"/>
                </a:moveTo>
                <a:lnTo>
                  <a:pt x="411" y="248"/>
                </a:lnTo>
                <a:lnTo>
                  <a:pt x="584" y="454"/>
                </a:lnTo>
                <a:lnTo>
                  <a:pt x="584" y="248"/>
                </a:lnTo>
                <a:close/>
              </a:path>
            </a:pathLst>
          </a:custGeom>
          <a:solidFill>
            <a:schemeClr val="tx2"/>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1713056228"/>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8246" y="1695451"/>
            <a:ext cx="8371083" cy="405765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6" name="Rectangle 5"/>
          <p:cNvSpPr/>
          <p:nvPr/>
        </p:nvSpPr>
        <p:spPr bwMode="auto">
          <a:xfrm>
            <a:off x="551032" y="1895138"/>
            <a:ext cx="8006833" cy="113287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74320" tIns="45718" rIns="274320" bIns="45718" numCol="1" rtlCol="0" anchor="ctr" anchorCtr="0" compatLnSpc="1">
            <a:prstTxWarp prst="textNoShape">
              <a:avLst/>
            </a:prstTxWarp>
          </a:bodyPr>
          <a:lstStyle/>
          <a:p>
            <a:pPr lvl="0" algn="ctr">
              <a:spcBef>
                <a:spcPts val="1200"/>
              </a:spcBef>
              <a:buSzPct val="80000"/>
            </a:pPr>
            <a:r>
              <a:rPr lang="en-US" sz="2800" dirty="0">
                <a:ln>
                  <a:solidFill>
                    <a:srgbClr val="FFFFFF">
                      <a:alpha val="0"/>
                    </a:srgbClr>
                  </a:solidFill>
                </a:ln>
                <a:solidFill>
                  <a:schemeClr val="bg1">
                    <a:alpha val="99000"/>
                  </a:schemeClr>
                </a:solidFill>
                <a:latin typeface="Segoe UI Light" pitchFamily="34" charset="0"/>
              </a:rPr>
              <a:t>Logical unit, which determines how </a:t>
            </a:r>
            <a:r>
              <a:rPr lang="en-US" sz="2800" dirty="0" smtClean="0">
                <a:ln>
                  <a:solidFill>
                    <a:srgbClr val="FFFFFF">
                      <a:alpha val="0"/>
                    </a:srgbClr>
                  </a:solidFill>
                </a:ln>
                <a:solidFill>
                  <a:schemeClr val="bg1">
                    <a:alpha val="99000"/>
                  </a:schemeClr>
                </a:solidFill>
                <a:latin typeface="Segoe UI Light" pitchFamily="34" charset="0"/>
              </a:rPr>
              <a:t/>
            </a:r>
            <a:br>
              <a:rPr lang="en-US" sz="2800" dirty="0" smtClean="0">
                <a:ln>
                  <a:solidFill>
                    <a:srgbClr val="FFFFFF">
                      <a:alpha val="0"/>
                    </a:srgbClr>
                  </a:solidFill>
                </a:ln>
                <a:solidFill>
                  <a:schemeClr val="bg1">
                    <a:alpha val="99000"/>
                  </a:schemeClr>
                </a:solidFill>
                <a:latin typeface="Segoe UI Light" pitchFamily="34" charset="0"/>
              </a:rPr>
            </a:br>
            <a:r>
              <a:rPr lang="en-US" sz="2800" dirty="0" smtClean="0">
                <a:ln>
                  <a:solidFill>
                    <a:srgbClr val="FFFFFF">
                      <a:alpha val="0"/>
                    </a:srgbClr>
                  </a:solidFill>
                </a:ln>
                <a:solidFill>
                  <a:schemeClr val="bg1">
                    <a:alpha val="99000"/>
                  </a:schemeClr>
                </a:solidFill>
                <a:latin typeface="Segoe UI Light" pitchFamily="34" charset="0"/>
              </a:rPr>
              <a:t>particular </a:t>
            </a:r>
            <a:r>
              <a:rPr lang="en-US" sz="2800" dirty="0">
                <a:ln>
                  <a:solidFill>
                    <a:srgbClr val="FFFFFF">
                      <a:alpha val="0"/>
                    </a:srgbClr>
                  </a:solidFill>
                </a:ln>
                <a:solidFill>
                  <a:schemeClr val="bg1">
                    <a:alpha val="99000"/>
                  </a:schemeClr>
                </a:solidFill>
                <a:latin typeface="Segoe UI Light" pitchFamily="34" charset="0"/>
              </a:rPr>
              <a:t>service will be upgraded</a:t>
            </a:r>
          </a:p>
        </p:txBody>
      </p:sp>
      <p:sp>
        <p:nvSpPr>
          <p:cNvPr id="7" name="Rectangle 6"/>
          <p:cNvSpPr/>
          <p:nvPr/>
        </p:nvSpPr>
        <p:spPr bwMode="auto">
          <a:xfrm>
            <a:off x="551032" y="3167741"/>
            <a:ext cx="8006833" cy="113287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320" tIns="45718" rIns="274320" bIns="45718" numCol="1" spcCol="0" rtlCol="0" fromWordArt="0" anchor="ctr" anchorCtr="0" forceAA="0" compatLnSpc="1">
            <a:prstTxWarp prst="textNoShape">
              <a:avLst/>
            </a:prstTxWarp>
            <a:noAutofit/>
          </a:bodyPr>
          <a:lstStyle/>
          <a:p>
            <a:pPr algn="ctr">
              <a:spcBef>
                <a:spcPts val="1200"/>
              </a:spcBef>
              <a:buSzPct val="80000"/>
            </a:pPr>
            <a:r>
              <a:rPr lang="en-US" sz="2800" dirty="0">
                <a:ln>
                  <a:solidFill>
                    <a:srgbClr val="FFFFFF">
                      <a:alpha val="0"/>
                    </a:srgbClr>
                  </a:solidFill>
                </a:ln>
                <a:solidFill>
                  <a:schemeClr val="bg1">
                    <a:alpha val="99000"/>
                  </a:schemeClr>
                </a:solidFill>
                <a:latin typeface="Segoe UI Light" pitchFamily="34" charset="0"/>
              </a:rPr>
              <a:t>Default number of upgrade domains </a:t>
            </a:r>
            <a:r>
              <a:rPr lang="en-US" sz="2800" dirty="0" smtClean="0">
                <a:ln>
                  <a:solidFill>
                    <a:srgbClr val="FFFFFF">
                      <a:alpha val="0"/>
                    </a:srgbClr>
                  </a:solidFill>
                </a:ln>
                <a:solidFill>
                  <a:schemeClr val="bg1">
                    <a:alpha val="99000"/>
                  </a:schemeClr>
                </a:solidFill>
                <a:latin typeface="Segoe UI Light" pitchFamily="34" charset="0"/>
              </a:rPr>
              <a:t/>
            </a:r>
            <a:br>
              <a:rPr lang="en-US" sz="2800" dirty="0" smtClean="0">
                <a:ln>
                  <a:solidFill>
                    <a:srgbClr val="FFFFFF">
                      <a:alpha val="0"/>
                    </a:srgbClr>
                  </a:solidFill>
                </a:ln>
                <a:solidFill>
                  <a:schemeClr val="bg1">
                    <a:alpha val="99000"/>
                  </a:schemeClr>
                </a:solidFill>
                <a:latin typeface="Segoe UI Light" pitchFamily="34" charset="0"/>
              </a:rPr>
            </a:br>
            <a:r>
              <a:rPr lang="en-US" sz="2800" dirty="0" smtClean="0">
                <a:ln>
                  <a:solidFill>
                    <a:srgbClr val="FFFFFF">
                      <a:alpha val="0"/>
                    </a:srgbClr>
                  </a:solidFill>
                </a:ln>
                <a:solidFill>
                  <a:schemeClr val="bg1">
                    <a:alpha val="99000"/>
                  </a:schemeClr>
                </a:solidFill>
                <a:latin typeface="Segoe UI Light" pitchFamily="34" charset="0"/>
              </a:rPr>
              <a:t>that </a:t>
            </a:r>
            <a:r>
              <a:rPr lang="en-US" sz="2800" dirty="0">
                <a:ln>
                  <a:solidFill>
                    <a:srgbClr val="FFFFFF">
                      <a:alpha val="0"/>
                    </a:srgbClr>
                  </a:solidFill>
                </a:ln>
                <a:solidFill>
                  <a:schemeClr val="bg1">
                    <a:alpha val="99000"/>
                  </a:schemeClr>
                </a:solidFill>
                <a:latin typeface="Segoe UI Light" pitchFamily="34" charset="0"/>
              </a:rPr>
              <a:t>are configured for your application is </a:t>
            </a:r>
            <a:r>
              <a:rPr lang="en-US" sz="2800" b="1" dirty="0">
                <a:ln>
                  <a:solidFill>
                    <a:srgbClr val="FFFFFF">
                      <a:alpha val="0"/>
                    </a:srgbClr>
                  </a:solidFill>
                </a:ln>
                <a:solidFill>
                  <a:schemeClr val="bg1">
                    <a:alpha val="99000"/>
                  </a:schemeClr>
                </a:solidFill>
                <a:latin typeface="Segoe UI Light" pitchFamily="34" charset="0"/>
              </a:rPr>
              <a:t>5</a:t>
            </a:r>
            <a:r>
              <a:rPr lang="en-US" sz="2800" dirty="0">
                <a:ln>
                  <a:solidFill>
                    <a:srgbClr val="FFFFFF">
                      <a:alpha val="0"/>
                    </a:srgbClr>
                  </a:solidFill>
                </a:ln>
                <a:solidFill>
                  <a:schemeClr val="bg1">
                    <a:alpha val="99000"/>
                  </a:schemeClr>
                </a:solidFill>
                <a:latin typeface="Segoe UI Light" pitchFamily="34" charset="0"/>
              </a:rPr>
              <a:t> (five)</a:t>
            </a:r>
          </a:p>
        </p:txBody>
      </p:sp>
      <p:sp>
        <p:nvSpPr>
          <p:cNvPr id="8" name="Rectangle 7"/>
          <p:cNvSpPr/>
          <p:nvPr/>
        </p:nvSpPr>
        <p:spPr bwMode="auto">
          <a:xfrm>
            <a:off x="570371" y="4440345"/>
            <a:ext cx="8006833" cy="113287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320" tIns="45718" rIns="274320" bIns="45718" numCol="1" spcCol="0" rtlCol="0" fromWordArt="0" anchor="ctr" anchorCtr="0" forceAA="0" compatLnSpc="1">
            <a:prstTxWarp prst="textNoShape">
              <a:avLst/>
            </a:prstTxWarp>
            <a:noAutofit/>
          </a:bodyPr>
          <a:lstStyle/>
          <a:p>
            <a:pPr algn="ctr">
              <a:spcBef>
                <a:spcPts val="1200"/>
              </a:spcBef>
              <a:buSzPct val="80000"/>
            </a:pPr>
            <a:r>
              <a:rPr lang="en-US" sz="2800" dirty="0">
                <a:ln>
                  <a:solidFill>
                    <a:srgbClr val="FFFFFF">
                      <a:alpha val="0"/>
                    </a:srgbClr>
                  </a:solidFill>
                </a:ln>
                <a:solidFill>
                  <a:schemeClr val="bg1">
                    <a:alpha val="99000"/>
                  </a:schemeClr>
                </a:solidFill>
                <a:latin typeface="Segoe UI Light" pitchFamily="34" charset="0"/>
              </a:rPr>
              <a:t>You can control how many upgrade domains </a:t>
            </a:r>
            <a:r>
              <a:rPr lang="en-US" sz="2800" dirty="0" smtClean="0">
                <a:ln>
                  <a:solidFill>
                    <a:srgbClr val="FFFFFF">
                      <a:alpha val="0"/>
                    </a:srgbClr>
                  </a:solidFill>
                </a:ln>
                <a:solidFill>
                  <a:schemeClr val="bg1">
                    <a:alpha val="99000"/>
                  </a:schemeClr>
                </a:solidFill>
                <a:latin typeface="Segoe UI Light" pitchFamily="34" charset="0"/>
              </a:rPr>
              <a:t/>
            </a:r>
            <a:br>
              <a:rPr lang="en-US" sz="2800" dirty="0" smtClean="0">
                <a:ln>
                  <a:solidFill>
                    <a:srgbClr val="FFFFFF">
                      <a:alpha val="0"/>
                    </a:srgbClr>
                  </a:solidFill>
                </a:ln>
                <a:solidFill>
                  <a:schemeClr val="bg1">
                    <a:alpha val="99000"/>
                  </a:schemeClr>
                </a:solidFill>
                <a:latin typeface="Segoe UI Light" pitchFamily="34" charset="0"/>
              </a:rPr>
            </a:br>
            <a:r>
              <a:rPr lang="en-US" sz="2800" dirty="0" smtClean="0">
                <a:ln>
                  <a:solidFill>
                    <a:srgbClr val="FFFFFF">
                      <a:alpha val="0"/>
                    </a:srgbClr>
                  </a:solidFill>
                </a:ln>
                <a:solidFill>
                  <a:schemeClr val="bg1">
                    <a:alpha val="99000"/>
                  </a:schemeClr>
                </a:solidFill>
                <a:latin typeface="Segoe UI Light" pitchFamily="34" charset="0"/>
              </a:rPr>
              <a:t>your </a:t>
            </a:r>
            <a:r>
              <a:rPr lang="en-US" sz="2800" dirty="0">
                <a:ln>
                  <a:solidFill>
                    <a:srgbClr val="FFFFFF">
                      <a:alpha val="0"/>
                    </a:srgbClr>
                  </a:solidFill>
                </a:ln>
                <a:solidFill>
                  <a:schemeClr val="bg1">
                    <a:alpha val="99000"/>
                  </a:schemeClr>
                </a:solidFill>
                <a:latin typeface="Segoe UI Light" pitchFamily="34" charset="0"/>
              </a:rPr>
              <a:t>application will use through the </a:t>
            </a:r>
          </a:p>
        </p:txBody>
      </p:sp>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616509852"/>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9288"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Upgrade Domains</a:t>
            </a:r>
            <a:endParaRPr lang="en-US" dirty="0"/>
          </a:p>
        </p:txBody>
      </p:sp>
    </p:spTree>
    <p:extLst>
      <p:ext uri="{BB962C8B-B14F-4D97-AF65-F5344CB8AC3E}">
        <p14:creationId xmlns:p14="http://schemas.microsoft.com/office/powerpoint/2010/main" val="502351585"/>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ext uri="{D42A27DB-BD31-4B8C-83A1-F6EECF244321}">
                <p14:modId xmlns:p14="http://schemas.microsoft.com/office/powerpoint/2010/main" val="1177641310"/>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10312" name="think-cell Slide" r:id="rId24" imgW="270" imgH="270" progId="TCLayout.ActiveDocument.1">
                  <p:embed/>
                </p:oleObj>
              </mc:Choice>
              <mc:Fallback>
                <p:oleObj name="think-cell Slide" r:id="rId24" imgW="270" imgH="270" progId="TCLayout.ActiveDocument.1">
                  <p:embed/>
                  <p:pic>
                    <p:nvPicPr>
                      <p:cNvPr id="0" name=""/>
                      <p:cNvPicPr/>
                      <p:nvPr/>
                    </p:nvPicPr>
                    <p:blipFill>
                      <a:blip r:embed="rId25"/>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389436" y="228600"/>
            <a:ext cx="8363938" cy="1468094"/>
          </a:xfrm>
        </p:spPr>
        <p:txBody>
          <a:bodyPr/>
          <a:lstStyle/>
          <a:p>
            <a:r>
              <a:rPr lang="en-US" dirty="0"/>
              <a:t>Roles and Instances</a:t>
            </a:r>
            <a:br>
              <a:rPr lang="en-US" dirty="0"/>
            </a:br>
            <a:r>
              <a:rPr lang="en-US" sz="2600" dirty="0">
                <a:solidFill>
                  <a:schemeClr val="accent4">
                    <a:alpha val="99000"/>
                  </a:schemeClr>
                </a:solidFill>
              </a:rPr>
              <a:t>Example role with nine virtual machines distributed across three fault </a:t>
            </a:r>
            <a:r>
              <a:rPr lang="en-US" sz="2600" dirty="0" smtClean="0">
                <a:solidFill>
                  <a:schemeClr val="accent4">
                    <a:alpha val="99000"/>
                  </a:schemeClr>
                </a:solidFill>
              </a:rPr>
              <a:t>domains</a:t>
            </a:r>
            <a:endParaRPr lang="en-US" sz="2600" dirty="0">
              <a:solidFill>
                <a:schemeClr val="accent4">
                  <a:alpha val="99000"/>
                </a:schemeClr>
              </a:solidFill>
            </a:endParaRPr>
          </a:p>
        </p:txBody>
      </p:sp>
      <p:sp>
        <p:nvSpPr>
          <p:cNvPr id="4" name="Rectangle 3"/>
          <p:cNvSpPr/>
          <p:nvPr>
            <p:custDataLst>
              <p:tags r:id="rId4"/>
            </p:custDataLst>
          </p:nvPr>
        </p:nvSpPr>
        <p:spPr bwMode="auto">
          <a:xfrm>
            <a:off x="1829276" y="1695451"/>
            <a:ext cx="5486623" cy="54671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cap="all" dirty="0">
                <a:ln>
                  <a:solidFill>
                    <a:schemeClr val="bg1">
                      <a:alpha val="0"/>
                    </a:schemeClr>
                  </a:solidFill>
                </a:ln>
                <a:gradFill>
                  <a:gsLst>
                    <a:gs pos="0">
                      <a:srgbClr val="FFFFFF"/>
                    </a:gs>
                    <a:gs pos="100000">
                      <a:srgbClr val="FFFFFF"/>
                    </a:gs>
                  </a:gsLst>
                  <a:lin ang="5400000" scaled="0"/>
                </a:gradFill>
              </a:rPr>
              <a:t>Network Load Balancer</a:t>
            </a:r>
          </a:p>
        </p:txBody>
      </p:sp>
      <p:sp>
        <p:nvSpPr>
          <p:cNvPr id="5" name="Rectangle 4"/>
          <p:cNvSpPr/>
          <p:nvPr>
            <p:custDataLst>
              <p:tags r:id="rId5"/>
            </p:custDataLst>
          </p:nvPr>
        </p:nvSpPr>
        <p:spPr bwMode="auto">
          <a:xfrm>
            <a:off x="388245" y="2615781"/>
            <a:ext cx="8371083" cy="339852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45718" rIns="91436" bIns="45718" numCol="1" rtlCol="0" anchor="t" anchorCtr="0" compatLnSpc="1">
            <a:prstTxWarp prst="textNoShape">
              <a:avLst/>
            </a:prstTxWarp>
          </a:bodyPr>
          <a:lstStyle/>
          <a:p>
            <a:pPr defTabSz="914099" fontAlgn="base">
              <a:spcBef>
                <a:spcPct val="0"/>
              </a:spcBef>
              <a:spcAft>
                <a:spcPct val="0"/>
              </a:spcAft>
            </a:pPr>
            <a:r>
              <a:rPr lang="en-US" sz="2400" cap="all" dirty="0" smtClean="0">
                <a:ln>
                  <a:solidFill>
                    <a:schemeClr val="bg1">
                      <a:alpha val="0"/>
                    </a:schemeClr>
                  </a:solidFill>
                </a:ln>
                <a:solidFill>
                  <a:srgbClr val="595959">
                    <a:alpha val="99000"/>
                  </a:srgbClr>
                </a:solidFill>
              </a:rPr>
              <a:t>Role</a:t>
            </a:r>
            <a:endParaRPr lang="en-US" sz="2400" cap="all" dirty="0">
              <a:ln>
                <a:solidFill>
                  <a:schemeClr val="bg1">
                    <a:alpha val="0"/>
                  </a:schemeClr>
                </a:solidFill>
              </a:ln>
              <a:solidFill>
                <a:srgbClr val="595959">
                  <a:alpha val="99000"/>
                </a:srgbClr>
              </a:solidFill>
            </a:endParaRPr>
          </a:p>
        </p:txBody>
      </p:sp>
      <p:sp>
        <p:nvSpPr>
          <p:cNvPr id="25" name="Rectangle 24"/>
          <p:cNvSpPr/>
          <p:nvPr>
            <p:custDataLst>
              <p:tags r:id="rId6"/>
            </p:custDataLst>
          </p:nvPr>
        </p:nvSpPr>
        <p:spPr bwMode="auto">
          <a:xfrm>
            <a:off x="525917" y="3118701"/>
            <a:ext cx="2606719" cy="27584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US" sz="2400" dirty="0" smtClean="0">
                <a:ln>
                  <a:solidFill>
                    <a:schemeClr val="bg1">
                      <a:alpha val="0"/>
                    </a:schemeClr>
                  </a:solidFill>
                </a:ln>
                <a:solidFill>
                  <a:schemeClr val="bg1">
                    <a:alpha val="99000"/>
                  </a:schemeClr>
                </a:solidFill>
              </a:rPr>
              <a:t>Fault Domain 1</a:t>
            </a:r>
          </a:p>
        </p:txBody>
      </p:sp>
      <p:sp>
        <p:nvSpPr>
          <p:cNvPr id="7" name="Rectangle 6"/>
          <p:cNvSpPr/>
          <p:nvPr>
            <p:custDataLst>
              <p:tags r:id="rId7"/>
            </p:custDataLst>
          </p:nvPr>
        </p:nvSpPr>
        <p:spPr bwMode="auto">
          <a:xfrm>
            <a:off x="616904" y="3842601"/>
            <a:ext cx="1152444"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200" dirty="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1</a:t>
            </a:r>
          </a:p>
        </p:txBody>
      </p:sp>
      <p:sp>
        <p:nvSpPr>
          <p:cNvPr id="8" name="Rectangle 7"/>
          <p:cNvSpPr/>
          <p:nvPr>
            <p:custDataLst>
              <p:tags r:id="rId8"/>
            </p:custDataLst>
          </p:nvPr>
        </p:nvSpPr>
        <p:spPr bwMode="auto">
          <a:xfrm>
            <a:off x="1878342" y="3842601"/>
            <a:ext cx="1152444"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3</a:t>
            </a:r>
          </a:p>
        </p:txBody>
      </p:sp>
      <p:sp>
        <p:nvSpPr>
          <p:cNvPr id="11" name="Rectangle 10"/>
          <p:cNvSpPr/>
          <p:nvPr>
            <p:custDataLst>
              <p:tags r:id="rId9"/>
            </p:custDataLst>
          </p:nvPr>
        </p:nvSpPr>
        <p:spPr bwMode="auto">
          <a:xfrm>
            <a:off x="616904" y="4840821"/>
            <a:ext cx="1152444"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smtClean="0">
                <a:ln>
                  <a:solidFill>
                    <a:schemeClr val="bg1">
                      <a:alpha val="0"/>
                    </a:schemeClr>
                  </a:solidFill>
                </a:ln>
                <a:solidFill>
                  <a:srgbClr val="595959">
                    <a:alpha val="99000"/>
                  </a:srgbClr>
                </a:solidFill>
              </a:rPr>
              <a:t>5</a:t>
            </a:r>
            <a:endParaRPr lang="en-US" sz="2200" baseline="-25000" dirty="0">
              <a:ln>
                <a:solidFill>
                  <a:schemeClr val="bg1">
                    <a:alpha val="0"/>
                  </a:schemeClr>
                </a:solidFill>
              </a:ln>
              <a:solidFill>
                <a:srgbClr val="595959">
                  <a:alpha val="99000"/>
                </a:srgbClr>
              </a:solidFill>
            </a:endParaRPr>
          </a:p>
        </p:txBody>
      </p:sp>
      <p:sp>
        <p:nvSpPr>
          <p:cNvPr id="12" name="Rectangle 11"/>
          <p:cNvSpPr/>
          <p:nvPr>
            <p:custDataLst>
              <p:tags r:id="rId10"/>
            </p:custDataLst>
          </p:nvPr>
        </p:nvSpPr>
        <p:spPr bwMode="auto">
          <a:xfrm>
            <a:off x="1878342" y="4840821"/>
            <a:ext cx="1152444"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8</a:t>
            </a:r>
          </a:p>
        </p:txBody>
      </p:sp>
      <p:sp>
        <p:nvSpPr>
          <p:cNvPr id="31" name="Rectangle 30"/>
          <p:cNvSpPr/>
          <p:nvPr>
            <p:custDataLst>
              <p:tags r:id="rId11"/>
            </p:custDataLst>
          </p:nvPr>
        </p:nvSpPr>
        <p:spPr bwMode="auto">
          <a:xfrm>
            <a:off x="3268625" y="3118701"/>
            <a:ext cx="2606719" cy="27584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US" sz="2400" dirty="0" smtClean="0">
                <a:ln>
                  <a:solidFill>
                    <a:schemeClr val="bg1">
                      <a:alpha val="0"/>
                    </a:schemeClr>
                  </a:solidFill>
                </a:ln>
                <a:solidFill>
                  <a:schemeClr val="bg1">
                    <a:alpha val="99000"/>
                  </a:schemeClr>
                </a:solidFill>
              </a:rPr>
              <a:t>Fault Domain 2</a:t>
            </a:r>
          </a:p>
        </p:txBody>
      </p:sp>
      <p:sp>
        <p:nvSpPr>
          <p:cNvPr id="32" name="Rectangle 31"/>
          <p:cNvSpPr/>
          <p:nvPr>
            <p:custDataLst>
              <p:tags r:id="rId12"/>
            </p:custDataLst>
          </p:nvPr>
        </p:nvSpPr>
        <p:spPr bwMode="auto">
          <a:xfrm>
            <a:off x="3359612" y="3842601"/>
            <a:ext cx="1152444"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2</a:t>
            </a:r>
          </a:p>
        </p:txBody>
      </p:sp>
      <p:sp>
        <p:nvSpPr>
          <p:cNvPr id="33" name="Rectangle 32"/>
          <p:cNvSpPr/>
          <p:nvPr>
            <p:custDataLst>
              <p:tags r:id="rId13"/>
            </p:custDataLst>
          </p:nvPr>
        </p:nvSpPr>
        <p:spPr bwMode="auto">
          <a:xfrm>
            <a:off x="4621050" y="3842601"/>
            <a:ext cx="1152444"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smtClean="0">
                <a:ln>
                  <a:solidFill>
                    <a:schemeClr val="bg1">
                      <a:alpha val="0"/>
                    </a:schemeClr>
                  </a:solidFill>
                </a:ln>
                <a:solidFill>
                  <a:srgbClr val="595959">
                    <a:alpha val="99000"/>
                  </a:srgbClr>
                </a:solidFill>
              </a:rPr>
              <a:t>4</a:t>
            </a:r>
            <a:endParaRPr lang="en-US" sz="2200" baseline="-25000" dirty="0">
              <a:ln>
                <a:solidFill>
                  <a:schemeClr val="bg1">
                    <a:alpha val="0"/>
                  </a:schemeClr>
                </a:solidFill>
              </a:ln>
              <a:solidFill>
                <a:srgbClr val="595959">
                  <a:alpha val="99000"/>
                </a:srgbClr>
              </a:solidFill>
            </a:endParaRPr>
          </a:p>
        </p:txBody>
      </p:sp>
      <p:sp>
        <p:nvSpPr>
          <p:cNvPr id="34" name="Rectangle 33"/>
          <p:cNvSpPr/>
          <p:nvPr>
            <p:custDataLst>
              <p:tags r:id="rId14"/>
            </p:custDataLst>
          </p:nvPr>
        </p:nvSpPr>
        <p:spPr bwMode="auto">
          <a:xfrm>
            <a:off x="3359612" y="4840821"/>
            <a:ext cx="1152444"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6</a:t>
            </a:r>
          </a:p>
        </p:txBody>
      </p:sp>
      <p:sp>
        <p:nvSpPr>
          <p:cNvPr id="35" name="Rectangle 34"/>
          <p:cNvSpPr/>
          <p:nvPr>
            <p:custDataLst>
              <p:tags r:id="rId15"/>
            </p:custDataLst>
          </p:nvPr>
        </p:nvSpPr>
        <p:spPr bwMode="auto">
          <a:xfrm>
            <a:off x="4621050" y="4840821"/>
            <a:ext cx="1152444"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smtClean="0">
                <a:ln>
                  <a:solidFill>
                    <a:schemeClr val="bg1">
                      <a:alpha val="0"/>
                    </a:schemeClr>
                  </a:solidFill>
                </a:ln>
                <a:solidFill>
                  <a:srgbClr val="595959">
                    <a:alpha val="99000"/>
                  </a:srgbClr>
                </a:solidFill>
              </a:rPr>
              <a:t>9</a:t>
            </a:r>
            <a:endParaRPr lang="en-US" sz="2200" baseline="-25000" dirty="0">
              <a:ln>
                <a:solidFill>
                  <a:schemeClr val="bg1">
                    <a:alpha val="0"/>
                  </a:schemeClr>
                </a:solidFill>
              </a:ln>
              <a:solidFill>
                <a:srgbClr val="595959">
                  <a:alpha val="99000"/>
                </a:srgbClr>
              </a:solidFill>
            </a:endParaRPr>
          </a:p>
        </p:txBody>
      </p:sp>
      <p:cxnSp>
        <p:nvCxnSpPr>
          <p:cNvPr id="44" name="Elbow Connector 43"/>
          <p:cNvCxnSpPr/>
          <p:nvPr>
            <p:custDataLst>
              <p:tags r:id="rId16"/>
            </p:custDataLst>
          </p:nvPr>
        </p:nvCxnSpPr>
        <p:spPr>
          <a:xfrm rot="5400000">
            <a:off x="2762666" y="1331080"/>
            <a:ext cx="876532" cy="2743311"/>
          </a:xfrm>
          <a:prstGeom prst="bentConnector3">
            <a:avLst/>
          </a:prstGeom>
          <a:ln w="19050">
            <a:solidFill>
              <a:schemeClr val="tx2"/>
            </a:solidFill>
            <a:tailEnd type="triangle" w="med" len="med"/>
          </a:ln>
        </p:spPr>
        <p:style>
          <a:lnRef idx="1">
            <a:schemeClr val="accent1"/>
          </a:lnRef>
          <a:fillRef idx="0">
            <a:schemeClr val="accent1"/>
          </a:fillRef>
          <a:effectRef idx="0">
            <a:schemeClr val="accent1"/>
          </a:effectRef>
          <a:fontRef idx="minor">
            <a:schemeClr val="tx1"/>
          </a:fontRef>
        </p:style>
      </p:cxnSp>
      <p:sp>
        <p:nvSpPr>
          <p:cNvPr id="40" name="Rectangle 39"/>
          <p:cNvSpPr/>
          <p:nvPr>
            <p:custDataLst>
              <p:tags r:id="rId17"/>
            </p:custDataLst>
          </p:nvPr>
        </p:nvSpPr>
        <p:spPr bwMode="auto">
          <a:xfrm>
            <a:off x="6012540" y="3118701"/>
            <a:ext cx="2606719" cy="27584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US" sz="2400" dirty="0" smtClean="0">
                <a:ln>
                  <a:solidFill>
                    <a:schemeClr val="bg1">
                      <a:alpha val="0"/>
                    </a:schemeClr>
                  </a:solidFill>
                </a:ln>
                <a:solidFill>
                  <a:schemeClr val="bg1"/>
                </a:solidFill>
              </a:rPr>
              <a:t>Fault Domain 3</a:t>
            </a:r>
          </a:p>
        </p:txBody>
      </p:sp>
      <p:sp>
        <p:nvSpPr>
          <p:cNvPr id="41" name="Rectangle 40"/>
          <p:cNvSpPr/>
          <p:nvPr>
            <p:custDataLst>
              <p:tags r:id="rId18"/>
            </p:custDataLst>
          </p:nvPr>
        </p:nvSpPr>
        <p:spPr bwMode="auto">
          <a:xfrm>
            <a:off x="6103527" y="3842601"/>
            <a:ext cx="1152444"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6</a:t>
            </a:r>
          </a:p>
        </p:txBody>
      </p:sp>
      <p:sp>
        <p:nvSpPr>
          <p:cNvPr id="43" name="Rectangle 42"/>
          <p:cNvSpPr/>
          <p:nvPr>
            <p:custDataLst>
              <p:tags r:id="rId19"/>
            </p:custDataLst>
          </p:nvPr>
        </p:nvSpPr>
        <p:spPr bwMode="auto">
          <a:xfrm>
            <a:off x="7364965" y="3842601"/>
            <a:ext cx="1152444"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9</a:t>
            </a:r>
          </a:p>
        </p:txBody>
      </p:sp>
      <p:cxnSp>
        <p:nvCxnSpPr>
          <p:cNvPr id="29" name="Elbow Connector 28"/>
          <p:cNvCxnSpPr/>
          <p:nvPr>
            <p:custDataLst>
              <p:tags r:id="rId20"/>
            </p:custDataLst>
          </p:nvPr>
        </p:nvCxnSpPr>
        <p:spPr>
          <a:xfrm rot="16200000" flipH="1">
            <a:off x="5510245" y="1331080"/>
            <a:ext cx="876532" cy="2743311"/>
          </a:xfrm>
          <a:prstGeom prst="bentConnector3">
            <a:avLst/>
          </a:prstGeom>
          <a:ln w="19050">
            <a:solidFill>
              <a:schemeClr val="tx2"/>
            </a:solidFill>
            <a:tailEnd type="triangle" w="med" len="med"/>
          </a:ln>
        </p:spPr>
        <p:style>
          <a:lnRef idx="1">
            <a:schemeClr val="accent1"/>
          </a:lnRef>
          <a:fillRef idx="0">
            <a:schemeClr val="accent1"/>
          </a:fillRef>
          <a:effectRef idx="0">
            <a:schemeClr val="accent1"/>
          </a:effectRef>
          <a:fontRef idx="minor">
            <a:schemeClr val="tx1"/>
          </a:fontRef>
        </p:style>
      </p:cxnSp>
      <p:sp>
        <p:nvSpPr>
          <p:cNvPr id="30" name="&quot;No&quot; Symbol 29"/>
          <p:cNvSpPr/>
          <p:nvPr>
            <p:custDataLst>
              <p:tags r:id="rId21"/>
            </p:custDataLst>
          </p:nvPr>
        </p:nvSpPr>
        <p:spPr bwMode="auto">
          <a:xfrm>
            <a:off x="6281215" y="3118701"/>
            <a:ext cx="2069369" cy="2758440"/>
          </a:xfrm>
          <a:prstGeom prst="noSmoking">
            <a:avLst>
              <a:gd name="adj" fmla="val 9516"/>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ln>
                <a:solidFill>
                  <a:schemeClr val="bg1">
                    <a:alpha val="0"/>
                  </a:schemeClr>
                </a:solidFill>
              </a:ln>
              <a:gradFill>
                <a:gsLst>
                  <a:gs pos="0">
                    <a:srgbClr val="FFFFFF"/>
                  </a:gs>
                  <a:gs pos="100000">
                    <a:srgbClr val="FFFFFF"/>
                  </a:gs>
                </a:gsLst>
                <a:lin ang="5400000" scaled="0"/>
              </a:gradFill>
            </a:endParaRPr>
          </a:p>
        </p:txBody>
      </p:sp>
      <p:cxnSp>
        <p:nvCxnSpPr>
          <p:cNvPr id="13" name="Straight Arrow Connector 12"/>
          <p:cNvCxnSpPr/>
          <p:nvPr/>
        </p:nvCxnSpPr>
        <p:spPr>
          <a:xfrm>
            <a:off x="4572000" y="2703007"/>
            <a:ext cx="0" cy="401934"/>
          </a:xfrm>
          <a:prstGeom prst="straightConnector1">
            <a:avLst/>
          </a:prstGeom>
          <a:ln w="19050">
            <a:solidFill>
              <a:schemeClr val="tx2"/>
            </a:solidFill>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69893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9"/>
                                        </p:tgtEl>
                                      </p:cBhvr>
                                    </p:animEffect>
                                    <p:set>
                                      <p:cBhvr>
                                        <p:cTn id="11" dur="1" fill="hold">
                                          <p:stCondLst>
                                            <p:cond delay="499"/>
                                          </p:stCondLst>
                                        </p:cTn>
                                        <p:tgtEl>
                                          <p:spTgt spid="2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823783503"/>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11334" name="think-cell Slide" r:id="rId20" imgW="270" imgH="270" progId="TCLayout.ActiveDocument.1">
                  <p:embed/>
                </p:oleObj>
              </mc:Choice>
              <mc:Fallback>
                <p:oleObj name="think-cell Slide" r:id="rId20" imgW="270" imgH="270" progId="TCLayout.ActiveDocument.1">
                  <p:embed/>
                  <p:pic>
                    <p:nvPicPr>
                      <p:cNvPr id="0" name=""/>
                      <p:cNvPicPr/>
                      <p:nvPr/>
                    </p:nvPicPr>
                    <p:blipFill>
                      <a:blip r:embed="rId21"/>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389436" y="228600"/>
            <a:ext cx="8363938" cy="886397"/>
          </a:xfrm>
        </p:spPr>
        <p:txBody>
          <a:bodyPr/>
          <a:lstStyle/>
          <a:p>
            <a:r>
              <a:rPr lang="en-US" sz="4400" dirty="0">
                <a:cs typeface="Segoe UI"/>
              </a:rPr>
              <a:t>The </a:t>
            </a:r>
            <a:r>
              <a:rPr lang="en-US" sz="4400" dirty="0">
                <a:solidFill>
                  <a:srgbClr val="00B0F0"/>
                </a:solidFill>
                <a:cs typeface="Segoe UI"/>
              </a:rPr>
              <a:t>High Scale </a:t>
            </a:r>
            <a:r>
              <a:rPr lang="en-US" sz="4400" dirty="0">
                <a:cs typeface="Segoe UI"/>
              </a:rPr>
              <a:t>Application Archetype</a:t>
            </a:r>
            <a:br>
              <a:rPr lang="en-US" sz="4400" dirty="0">
                <a:cs typeface="Segoe UI"/>
              </a:rPr>
            </a:br>
            <a:r>
              <a:rPr lang="en-US" sz="2000" dirty="0">
                <a:solidFill>
                  <a:schemeClr val="accent4">
                    <a:alpha val="99000"/>
                  </a:schemeClr>
                </a:solidFill>
                <a:cs typeface="Segoe UI"/>
              </a:rPr>
              <a:t>Windows Azure provides a ‘pay-as-you-go’ scale out application </a:t>
            </a:r>
            <a:r>
              <a:rPr lang="en-US" sz="2000" dirty="0" smtClean="0">
                <a:solidFill>
                  <a:schemeClr val="accent4">
                    <a:alpha val="99000"/>
                  </a:schemeClr>
                </a:solidFill>
                <a:cs typeface="Segoe UI"/>
              </a:rPr>
              <a:t>platform</a:t>
            </a:r>
            <a:endParaRPr lang="en-US" sz="2000" dirty="0">
              <a:solidFill>
                <a:schemeClr val="accent4">
                  <a:alpha val="99000"/>
                </a:schemeClr>
              </a:solidFill>
              <a:cs typeface="Segoe UI"/>
            </a:endParaRPr>
          </a:p>
        </p:txBody>
      </p:sp>
      <p:sp>
        <p:nvSpPr>
          <p:cNvPr id="6" name="Rectangle 5"/>
          <p:cNvSpPr/>
          <p:nvPr>
            <p:custDataLst>
              <p:tags r:id="rId4"/>
            </p:custDataLst>
          </p:nvPr>
        </p:nvSpPr>
        <p:spPr bwMode="auto">
          <a:xfrm>
            <a:off x="1210704" y="1695450"/>
            <a:ext cx="6722591" cy="54864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000" dirty="0">
                <a:ln>
                  <a:solidFill>
                    <a:schemeClr val="bg1">
                      <a:alpha val="0"/>
                    </a:schemeClr>
                  </a:solidFill>
                </a:ln>
                <a:gradFill>
                  <a:gsLst>
                    <a:gs pos="0">
                      <a:srgbClr val="FFFFFF"/>
                    </a:gs>
                    <a:gs pos="100000">
                      <a:srgbClr val="FFFFFF"/>
                    </a:gs>
                  </a:gsLst>
                  <a:lin ang="5400000" scaled="0"/>
                </a:gradFill>
              </a:rPr>
              <a:t>Intelligent Network Load Balancer</a:t>
            </a:r>
          </a:p>
        </p:txBody>
      </p:sp>
      <p:sp>
        <p:nvSpPr>
          <p:cNvPr id="7" name="Rectangle 6"/>
          <p:cNvSpPr/>
          <p:nvPr>
            <p:custDataLst>
              <p:tags r:id="rId5"/>
            </p:custDataLst>
          </p:nvPr>
        </p:nvSpPr>
        <p:spPr bwMode="auto">
          <a:xfrm>
            <a:off x="1210704" y="2931124"/>
            <a:ext cx="6722591" cy="54864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000" dirty="0">
                <a:ln>
                  <a:solidFill>
                    <a:schemeClr val="bg1">
                      <a:alpha val="0"/>
                    </a:schemeClr>
                  </a:solidFill>
                </a:ln>
                <a:gradFill>
                  <a:gsLst>
                    <a:gs pos="0">
                      <a:srgbClr val="FFFFFF"/>
                    </a:gs>
                    <a:gs pos="100000">
                      <a:srgbClr val="FFFFFF"/>
                    </a:gs>
                  </a:gsLst>
                  <a:lin ang="5400000" scaled="0"/>
                </a:gradFill>
              </a:rPr>
              <a:t>Stateless Web and/or Application Servers</a:t>
            </a:r>
          </a:p>
        </p:txBody>
      </p:sp>
      <p:sp>
        <p:nvSpPr>
          <p:cNvPr id="8" name="Rectangle 7"/>
          <p:cNvSpPr/>
          <p:nvPr>
            <p:custDataLst>
              <p:tags r:id="rId6"/>
            </p:custDataLst>
          </p:nvPr>
        </p:nvSpPr>
        <p:spPr bwMode="auto">
          <a:xfrm>
            <a:off x="1210704" y="3608921"/>
            <a:ext cx="3361295" cy="54864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000" dirty="0">
                <a:ln>
                  <a:solidFill>
                    <a:schemeClr val="bg1">
                      <a:alpha val="0"/>
                    </a:schemeClr>
                  </a:solidFill>
                </a:ln>
                <a:gradFill>
                  <a:gsLst>
                    <a:gs pos="0">
                      <a:srgbClr val="FFFFFF"/>
                    </a:gs>
                    <a:gs pos="100000">
                      <a:srgbClr val="FFFFFF"/>
                    </a:gs>
                  </a:gsLst>
                  <a:lin ang="5400000" scaled="0"/>
                </a:gradFill>
              </a:rPr>
              <a:t>Stateless ‘Worker’ Machines</a:t>
            </a:r>
          </a:p>
        </p:txBody>
      </p:sp>
      <p:sp>
        <p:nvSpPr>
          <p:cNvPr id="9" name="Rectangle 8"/>
          <p:cNvSpPr/>
          <p:nvPr>
            <p:custDataLst>
              <p:tags r:id="rId7"/>
            </p:custDataLst>
          </p:nvPr>
        </p:nvSpPr>
        <p:spPr bwMode="auto">
          <a:xfrm>
            <a:off x="1210704" y="4876077"/>
            <a:ext cx="6722591" cy="13716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ln>
                <a:solidFill>
                  <a:schemeClr val="bg1">
                    <a:alpha val="0"/>
                  </a:schemeClr>
                </a:solidFill>
              </a:ln>
              <a:gradFill>
                <a:gsLst>
                  <a:gs pos="0">
                    <a:srgbClr val="FFFFFF"/>
                  </a:gs>
                  <a:gs pos="100000">
                    <a:srgbClr val="FFFFFF"/>
                  </a:gs>
                </a:gsLst>
                <a:lin ang="5400000" scaled="0"/>
              </a:gradFill>
            </a:endParaRPr>
          </a:p>
        </p:txBody>
      </p:sp>
      <p:sp>
        <p:nvSpPr>
          <p:cNvPr id="10" name="Up-Down Arrow 9"/>
          <p:cNvSpPr/>
          <p:nvPr>
            <p:custDataLst>
              <p:tags r:id="rId8"/>
            </p:custDataLst>
          </p:nvPr>
        </p:nvSpPr>
        <p:spPr bwMode="auto">
          <a:xfrm>
            <a:off x="6415567" y="3537841"/>
            <a:ext cx="274391" cy="1280160"/>
          </a:xfrm>
          <a:prstGeom prst="upDown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ln>
                <a:solidFill>
                  <a:schemeClr val="bg1">
                    <a:alpha val="0"/>
                  </a:schemeClr>
                </a:solidFill>
              </a:ln>
              <a:gradFill>
                <a:gsLst>
                  <a:gs pos="0">
                    <a:srgbClr val="FFFFFF"/>
                  </a:gs>
                  <a:gs pos="100000">
                    <a:srgbClr val="FFFFFF"/>
                  </a:gs>
                </a:gsLst>
                <a:lin ang="5400000" scaled="0"/>
              </a:gradFill>
            </a:endParaRPr>
          </a:p>
        </p:txBody>
      </p:sp>
      <p:sp>
        <p:nvSpPr>
          <p:cNvPr id="11" name="Up-Down Arrow 10"/>
          <p:cNvSpPr/>
          <p:nvPr>
            <p:custDataLst>
              <p:tags r:id="rId9"/>
            </p:custDataLst>
          </p:nvPr>
        </p:nvSpPr>
        <p:spPr bwMode="auto">
          <a:xfrm>
            <a:off x="2454040" y="4226026"/>
            <a:ext cx="265817" cy="550872"/>
          </a:xfrm>
          <a:prstGeom prst="upDown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ln>
                <a:solidFill>
                  <a:schemeClr val="bg1">
                    <a:alpha val="0"/>
                  </a:schemeClr>
                </a:solidFill>
              </a:ln>
              <a:gradFill>
                <a:gsLst>
                  <a:gs pos="0">
                    <a:srgbClr val="FFFFFF"/>
                  </a:gs>
                  <a:gs pos="100000">
                    <a:srgbClr val="FFFFFF"/>
                  </a:gs>
                </a:gsLst>
                <a:lin ang="5400000" scaled="0"/>
              </a:gradFill>
            </a:endParaRPr>
          </a:p>
        </p:txBody>
      </p:sp>
      <p:sp>
        <p:nvSpPr>
          <p:cNvPr id="12" name="Right Arrow 11"/>
          <p:cNvSpPr/>
          <p:nvPr>
            <p:custDataLst>
              <p:tags r:id="rId10"/>
            </p:custDataLst>
          </p:nvPr>
        </p:nvSpPr>
        <p:spPr bwMode="auto">
          <a:xfrm rot="5400000">
            <a:off x="4297680" y="2416113"/>
            <a:ext cx="548640" cy="342989"/>
          </a:xfrm>
          <a:prstGeom prst="right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ln>
                <a:solidFill>
                  <a:schemeClr val="bg1">
                    <a:alpha val="0"/>
                  </a:schemeClr>
                </a:solidFill>
              </a:ln>
              <a:gradFill>
                <a:gsLst>
                  <a:gs pos="0">
                    <a:srgbClr val="FFFFFF"/>
                  </a:gs>
                  <a:gs pos="100000">
                    <a:srgbClr val="FFFFFF"/>
                  </a:gs>
                </a:gsLst>
                <a:lin ang="5400000" scaled="0"/>
              </a:gradFill>
            </a:endParaRPr>
          </a:p>
        </p:txBody>
      </p:sp>
      <p:sp>
        <p:nvSpPr>
          <p:cNvPr id="14" name="Rectangle 13"/>
          <p:cNvSpPr/>
          <p:nvPr>
            <p:custDataLst>
              <p:tags r:id="rId11"/>
            </p:custDataLst>
          </p:nvPr>
        </p:nvSpPr>
        <p:spPr>
          <a:xfrm>
            <a:off x="2887047" y="4256007"/>
            <a:ext cx="2044342" cy="400110"/>
          </a:xfrm>
          <a:prstGeom prst="rect">
            <a:avLst/>
          </a:prstGeom>
        </p:spPr>
        <p:txBody>
          <a:bodyPr wrap="none">
            <a:spAutoFit/>
          </a:bodyPr>
          <a:lstStyle/>
          <a:p>
            <a:r>
              <a:rPr lang="en-US" sz="2000" dirty="0">
                <a:ln>
                  <a:solidFill>
                    <a:schemeClr val="bg1">
                      <a:alpha val="0"/>
                    </a:schemeClr>
                  </a:solidFill>
                </a:ln>
                <a:solidFill>
                  <a:srgbClr val="595959">
                    <a:alpha val="99000"/>
                  </a:srgbClr>
                </a:solidFill>
              </a:rPr>
              <a:t>Async Activation</a:t>
            </a:r>
          </a:p>
        </p:txBody>
      </p:sp>
      <p:sp>
        <p:nvSpPr>
          <p:cNvPr id="15" name="Rectangle 14"/>
          <p:cNvSpPr/>
          <p:nvPr>
            <p:custDataLst>
              <p:tags r:id="rId12"/>
            </p:custDataLst>
          </p:nvPr>
        </p:nvSpPr>
        <p:spPr>
          <a:xfrm>
            <a:off x="4761355" y="2356775"/>
            <a:ext cx="2349746" cy="400110"/>
          </a:xfrm>
          <a:prstGeom prst="rect">
            <a:avLst/>
          </a:prstGeom>
        </p:spPr>
        <p:txBody>
          <a:bodyPr wrap="none">
            <a:spAutoFit/>
          </a:bodyPr>
          <a:lstStyle/>
          <a:p>
            <a:r>
              <a:rPr lang="en-US" sz="2000" dirty="0">
                <a:ln>
                  <a:solidFill>
                    <a:schemeClr val="bg1">
                      <a:alpha val="0"/>
                    </a:schemeClr>
                  </a:solidFill>
                </a:ln>
                <a:solidFill>
                  <a:srgbClr val="595959"/>
                </a:solidFill>
              </a:rPr>
              <a:t>Network Activation</a:t>
            </a:r>
          </a:p>
        </p:txBody>
      </p:sp>
      <p:sp>
        <p:nvSpPr>
          <p:cNvPr id="16" name="Rectangle 15"/>
          <p:cNvSpPr/>
          <p:nvPr>
            <p:custDataLst>
              <p:tags r:id="rId13"/>
            </p:custDataLst>
          </p:nvPr>
        </p:nvSpPr>
        <p:spPr bwMode="auto">
          <a:xfrm>
            <a:off x="1313601" y="5013237"/>
            <a:ext cx="1234762"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sz="2000" dirty="0">
                <a:ln>
                  <a:solidFill>
                    <a:schemeClr val="bg1">
                      <a:alpha val="0"/>
                    </a:schemeClr>
                  </a:solidFill>
                </a:ln>
                <a:solidFill>
                  <a:schemeClr val="bg1">
                    <a:alpha val="99000"/>
                  </a:schemeClr>
                </a:solidFill>
              </a:rPr>
              <a:t>State Tier</a:t>
            </a:r>
          </a:p>
        </p:txBody>
      </p:sp>
      <p:sp>
        <p:nvSpPr>
          <p:cNvPr id="17" name="Rectangle 16"/>
          <p:cNvSpPr/>
          <p:nvPr>
            <p:custDataLst>
              <p:tags r:id="rId14"/>
            </p:custDataLst>
          </p:nvPr>
        </p:nvSpPr>
        <p:spPr bwMode="auto">
          <a:xfrm>
            <a:off x="2634110" y="5013237"/>
            <a:ext cx="1234762"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sz="2000" dirty="0">
                <a:ln>
                  <a:solidFill>
                    <a:schemeClr val="bg1">
                      <a:alpha val="0"/>
                    </a:schemeClr>
                  </a:solidFill>
                </a:ln>
                <a:solidFill>
                  <a:schemeClr val="bg1">
                    <a:alpha val="99000"/>
                  </a:schemeClr>
                </a:solidFill>
              </a:rPr>
              <a:t>Queues</a:t>
            </a:r>
            <a:endParaRPr lang="en-NZ" sz="2000" dirty="0">
              <a:ln>
                <a:solidFill>
                  <a:schemeClr val="bg1">
                    <a:alpha val="0"/>
                  </a:schemeClr>
                </a:solidFill>
              </a:ln>
              <a:solidFill>
                <a:schemeClr val="bg1">
                  <a:alpha val="99000"/>
                </a:schemeClr>
              </a:solidFill>
            </a:endParaRPr>
          </a:p>
        </p:txBody>
      </p:sp>
      <p:sp>
        <p:nvSpPr>
          <p:cNvPr id="18" name="Rectangle 17"/>
          <p:cNvSpPr/>
          <p:nvPr>
            <p:custDataLst>
              <p:tags r:id="rId15"/>
            </p:custDataLst>
          </p:nvPr>
        </p:nvSpPr>
        <p:spPr bwMode="auto">
          <a:xfrm>
            <a:off x="3954619" y="5013237"/>
            <a:ext cx="1234762"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sz="2000" dirty="0">
                <a:ln>
                  <a:solidFill>
                    <a:schemeClr val="bg1">
                      <a:alpha val="0"/>
                    </a:schemeClr>
                  </a:solidFill>
                </a:ln>
                <a:solidFill>
                  <a:schemeClr val="bg1">
                    <a:alpha val="99000"/>
                  </a:schemeClr>
                </a:solidFill>
              </a:rPr>
              <a:t>Key/Value</a:t>
            </a:r>
            <a:br>
              <a:rPr lang="en-US" sz="2000" dirty="0">
                <a:ln>
                  <a:solidFill>
                    <a:schemeClr val="bg1">
                      <a:alpha val="0"/>
                    </a:schemeClr>
                  </a:solidFill>
                </a:ln>
                <a:solidFill>
                  <a:schemeClr val="bg1">
                    <a:alpha val="99000"/>
                  </a:schemeClr>
                </a:solidFill>
              </a:rPr>
            </a:br>
            <a:r>
              <a:rPr lang="en-US" sz="2000" dirty="0">
                <a:ln>
                  <a:solidFill>
                    <a:schemeClr val="bg1">
                      <a:alpha val="0"/>
                    </a:schemeClr>
                  </a:solidFill>
                </a:ln>
                <a:solidFill>
                  <a:schemeClr val="bg1">
                    <a:alpha val="99000"/>
                  </a:schemeClr>
                </a:solidFill>
              </a:rPr>
              <a:t>Datastores</a:t>
            </a:r>
            <a:endParaRPr lang="en-NZ" sz="2000" dirty="0">
              <a:ln>
                <a:solidFill>
                  <a:schemeClr val="bg1">
                    <a:alpha val="0"/>
                  </a:schemeClr>
                </a:solidFill>
              </a:ln>
              <a:solidFill>
                <a:schemeClr val="bg1">
                  <a:alpha val="99000"/>
                </a:schemeClr>
              </a:solidFill>
            </a:endParaRPr>
          </a:p>
        </p:txBody>
      </p:sp>
      <p:sp>
        <p:nvSpPr>
          <p:cNvPr id="19" name="Rectangle 18"/>
          <p:cNvSpPr/>
          <p:nvPr>
            <p:custDataLst>
              <p:tags r:id="rId16"/>
            </p:custDataLst>
          </p:nvPr>
        </p:nvSpPr>
        <p:spPr bwMode="auto">
          <a:xfrm>
            <a:off x="5275128" y="5013237"/>
            <a:ext cx="1234762"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sz="2000" dirty="0">
                <a:ln>
                  <a:solidFill>
                    <a:schemeClr val="bg1">
                      <a:alpha val="0"/>
                    </a:schemeClr>
                  </a:solidFill>
                </a:ln>
                <a:solidFill>
                  <a:schemeClr val="bg1">
                    <a:alpha val="99000"/>
                  </a:schemeClr>
                </a:solidFill>
              </a:rPr>
              <a:t>Partitioned RDBMS</a:t>
            </a:r>
            <a:endParaRPr lang="en-NZ" sz="2000" dirty="0">
              <a:ln>
                <a:solidFill>
                  <a:schemeClr val="bg1">
                    <a:alpha val="0"/>
                  </a:schemeClr>
                </a:solidFill>
              </a:ln>
              <a:solidFill>
                <a:schemeClr val="bg1">
                  <a:alpha val="99000"/>
                </a:schemeClr>
              </a:solidFill>
            </a:endParaRPr>
          </a:p>
        </p:txBody>
      </p:sp>
      <p:sp>
        <p:nvSpPr>
          <p:cNvPr id="20" name="Rectangle 19"/>
          <p:cNvSpPr/>
          <p:nvPr>
            <p:custDataLst>
              <p:tags r:id="rId17"/>
            </p:custDataLst>
          </p:nvPr>
        </p:nvSpPr>
        <p:spPr bwMode="auto">
          <a:xfrm>
            <a:off x="6595636" y="5013237"/>
            <a:ext cx="1234762"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sz="2000" dirty="0">
                <a:ln>
                  <a:solidFill>
                    <a:schemeClr val="bg1">
                      <a:alpha val="0"/>
                    </a:schemeClr>
                  </a:solidFill>
                </a:ln>
                <a:solidFill>
                  <a:schemeClr val="bg1">
                    <a:alpha val="99000"/>
                  </a:schemeClr>
                </a:solidFill>
              </a:rPr>
              <a:t>Shared Filesystem</a:t>
            </a:r>
            <a:endParaRPr lang="en-NZ" sz="2000" dirty="0">
              <a:ln>
                <a:solidFill>
                  <a:schemeClr val="bg1">
                    <a:alpha val="0"/>
                  </a:schemeClr>
                </a:solidFill>
              </a:ln>
              <a:solidFill>
                <a:schemeClr val="bg1">
                  <a:alpha val="99000"/>
                </a:schemeClr>
              </a:solidFill>
            </a:endParaRPr>
          </a:p>
        </p:txBody>
      </p:sp>
    </p:spTree>
    <p:extLst>
      <p:ext uri="{BB962C8B-B14F-4D97-AF65-F5344CB8AC3E}">
        <p14:creationId xmlns:p14="http://schemas.microsoft.com/office/powerpoint/2010/main" val="3017296428"/>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910962781"/>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28742"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Upgrading Your Application</a:t>
            </a:r>
            <a:endParaRPr lang="en-US" dirty="0"/>
          </a:p>
        </p:txBody>
      </p:sp>
      <p:sp>
        <p:nvSpPr>
          <p:cNvPr id="3" name="Content Placeholder 2"/>
          <p:cNvSpPr>
            <a:spLocks noGrp="1"/>
          </p:cNvSpPr>
          <p:nvPr>
            <p:ph sz="quarter" idx="10"/>
            <p:custDataLst>
              <p:tags r:id="rId4"/>
            </p:custDataLst>
          </p:nvPr>
        </p:nvSpPr>
        <p:spPr>
          <a:xfrm>
            <a:off x="389436" y="1463675"/>
            <a:ext cx="8368939" cy="3347070"/>
          </a:xfrm>
        </p:spPr>
        <p:txBody>
          <a:bodyPr/>
          <a:lstStyle/>
          <a:p>
            <a:r>
              <a:rPr lang="en-US" dirty="0" smtClean="0">
                <a:solidFill>
                  <a:schemeClr val="accent2">
                    <a:alpha val="99000"/>
                  </a:schemeClr>
                </a:solidFill>
                <a:latin typeface="Segoe UI Light" pitchFamily="34" charset="0"/>
              </a:rPr>
              <a:t>VIP Swap:</a:t>
            </a:r>
          </a:p>
          <a:p>
            <a:pPr marL="0" lvl="1"/>
            <a:r>
              <a:rPr lang="en-US" sz="1800" dirty="0" smtClean="0"/>
              <a:t>Uses Staging and Production environments</a:t>
            </a:r>
          </a:p>
          <a:p>
            <a:pPr marL="0" lvl="1"/>
            <a:r>
              <a:rPr lang="en-US" sz="1800" dirty="0" smtClean="0"/>
              <a:t>Allows to quickly swap environments</a:t>
            </a:r>
          </a:p>
          <a:p>
            <a:pPr marL="0" lvl="1"/>
            <a:r>
              <a:rPr lang="en-US" sz="1800" dirty="0" smtClean="0"/>
              <a:t>Production: v1 </a:t>
            </a:r>
            <a:r>
              <a:rPr lang="en-US" sz="1800" dirty="0" smtClean="0">
                <a:sym typeface="Wingdings 3"/>
              </a:rPr>
              <a:t></a:t>
            </a:r>
            <a:r>
              <a:rPr lang="en-US" sz="1800" dirty="0" smtClean="0"/>
              <a:t> Staging: v2, after swap then Production: v2 </a:t>
            </a:r>
            <a:r>
              <a:rPr lang="en-US" sz="1800" dirty="0" smtClean="0">
                <a:sym typeface="Wingdings 3"/>
              </a:rPr>
              <a:t></a:t>
            </a:r>
            <a:r>
              <a:rPr lang="en-US" sz="1800" dirty="0" smtClean="0"/>
              <a:t> Staging: v1</a:t>
            </a:r>
          </a:p>
          <a:p>
            <a:r>
              <a:rPr lang="en-US" dirty="0" smtClean="0">
                <a:solidFill>
                  <a:schemeClr val="accent2">
                    <a:alpha val="99000"/>
                  </a:schemeClr>
                </a:solidFill>
                <a:latin typeface="Segoe UI Light" pitchFamily="34" charset="0"/>
              </a:rPr>
              <a:t>In-Place Upgrade</a:t>
            </a:r>
          </a:p>
          <a:p>
            <a:pPr marL="0" lvl="1"/>
            <a:r>
              <a:rPr lang="en-US" sz="1800" dirty="0" smtClean="0"/>
              <a:t>Performs a rolling upgrade on live service</a:t>
            </a:r>
          </a:p>
          <a:p>
            <a:pPr marL="0" lvl="1"/>
            <a:r>
              <a:rPr lang="en-US" sz="1800" dirty="0" smtClean="0"/>
              <a:t>Entire service or a single role</a:t>
            </a:r>
          </a:p>
          <a:p>
            <a:pPr marL="0" lvl="1"/>
            <a:r>
              <a:rPr lang="en-US" sz="1800" dirty="0" smtClean="0"/>
              <a:t>Manual or Automatic across update domains</a:t>
            </a:r>
          </a:p>
          <a:p>
            <a:pPr marL="0" lvl="1"/>
            <a:r>
              <a:rPr lang="en-US" sz="1800" dirty="0" smtClean="0"/>
              <a:t>Cannot change Service Model</a:t>
            </a:r>
            <a:endParaRPr lang="en-US" sz="1800" dirty="0"/>
          </a:p>
        </p:txBody>
      </p:sp>
    </p:spTree>
    <p:extLst>
      <p:ext uri="{BB962C8B-B14F-4D97-AF65-F5344CB8AC3E}">
        <p14:creationId xmlns:p14="http://schemas.microsoft.com/office/powerpoint/2010/main" val="2405171378"/>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36" hidden="1"/>
          <p:cNvGraphicFramePr>
            <a:graphicFrameLocks noChangeAspect="1"/>
          </p:cNvGraphicFramePr>
          <p:nvPr>
            <p:custDataLst>
              <p:tags r:id="rId2"/>
            </p:custDataLst>
            <p:extLst>
              <p:ext uri="{D42A27DB-BD31-4B8C-83A1-F6EECF244321}">
                <p14:modId xmlns:p14="http://schemas.microsoft.com/office/powerpoint/2010/main" val="1032351263"/>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29767" name="think-cell Slide" r:id="rId24" imgW="270" imgH="270" progId="TCLayout.ActiveDocument.1">
                  <p:embed/>
                </p:oleObj>
              </mc:Choice>
              <mc:Fallback>
                <p:oleObj name="think-cell Slide" r:id="rId24" imgW="270" imgH="270" progId="TCLayout.ActiveDocument.1">
                  <p:embed/>
                  <p:pic>
                    <p:nvPicPr>
                      <p:cNvPr id="0" name=""/>
                      <p:cNvPicPr/>
                      <p:nvPr/>
                    </p:nvPicPr>
                    <p:blipFill>
                      <a:blip r:embed="rId25"/>
                      <a:stretch>
                        <a:fillRect/>
                      </a:stretch>
                    </p:blipFill>
                    <p:spPr>
                      <a:xfrm>
                        <a:off x="0" y="0"/>
                        <a:ext cx="119094" cy="158750"/>
                      </a:xfrm>
                      <a:prstGeom prst="rect">
                        <a:avLst/>
                      </a:prstGeom>
                    </p:spPr>
                  </p:pic>
                </p:oleObj>
              </mc:Fallback>
            </mc:AlternateContent>
          </a:graphicData>
        </a:graphic>
      </p:graphicFrame>
      <p:sp>
        <p:nvSpPr>
          <p:cNvPr id="7" name="Rectangle 6"/>
          <p:cNvSpPr/>
          <p:nvPr>
            <p:custDataLst>
              <p:tags r:id="rId3"/>
            </p:custDataLst>
          </p:nvPr>
        </p:nvSpPr>
        <p:spPr bwMode="auto">
          <a:xfrm>
            <a:off x="883041" y="2479644"/>
            <a:ext cx="5644012" cy="374783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45718" rIns="91436" bIns="45718" numCol="1" rtlCol="0" anchor="t" anchorCtr="0" compatLnSpc="1">
            <a:prstTxWarp prst="textNoShape">
              <a:avLst/>
            </a:prstTxWarp>
          </a:bodyPr>
          <a:lstStyle/>
          <a:p>
            <a:pPr defTabSz="914099" fontAlgn="base">
              <a:spcBef>
                <a:spcPct val="0"/>
              </a:spcBef>
              <a:spcAft>
                <a:spcPct val="0"/>
              </a:spcAft>
            </a:pPr>
            <a:r>
              <a:rPr lang="en-US" sz="2400" cap="all" dirty="0" smtClean="0">
                <a:ln>
                  <a:solidFill>
                    <a:schemeClr val="bg1">
                      <a:alpha val="0"/>
                    </a:schemeClr>
                  </a:solidFill>
                </a:ln>
                <a:solidFill>
                  <a:srgbClr val="595959">
                    <a:alpha val="99000"/>
                  </a:srgbClr>
                </a:solidFill>
              </a:rPr>
              <a:t>Role</a:t>
            </a:r>
            <a:endParaRPr lang="en-US" sz="2400" cap="all" dirty="0">
              <a:ln>
                <a:solidFill>
                  <a:schemeClr val="bg1">
                    <a:alpha val="0"/>
                  </a:schemeClr>
                </a:solidFill>
              </a:ln>
              <a:solidFill>
                <a:srgbClr val="595959">
                  <a:alpha val="99000"/>
                </a:srgbClr>
              </a:solidFill>
            </a:endParaRPr>
          </a:p>
        </p:txBody>
      </p:sp>
      <p:sp>
        <p:nvSpPr>
          <p:cNvPr id="8" name="Rectangle 7"/>
          <p:cNvSpPr/>
          <p:nvPr>
            <p:custDataLst>
              <p:tags r:id="rId4"/>
            </p:custDataLst>
          </p:nvPr>
        </p:nvSpPr>
        <p:spPr bwMode="auto">
          <a:xfrm>
            <a:off x="1020713" y="3034254"/>
            <a:ext cx="2606719" cy="305409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noAutofit/>
          </a:bodyPr>
          <a:lstStyle/>
          <a:p>
            <a:pPr algn="ctr" defTabSz="914099" fontAlgn="base">
              <a:spcBef>
                <a:spcPct val="0"/>
              </a:spcBef>
              <a:spcAft>
                <a:spcPct val="0"/>
              </a:spcAft>
            </a:pPr>
            <a:r>
              <a:rPr lang="en-US" sz="2400" dirty="0" smtClean="0">
                <a:ln>
                  <a:solidFill>
                    <a:schemeClr val="bg1">
                      <a:alpha val="0"/>
                    </a:schemeClr>
                  </a:solidFill>
                </a:ln>
                <a:solidFill>
                  <a:schemeClr val="bg1"/>
                </a:solidFill>
              </a:rPr>
              <a:t>Production</a:t>
            </a:r>
          </a:p>
        </p:txBody>
      </p:sp>
      <p:sp>
        <p:nvSpPr>
          <p:cNvPr id="13" name="Rectangle 12"/>
          <p:cNvSpPr/>
          <p:nvPr>
            <p:custDataLst>
              <p:tags r:id="rId5"/>
            </p:custDataLst>
          </p:nvPr>
        </p:nvSpPr>
        <p:spPr bwMode="auto">
          <a:xfrm>
            <a:off x="3763421" y="3034256"/>
            <a:ext cx="2606719" cy="304196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US" sz="2400" dirty="0" smtClean="0">
                <a:ln>
                  <a:solidFill>
                    <a:schemeClr val="bg1">
                      <a:alpha val="0"/>
                    </a:schemeClr>
                  </a:solidFill>
                </a:ln>
                <a:solidFill>
                  <a:schemeClr val="bg1"/>
                </a:solidFill>
              </a:rPr>
              <a:t>Staging</a:t>
            </a:r>
          </a:p>
        </p:txBody>
      </p:sp>
      <p:sp>
        <p:nvSpPr>
          <p:cNvPr id="2" name="Title 1"/>
          <p:cNvSpPr>
            <a:spLocks noGrp="1"/>
          </p:cNvSpPr>
          <p:nvPr>
            <p:ph type="title"/>
            <p:custDataLst>
              <p:tags r:id="rId6"/>
            </p:custDataLst>
          </p:nvPr>
        </p:nvSpPr>
        <p:spPr/>
        <p:txBody>
          <a:bodyPr/>
          <a:lstStyle/>
          <a:p>
            <a:r>
              <a:rPr lang="en-US" dirty="0">
                <a:cs typeface="Segoe UI"/>
              </a:rPr>
              <a:t>VIP Swap</a:t>
            </a:r>
          </a:p>
        </p:txBody>
      </p:sp>
      <p:sp>
        <p:nvSpPr>
          <p:cNvPr id="39" name="Rectangle 38"/>
          <p:cNvSpPr/>
          <p:nvPr>
            <p:custDataLst>
              <p:tags r:id="rId7"/>
            </p:custDataLst>
          </p:nvPr>
        </p:nvSpPr>
        <p:spPr bwMode="auto">
          <a:xfrm>
            <a:off x="1020713" y="3034254"/>
            <a:ext cx="2606719" cy="305409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noAutofit/>
          </a:bodyPr>
          <a:lstStyle/>
          <a:p>
            <a:pPr algn="ctr" defTabSz="914099" fontAlgn="base">
              <a:spcBef>
                <a:spcPct val="0"/>
              </a:spcBef>
              <a:spcAft>
                <a:spcPct val="0"/>
              </a:spcAft>
            </a:pPr>
            <a:r>
              <a:rPr lang="en-US" sz="2400" dirty="0">
                <a:ln>
                  <a:solidFill>
                    <a:schemeClr val="bg1">
                      <a:alpha val="0"/>
                    </a:schemeClr>
                  </a:solidFill>
                </a:ln>
                <a:solidFill>
                  <a:schemeClr val="bg1">
                    <a:alpha val="99000"/>
                  </a:schemeClr>
                </a:solidFill>
              </a:rPr>
              <a:t>Staging</a:t>
            </a:r>
          </a:p>
        </p:txBody>
      </p:sp>
      <p:sp>
        <p:nvSpPr>
          <p:cNvPr id="36" name="Rectangle 35"/>
          <p:cNvSpPr/>
          <p:nvPr>
            <p:custDataLst>
              <p:tags r:id="rId8"/>
            </p:custDataLst>
          </p:nvPr>
        </p:nvSpPr>
        <p:spPr bwMode="auto">
          <a:xfrm>
            <a:off x="3763421" y="3034254"/>
            <a:ext cx="2606719" cy="305409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noAutofit/>
          </a:bodyPr>
          <a:lstStyle/>
          <a:p>
            <a:pPr algn="ctr" defTabSz="914099" fontAlgn="base">
              <a:spcBef>
                <a:spcPct val="0"/>
              </a:spcBef>
              <a:spcAft>
                <a:spcPct val="0"/>
              </a:spcAft>
            </a:pPr>
            <a:r>
              <a:rPr lang="en-US" sz="2400" dirty="0">
                <a:ln>
                  <a:solidFill>
                    <a:schemeClr val="bg1">
                      <a:alpha val="0"/>
                    </a:schemeClr>
                  </a:solidFill>
                </a:ln>
                <a:solidFill>
                  <a:schemeClr val="bg1">
                    <a:alpha val="99000"/>
                  </a:schemeClr>
                </a:solidFill>
              </a:rPr>
              <a:t>Production</a:t>
            </a:r>
          </a:p>
        </p:txBody>
      </p:sp>
      <p:sp>
        <p:nvSpPr>
          <p:cNvPr id="6" name="Rectangle 5"/>
          <p:cNvSpPr/>
          <p:nvPr>
            <p:custDataLst>
              <p:tags r:id="rId9"/>
            </p:custDataLst>
          </p:nvPr>
        </p:nvSpPr>
        <p:spPr bwMode="auto">
          <a:xfrm>
            <a:off x="883041" y="1672936"/>
            <a:ext cx="5644012" cy="50419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000" cap="all" dirty="0">
                <a:ln>
                  <a:solidFill>
                    <a:schemeClr val="bg1">
                      <a:alpha val="0"/>
                    </a:schemeClr>
                  </a:solidFill>
                </a:ln>
                <a:gradFill>
                  <a:gsLst>
                    <a:gs pos="0">
                      <a:srgbClr val="FFFFFF"/>
                    </a:gs>
                    <a:gs pos="100000">
                      <a:srgbClr val="FFFFFF"/>
                    </a:gs>
                  </a:gsLst>
                  <a:lin ang="5400000" scaled="0"/>
                </a:gradFill>
              </a:rPr>
              <a:t>Network Load Balancer</a:t>
            </a:r>
          </a:p>
        </p:txBody>
      </p:sp>
      <p:sp>
        <p:nvSpPr>
          <p:cNvPr id="9" name="Rectangle 8"/>
          <p:cNvSpPr/>
          <p:nvPr>
            <p:custDataLst>
              <p:tags r:id="rId10"/>
            </p:custDataLst>
          </p:nvPr>
        </p:nvSpPr>
        <p:spPr bwMode="auto">
          <a:xfrm>
            <a:off x="1111700" y="3832561"/>
            <a:ext cx="1152444"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200" dirty="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1</a:t>
            </a:r>
          </a:p>
        </p:txBody>
      </p:sp>
      <p:sp>
        <p:nvSpPr>
          <p:cNvPr id="10" name="Rectangle 9"/>
          <p:cNvSpPr/>
          <p:nvPr>
            <p:custDataLst>
              <p:tags r:id="rId11"/>
            </p:custDataLst>
          </p:nvPr>
        </p:nvSpPr>
        <p:spPr bwMode="auto">
          <a:xfrm>
            <a:off x="2373138" y="3832561"/>
            <a:ext cx="1152444"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2</a:t>
            </a:r>
          </a:p>
        </p:txBody>
      </p:sp>
      <p:sp>
        <p:nvSpPr>
          <p:cNvPr id="11" name="Rectangle 10"/>
          <p:cNvSpPr/>
          <p:nvPr>
            <p:custDataLst>
              <p:tags r:id="rId12"/>
            </p:custDataLst>
          </p:nvPr>
        </p:nvSpPr>
        <p:spPr bwMode="auto">
          <a:xfrm>
            <a:off x="1111700" y="4933381"/>
            <a:ext cx="1152444"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3</a:t>
            </a:r>
          </a:p>
        </p:txBody>
      </p:sp>
      <p:sp>
        <p:nvSpPr>
          <p:cNvPr id="12" name="Rectangle 11"/>
          <p:cNvSpPr/>
          <p:nvPr>
            <p:custDataLst>
              <p:tags r:id="rId13"/>
            </p:custDataLst>
          </p:nvPr>
        </p:nvSpPr>
        <p:spPr bwMode="auto">
          <a:xfrm>
            <a:off x="2373138" y="4933381"/>
            <a:ext cx="1152444"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4</a:t>
            </a:r>
          </a:p>
        </p:txBody>
      </p:sp>
      <p:sp>
        <p:nvSpPr>
          <p:cNvPr id="14" name="Rectangle 13"/>
          <p:cNvSpPr/>
          <p:nvPr>
            <p:custDataLst>
              <p:tags r:id="rId14"/>
            </p:custDataLst>
          </p:nvPr>
        </p:nvSpPr>
        <p:spPr bwMode="auto">
          <a:xfrm>
            <a:off x="3854408" y="3832561"/>
            <a:ext cx="1152444"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1</a:t>
            </a:r>
          </a:p>
        </p:txBody>
      </p:sp>
      <p:sp>
        <p:nvSpPr>
          <p:cNvPr id="15" name="Rectangle 14"/>
          <p:cNvSpPr/>
          <p:nvPr>
            <p:custDataLst>
              <p:tags r:id="rId15"/>
            </p:custDataLst>
          </p:nvPr>
        </p:nvSpPr>
        <p:spPr bwMode="auto">
          <a:xfrm>
            <a:off x="5115846" y="3832561"/>
            <a:ext cx="1152444"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2</a:t>
            </a:r>
          </a:p>
        </p:txBody>
      </p:sp>
      <p:sp>
        <p:nvSpPr>
          <p:cNvPr id="16" name="Rectangle 15"/>
          <p:cNvSpPr/>
          <p:nvPr>
            <p:custDataLst>
              <p:tags r:id="rId16"/>
            </p:custDataLst>
          </p:nvPr>
        </p:nvSpPr>
        <p:spPr bwMode="auto">
          <a:xfrm>
            <a:off x="3854408" y="4933381"/>
            <a:ext cx="1152444"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3</a:t>
            </a:r>
          </a:p>
        </p:txBody>
      </p:sp>
      <p:sp>
        <p:nvSpPr>
          <p:cNvPr id="17" name="Rectangle 16"/>
          <p:cNvSpPr/>
          <p:nvPr>
            <p:custDataLst>
              <p:tags r:id="rId17"/>
            </p:custDataLst>
          </p:nvPr>
        </p:nvSpPr>
        <p:spPr bwMode="auto">
          <a:xfrm>
            <a:off x="5115846" y="4933381"/>
            <a:ext cx="1152444"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4</a:t>
            </a:r>
          </a:p>
        </p:txBody>
      </p:sp>
      <p:cxnSp>
        <p:nvCxnSpPr>
          <p:cNvPr id="18" name="Elbow Connector 17"/>
          <p:cNvCxnSpPr>
            <a:stCxn id="6" idx="2"/>
            <a:endCxn id="8" idx="0"/>
          </p:cNvCxnSpPr>
          <p:nvPr>
            <p:custDataLst>
              <p:tags r:id="rId18"/>
            </p:custDataLst>
          </p:nvPr>
        </p:nvCxnSpPr>
        <p:spPr>
          <a:xfrm rot="5400000">
            <a:off x="2585997" y="1915204"/>
            <a:ext cx="857126" cy="1380975"/>
          </a:xfrm>
          <a:prstGeom prst="bentConnector3">
            <a:avLst/>
          </a:prstGeom>
          <a:ln w="508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6" idx="2"/>
            <a:endCxn id="13" idx="0"/>
          </p:cNvCxnSpPr>
          <p:nvPr>
            <p:custDataLst>
              <p:tags r:id="rId19"/>
            </p:custDataLst>
          </p:nvPr>
        </p:nvCxnSpPr>
        <p:spPr>
          <a:xfrm rot="16200000" flipH="1">
            <a:off x="3957350" y="1924825"/>
            <a:ext cx="857127" cy="1361734"/>
          </a:xfrm>
          <a:prstGeom prst="bentConnector3">
            <a:avLst/>
          </a:prstGeom>
          <a:ln w="508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Oval 31"/>
          <p:cNvSpPr/>
          <p:nvPr>
            <p:custDataLst>
              <p:tags r:id="rId20"/>
            </p:custDataLst>
          </p:nvPr>
        </p:nvSpPr>
        <p:spPr bwMode="auto">
          <a:xfrm>
            <a:off x="6785363" y="3484683"/>
            <a:ext cx="1739801" cy="1756229"/>
          </a:xfrm>
          <a:prstGeom prst="ellipse">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cap="all" dirty="0">
                <a:ln>
                  <a:solidFill>
                    <a:schemeClr val="bg1">
                      <a:alpha val="0"/>
                    </a:schemeClr>
                  </a:solidFill>
                </a:ln>
                <a:gradFill>
                  <a:gsLst>
                    <a:gs pos="0">
                      <a:srgbClr val="FFFFFF"/>
                    </a:gs>
                    <a:gs pos="100000">
                      <a:srgbClr val="FFFFFF"/>
                    </a:gs>
                  </a:gsLst>
                  <a:lin ang="5400000" scaled="0"/>
                </a:gradFill>
              </a:rPr>
              <a:t>Package</a:t>
            </a:r>
          </a:p>
        </p:txBody>
      </p:sp>
      <p:cxnSp>
        <p:nvCxnSpPr>
          <p:cNvPr id="34" name="Straight Arrow Connector 33"/>
          <p:cNvCxnSpPr/>
          <p:nvPr>
            <p:custDataLst>
              <p:tags r:id="rId21"/>
            </p:custDataLst>
          </p:nvPr>
        </p:nvCxnSpPr>
        <p:spPr>
          <a:xfrm flipH="1">
            <a:off x="6370141" y="4362797"/>
            <a:ext cx="415223" cy="0"/>
          </a:xfrm>
          <a:prstGeom prst="straightConnector1">
            <a:avLst/>
          </a:prstGeom>
          <a:ln w="508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9385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8"/>
                                        </p:tgtEl>
                                      </p:cBhvr>
                                    </p:animEffect>
                                    <p:set>
                                      <p:cBhvr>
                                        <p:cTn id="32" dur="1" fill="hold">
                                          <p:stCondLst>
                                            <p:cond delay="499"/>
                                          </p:stCondLst>
                                        </p:cTn>
                                        <p:tgtEl>
                                          <p:spTgt spid="18"/>
                                        </p:tgtEl>
                                        <p:attrNameLst>
                                          <p:attrName>style.visibility</p:attrName>
                                        </p:attrNameLst>
                                      </p:cBhvr>
                                      <p:to>
                                        <p:strVal val="hidden"/>
                                      </p:to>
                                    </p:set>
                                  </p:childTnLst>
                                </p:cTn>
                              </p:par>
                              <p:par>
                                <p:cTn id="33" presetID="10"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par>
                                <p:cTn id="44" presetID="10" presetClass="exit" presetSubtype="0" fill="hold" grpId="0" nodeType="withEffect">
                                  <p:stCondLst>
                                    <p:cond delay="0"/>
                                  </p:stCondLst>
                                  <p:childTnLst>
                                    <p:animEffect transition="out" filter="fade">
                                      <p:cBhvr>
                                        <p:cTn id="45" dur="500"/>
                                        <p:tgtEl>
                                          <p:spTgt spid="8"/>
                                        </p:tgtEl>
                                      </p:cBhvr>
                                    </p:animEffect>
                                    <p:set>
                                      <p:cBhvr>
                                        <p:cTn id="46" dur="1" fill="hold">
                                          <p:stCondLst>
                                            <p:cond delay="499"/>
                                          </p:stCondLst>
                                        </p:cTn>
                                        <p:tgtEl>
                                          <p:spTgt spid="8"/>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500"/>
                                        <p:tgtEl>
                                          <p:spTgt spid="13"/>
                                        </p:tgtEl>
                                      </p:cBhvr>
                                    </p:animEffect>
                                    <p:set>
                                      <p:cBhvr>
                                        <p:cTn id="4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39" grpId="0" animBg="1"/>
      <p:bldP spid="36" grpId="0" animBg="1"/>
      <p:bldP spid="14" grpId="0" animBg="1"/>
      <p:bldP spid="15" grpId="0" animBg="1"/>
      <p:bldP spid="16" grpId="0" animBg="1"/>
      <p:bldP spid="17" grpId="0" animBg="1"/>
      <p:bldP spid="3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1417213" y="1447800"/>
            <a:ext cx="3681260" cy="1523494"/>
          </a:xfrm>
        </p:spPr>
        <p:txBody>
          <a:bodyPr/>
          <a:lstStyle/>
          <a:p>
            <a:r>
              <a:rPr lang="en-US" dirty="0" smtClean="0"/>
              <a:t>Upgrade Options</a:t>
            </a:r>
            <a:endParaRPr lang="en-US" dirty="0"/>
          </a:p>
        </p:txBody>
      </p:sp>
      <p:sp>
        <p:nvSpPr>
          <p:cNvPr id="4" name="Subtitle 3"/>
          <p:cNvSpPr>
            <a:spLocks noGrp="1"/>
          </p:cNvSpPr>
          <p:nvPr>
            <p:ph type="subTitle" idx="1"/>
          </p:nvPr>
        </p:nvSpPr>
        <p:spPr/>
        <p:txBody>
          <a:bodyPr/>
          <a:lstStyle/>
          <a:p>
            <a:endParaRPr lang="en-US"/>
          </a:p>
        </p:txBody>
      </p:sp>
      <p:sp>
        <p:nvSpPr>
          <p:cNvPr id="5" name="Text Placeholder 4"/>
          <p:cNvSpPr>
            <a:spLocks noGrp="1"/>
          </p:cNvSpPr>
          <p:nvPr>
            <p:ph type="body" sz="quarter" idx="10"/>
          </p:nvPr>
        </p:nvSpPr>
        <p:spPr/>
        <p:txBody>
          <a:bodyPr/>
          <a:lstStyle/>
          <a:p>
            <a:r>
              <a:rPr lang="en-US" dirty="0" smtClean="0"/>
              <a:t>demo</a:t>
            </a:r>
            <a:endParaRPr lang="en-US" dirty="0"/>
          </a:p>
        </p:txBody>
      </p:sp>
    </p:spTree>
    <p:extLst>
      <p:ext uri="{BB962C8B-B14F-4D97-AF65-F5344CB8AC3E}">
        <p14:creationId xmlns:p14="http://schemas.microsoft.com/office/powerpoint/2010/main" val="3450896898"/>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899452782"/>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30792"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Summary</a:t>
            </a:r>
            <a:endParaRPr lang="en-US" dirty="0"/>
          </a:p>
        </p:txBody>
      </p:sp>
      <p:sp>
        <p:nvSpPr>
          <p:cNvPr id="5" name="Rectangle 4"/>
          <p:cNvSpPr/>
          <p:nvPr/>
        </p:nvSpPr>
        <p:spPr>
          <a:xfrm>
            <a:off x="388246" y="1463675"/>
            <a:ext cx="8371083" cy="480377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3" name="Content Placeholder 2"/>
          <p:cNvSpPr>
            <a:spLocks noGrp="1"/>
          </p:cNvSpPr>
          <p:nvPr>
            <p:ph sz="quarter" idx="10"/>
            <p:custDataLst>
              <p:tags r:id="rId4"/>
            </p:custDataLst>
          </p:nvPr>
        </p:nvSpPr>
        <p:spPr>
          <a:xfrm>
            <a:off x="532416" y="1555180"/>
            <a:ext cx="8265939" cy="3842077"/>
          </a:xfrm>
        </p:spPr>
        <p:txBody>
          <a:bodyPr/>
          <a:lstStyle/>
          <a:p>
            <a:r>
              <a:rPr lang="en-US" sz="2800" dirty="0" smtClean="0">
                <a:solidFill>
                  <a:schemeClr val="accent2">
                    <a:alpha val="99000"/>
                  </a:schemeClr>
                </a:solidFill>
                <a:latin typeface="Segoe UI Light" pitchFamily="34" charset="0"/>
              </a:rPr>
              <a:t>Service model defines service shape</a:t>
            </a:r>
          </a:p>
          <a:p>
            <a:r>
              <a:rPr lang="en-US" sz="2800" dirty="0" smtClean="0">
                <a:solidFill>
                  <a:schemeClr val="accent2">
                    <a:alpha val="99000"/>
                  </a:schemeClr>
                </a:solidFill>
                <a:latin typeface="Segoe UI Light" pitchFamily="34" charset="0"/>
              </a:rPr>
              <a:t>Service configuration defines service scale</a:t>
            </a:r>
          </a:p>
          <a:p>
            <a:r>
              <a:rPr lang="en-US" sz="2800" dirty="0" smtClean="0">
                <a:solidFill>
                  <a:schemeClr val="accent2">
                    <a:alpha val="99000"/>
                  </a:schemeClr>
                </a:solidFill>
                <a:latin typeface="Segoe UI Light" pitchFamily="34" charset="0"/>
              </a:rPr>
              <a:t>Selectable VM Sizes</a:t>
            </a:r>
          </a:p>
          <a:p>
            <a:pPr>
              <a:lnSpc>
                <a:spcPts val="3400"/>
              </a:lnSpc>
            </a:pPr>
            <a:r>
              <a:rPr lang="en-US" sz="2800" dirty="0">
                <a:solidFill>
                  <a:schemeClr val="accent2">
                    <a:alpha val="99000"/>
                  </a:schemeClr>
                </a:solidFill>
                <a:latin typeface="Segoe UI Light" pitchFamily="34" charset="0"/>
              </a:rPr>
              <a:t>Windows Azure provides specific </a:t>
            </a:r>
            <a:br>
              <a:rPr lang="en-US" sz="2800" dirty="0">
                <a:solidFill>
                  <a:schemeClr val="accent2">
                    <a:alpha val="99000"/>
                  </a:schemeClr>
                </a:solidFill>
                <a:latin typeface="Segoe UI Light" pitchFamily="34" charset="0"/>
              </a:rPr>
            </a:br>
            <a:r>
              <a:rPr lang="en-US" sz="2800" dirty="0">
                <a:solidFill>
                  <a:schemeClr val="accent2">
                    <a:alpha val="99000"/>
                  </a:schemeClr>
                </a:solidFill>
                <a:latin typeface="Segoe UI Light" pitchFamily="34" charset="0"/>
              </a:rPr>
              <a:t>configuration capability</a:t>
            </a:r>
          </a:p>
          <a:p>
            <a:pPr marL="0" lvl="1"/>
            <a:r>
              <a:rPr lang="en-US" sz="1600" dirty="0" smtClean="0"/>
              <a:t>Scale out aware</a:t>
            </a:r>
          </a:p>
          <a:p>
            <a:pPr marL="0" lvl="1"/>
            <a:r>
              <a:rPr lang="en-US" sz="1600" dirty="0" smtClean="0"/>
              <a:t>Allows event based change subscription</a:t>
            </a:r>
          </a:p>
          <a:p>
            <a:r>
              <a:rPr lang="en-US" sz="2800" dirty="0" smtClean="0">
                <a:solidFill>
                  <a:schemeClr val="accent2">
                    <a:alpha val="99000"/>
                  </a:schemeClr>
                </a:solidFill>
                <a:latin typeface="Segoe UI Light" pitchFamily="34" charset="0"/>
              </a:rPr>
              <a:t>Upgrading and Deployment</a:t>
            </a:r>
            <a:endParaRPr lang="en-US" sz="2800" dirty="0">
              <a:solidFill>
                <a:schemeClr val="accent2">
                  <a:alpha val="99000"/>
                </a:schemeClr>
              </a:solidFill>
              <a:latin typeface="Segoe UI Light" pitchFamily="34" charset="0"/>
            </a:endParaRPr>
          </a:p>
        </p:txBody>
      </p:sp>
      <p:sp>
        <p:nvSpPr>
          <p:cNvPr id="6" name="Freeform 18"/>
          <p:cNvSpPr>
            <a:spLocks noEditPoints="1"/>
          </p:cNvSpPr>
          <p:nvPr/>
        </p:nvSpPr>
        <p:spPr bwMode="black">
          <a:xfrm>
            <a:off x="6502778" y="2708998"/>
            <a:ext cx="1837658" cy="2555172"/>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chemeClr val="tx2"/>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1317571045"/>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334067353"/>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31813"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19094" cy="158750"/>
                      </a:xfrm>
                      <a:prstGeom prst="rect">
                        <a:avLst/>
                      </a:prstGeom>
                    </p:spPr>
                  </p:pic>
                </p:oleObj>
              </mc:Fallback>
            </mc:AlternateContent>
          </a:graphicData>
        </a:graphic>
      </p:graphicFrame>
    </p:spTree>
    <p:extLst>
      <p:ext uri="{BB962C8B-B14F-4D97-AF65-F5344CB8AC3E}">
        <p14:creationId xmlns:p14="http://schemas.microsoft.com/office/powerpoint/2010/main" val="2059056837"/>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499091702"/>
              </p:ext>
            </p:extLst>
          </p:nvPr>
        </p:nvGraphicFramePr>
        <p:xfrm>
          <a:off x="0" y="0"/>
          <a:ext cx="119094" cy="158750"/>
        </p:xfrm>
        <a:graphic>
          <a:graphicData uri="http://schemas.openxmlformats.org/presentationml/2006/ole">
            <mc:AlternateContent xmlns:mc="http://schemas.openxmlformats.org/markup-compatibility/2006">
              <mc:Choice xmlns:v="urn:schemas-microsoft-com:vml" Requires="v">
                <p:oleObj spid="_x0000_s35911"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19094"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Monitoring</a:t>
            </a:r>
            <a:endParaRPr lang="en-US" dirty="0"/>
          </a:p>
        </p:txBody>
      </p:sp>
      <p:sp>
        <p:nvSpPr>
          <p:cNvPr id="3" name="Content Placeholder 2"/>
          <p:cNvSpPr>
            <a:spLocks noGrp="1"/>
          </p:cNvSpPr>
          <p:nvPr>
            <p:ph sz="quarter" idx="10"/>
            <p:custDataLst>
              <p:tags r:id="rId4"/>
            </p:custDataLst>
          </p:nvPr>
        </p:nvSpPr>
        <p:spPr>
          <a:xfrm>
            <a:off x="389436" y="1463676"/>
            <a:ext cx="8368939" cy="4485843"/>
          </a:xfrm>
        </p:spPr>
        <p:txBody>
          <a:bodyPr/>
          <a:lstStyle/>
          <a:p>
            <a:r>
              <a:rPr lang="en-US" sz="2800" dirty="0" smtClean="0">
                <a:solidFill>
                  <a:schemeClr val="accent2">
                    <a:alpha val="99000"/>
                  </a:schemeClr>
                </a:solidFill>
                <a:latin typeface="Segoe UI Light" pitchFamily="34" charset="0"/>
              </a:rPr>
              <a:t>Monitoring is not Debugging</a:t>
            </a:r>
          </a:p>
          <a:p>
            <a:r>
              <a:rPr lang="en-US" sz="2800" dirty="0" smtClean="0">
                <a:solidFill>
                  <a:schemeClr val="accent2">
                    <a:alpha val="99000"/>
                  </a:schemeClr>
                </a:solidFill>
                <a:latin typeface="Segoe UI Light" pitchFamily="34" charset="0"/>
              </a:rPr>
              <a:t>Instrument your application using Trace, Debug</a:t>
            </a:r>
          </a:p>
          <a:p>
            <a:pPr marL="0" lvl="1"/>
            <a:r>
              <a:rPr lang="en-US" sz="1800" dirty="0" smtClean="0"/>
              <a:t>DiagnosticMonitorTraceListener</a:t>
            </a:r>
          </a:p>
          <a:p>
            <a:r>
              <a:rPr lang="en-US" sz="2800" dirty="0" smtClean="0">
                <a:solidFill>
                  <a:schemeClr val="accent2">
                    <a:alpha val="99000"/>
                  </a:schemeClr>
                </a:solidFill>
                <a:latin typeface="Segoe UI Light" pitchFamily="34" charset="0"/>
              </a:rPr>
              <a:t>Use Diagnostics API to Configure and Collect</a:t>
            </a:r>
          </a:p>
          <a:p>
            <a:pPr marL="0" lvl="1"/>
            <a:r>
              <a:rPr lang="en-US" sz="1800" dirty="0" smtClean="0"/>
              <a:t>Event Logs</a:t>
            </a:r>
          </a:p>
          <a:p>
            <a:pPr marL="0" lvl="1"/>
            <a:r>
              <a:rPr lang="en-US" sz="1800" dirty="0" smtClean="0"/>
              <a:t>Performance Counters</a:t>
            </a:r>
          </a:p>
          <a:p>
            <a:pPr marL="0" lvl="1"/>
            <a:r>
              <a:rPr lang="en-US" sz="1800" dirty="0" smtClean="0"/>
              <a:t>Trace/Debug information (logging)</a:t>
            </a:r>
          </a:p>
          <a:p>
            <a:pPr marL="0" lvl="1"/>
            <a:r>
              <a:rPr lang="en-US" sz="1800" dirty="0" smtClean="0"/>
              <a:t>IIS Logs, Failed Request Logs</a:t>
            </a:r>
          </a:p>
          <a:p>
            <a:pPr marL="0" lvl="1"/>
            <a:r>
              <a:rPr lang="en-US" sz="1800" dirty="0" smtClean="0"/>
              <a:t>Crash Dumps or Arbitrary files</a:t>
            </a:r>
          </a:p>
          <a:p>
            <a:r>
              <a:rPr lang="en-US" sz="2800" dirty="0" smtClean="0">
                <a:solidFill>
                  <a:schemeClr val="accent2">
                    <a:alpha val="99000"/>
                  </a:schemeClr>
                </a:solidFill>
                <a:latin typeface="Segoe UI Light" pitchFamily="34" charset="0"/>
              </a:rPr>
              <a:t>Request data on demand or scheduled</a:t>
            </a:r>
          </a:p>
          <a:p>
            <a:pPr marL="0" lvl="1"/>
            <a:r>
              <a:rPr lang="en-US" sz="1800" dirty="0" smtClean="0"/>
              <a:t>Transferred into your table and/or blob storage</a:t>
            </a:r>
            <a:endParaRPr lang="en-US" sz="1800" dirty="0"/>
          </a:p>
        </p:txBody>
      </p:sp>
    </p:spTree>
    <p:extLst>
      <p:ext uri="{BB962C8B-B14F-4D97-AF65-F5344CB8AC3E}">
        <p14:creationId xmlns:p14="http://schemas.microsoft.com/office/powerpoint/2010/main" val="2365970283"/>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1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dNzfLLfvoUinPXiGPq9pI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vEBAuqomd0y26WSHSFvUp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H2Mcr32ERkieJakz9fmuA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QacWcdo6o06rs3wuUsMGm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yb_49dqoIk6cWuZe8VUiA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lbEiHr_7UefuFEyESclZ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XLqlRik_0C27RpQ9Q0jT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MloeXTvM8kiNwAslONFSe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QacWcdo6o06rs3wuUsMGm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B5vYWA5hw0WTcBjQVF5PY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jhg_s7N.YE.OF1x6rC8sN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bnAIRKxNc06.ceVI4it9L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l9vOJiHvZUGEJTuYYTUY9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EtacC3LD9USk.ltWICwmI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Wb7NN1v8v0OhpMUEX7DBd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Gc5W9ITbhkC5pf.mVuP8i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4ainzpCWg0uaHvzFChOW8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RtO8cBFPz0yhN7v9nbBzq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uwdK_Rd25UmBS517A6J3w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NOWjL4PpxUmrHqZXTyRzZ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llujQQfP1UOTuSLGR_Xzx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DOqfPgE300ew2qXnzT8f8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Lx8SHrx0_0KtYAbNkLnK2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8HsoGmK2kSvSMPaC_yDe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_kDDQqb2zEWhuE2h91ZqN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8m.19kQiIEC2WLj1Qm2V0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IupMnlK2N06_xmm0KsR.8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NuB7CjtaRUCvuhVCDfO0E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OZnb.XwuqkyecwSeAjyO.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CeNXgYUVMk6hiCh3kNVf3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AgDUVrCh8kSIA7YiPPxY9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wjVp5njrA0qTh1zRxtkEL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YshJUF94JEuHHWs7J46SM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EA2XaHdxtE2xIEMQer8w4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lPpSvaQXuEeNdDBgmgwSL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4rNvJhtF.0W_sHNKd1ZS2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REk2ZeCLUkKaxcOMsHFqT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iOX.tnc6KEuYWtNTKdh0A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0Z1jVoknLEiasPpOvW0Jf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mg13KLxCYkKIlqC1BGzoK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IEoKKZZA60ehS32PAdv53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V.Smxyz.vE6wQqdhKuD_k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O2UVRMoIV02jSJOaYIBez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22FpLbzkwEaq0bwhtYhqj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WRbko6g3KEuu48itS7jj1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zwD.N5Y6QkKilOBYQGbd3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AgF2sgjS4UuyKBkf2pKY3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6Q2by9wHWUS8hmnL2hW4c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AgF2sgjS4UuyKBkf2pKY3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sv94_A.TOUu23bk55dClE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86m.6zbyOUaPnmseX0TR8w"/>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86m.6zbyOUaPnmseX0TR8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Z4.cuRvKBUy.44KjBtK6t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sv94_A.TOUu23bk55dClE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QacWcdo6o06rs3wuUsMGm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HIwv8AsdE0.4FEwioXB7y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8CWE0Nnn0a2QI.2ommRh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vwSh_t5Ly0W7MZOYFPhtV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yf5Dwhlio0.flO6yrYYJ7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ub9jjKE9gEuy6cd0OVcou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ea5cZaZsYEu7kahjEl4Ac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BZIebz58Ik67u6Wp0FgM8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yOeavHyEKUusv9vyBALbk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ujpJhWRfZ0.ByoBynT6zxA"/>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fmYYOnBonUWG5PJUBbgZS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0OrS_RRAf0W1gzHf9Txdi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7VdsSUw900OQvx93pY12u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NhkkJI9fakuoEpy4Li_VR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S.RrktgfeU.rAXWto2bOp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p3JJzPFUkk.0HnZbBb.LP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pNeMJqU3pE2koKjuKOooT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1c7YoYduL0e57GjzlP7BC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3irCAFD16E2bgFO.5DUQw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oUihWfG9LU2h9mRU7HczP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QBgcYF31kUmbt8_aNAG2C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UcTdOtJBH0GEuSHihX6Wz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UcTdOtJBH0GEuSHihX6Wz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rMr6Q.vVfU2Msd7JUZli6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Sn.vgFI5LUi0uMfjd1L77Q"/>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aXNCofoySUiRWJxe8uRvg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ed_HikKs2E2Ug4D7baxD6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m5M4bJheUUekRQkOHswtD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s0UtaVdhyUaHue11OGxKrw"/>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p1jF8hSFSU2g3k_gqPc97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fx0IXsFV.Eaoo7NkA3nTNg"/>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UxQJxIM7a0CtfJJ_ddX2hw"/>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2rhPUd1rhUSERP7I3u4R3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BLRNW28yek.d03qtT8zOBw"/>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fRFeEVAOkUS0kAQref_pq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SMbvsdDM.EuG22r.A9Vi6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u2zkFs_22UyqwgBJ6aN4w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HQFjSxXsxEGhObtZ7kPGQ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Zu_izvkDHkmSGpB6Vx3.V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5.gXzDRHQkuv1H64zLyq4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FsqscJ3j_ku.RF0c.Btaig"/>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D3frohlw40uNdt2M8TH2K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Yxq_HRthIE2QjHFKFCnUiw"/>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C0ojv0Tda0SqrBWJ2Ez8i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UyRbARzY0U.IsGnDjOZje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ARzm7yRiy0.urmpsnlPNr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uXbkYR91VEaCI7vdsLYJG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L7Qe4GQWnUuHAcOwcd4YZ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GPwQB74IWkad5zejTmrMr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m6AENO77IUWLjlmDxBS7nA"/>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RzJJIW19bEm__hX1pm6Mvg"/>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KCOoUHlc90iCwRybe4QtOg"/>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agoxyxGD_EepAdDbpHhXrw"/>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W4xJu8Z42kG.baZ6PJ_kW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cSDuKjizS0qrDjzys3aJ9w"/>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GAUQ1z1AA0yzRgLl8pkDiQ"/>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kgcRI9CO2EehkVD.Tdhlx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CslPohPEekK9Kg7zBOPRS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n_3EdBESS0Kvs3u2DGd4bA"/>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Of6ic1BLhEOZRHY9vzdPVA"/>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zeLN9MH8Q0C35hr5IDnaM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3pWkjWIsECFSPcMYQq2Q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JfBRWqKMc0idFhiSQVlKm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31uslV5RUUKFa7jI9eisYA"/>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_pKIraBLyUimPGEmvin3Dg"/>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SOtmRPJYDEmXuiYyKw5bD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itONjqEDgUCfmSRIp.sg2Q"/>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sem81md41keRrXVPIYRUQ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4w7zzrcsy0SKvIdd4Uj1Yw"/>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UZZUklck0im3O5wYm3xB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nIS.fyaglUStkBo8vPVgc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5ZuYbwBhnk2mVa4KfNYqpQ"/>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xPbi3D46VEa69ua1v_QYoQ"/>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eW501GfLqEmiYsB8jaMsY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A4MOKUzKqUSqR3za.u4tLg"/>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lV1FJqTBUEG38z8aNsUsXA"/>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paiOTkoka06k9eytrbek_Q"/>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9Y4QeKAuiUGSXlYPeNougQ"/>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ox3Qp9UFEuO2zpCpi6o6w"/>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f_oOBIKWV0WpBQipM0WR8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qNcV7BhkhE2rG7wXmQHUmA"/>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Crc.p_A1iE6Et2i27jMwu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ouiYs8l9jk2pY6W2WFAchQ"/>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IQAIKJuo2k6GRIHbLthNZ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tQjwjFT.eEefM8sBfZZ4Pg"/>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DrDVOVFoe0KWi.3aarzT9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qIdGUlJ8p0GgQmQgA8eBtw"/>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VFJ3hxq5xEOPHRu64zOLaA"/>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tctymIyq_ESs26mqSFC9Pg"/>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PBLNIkNuVkGyVW2bywfzQ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HFguGGyvZEausYRnUaZ_Aw"/>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vfMX1k2tukqROmaxHI1TKA"/>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Qvs68KRxCUiLb0O.7lRmmA"/>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EMfafZAalUicwuQPN4bWuw"/>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1ONeUhoiekqBEzayDAR4zQ"/>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2yVgRbqSykyrgB5QhE1yjA"/>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CdunaklVTEu3N0NIh67Q9g"/>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00JPYyv8cUCt4BIt2DHd0A"/>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5ZdwR7pLR06.h_FwluaZrw"/>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6Ii_0WG8e0a1oH76sZjZTQ"/>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iVKAnNyOLkie_ea1wu_lIA"/>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xyxZVb.FZku3PuAF66zJeQ"/>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5hrR8p8OhEKZuO8vSqNdDw"/>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n1zzElNDjkeyjEsJVB2p8g"/>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yVn0niqzO0CVL.dbmtMk9g"/>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rwX2jGYR7k.L1tu9oAKa4Q"/>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qUBzNEPw3EqEuY0X4BP6Mw"/>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VObX5acboEi0sBZxDSSW.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vnkgy4dm2E.yx8kun71Heg"/>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zpX8HAZTNUa1eDJnfY02L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iV_15PI.u0mcy0ksW2gI1Q"/>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kV4mXx5FlUmGaqsSK8VUZ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zAyTNTu34ESOuWkvej0vtg"/>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if3gLbDsSE2CXpZywMv4I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oOAgR4FaiEKcs3rMZ6Um8g"/>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CXtoFK.IIEiJZ4GVcgmltA"/>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Ua8ErTtd6U.xTCfbrM9Dk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_e99pWVGQUevHCwLOHWv9w"/>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hM0n44d0bUyQg0tFrX_iyg"/>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6kQiGIoExUedhqxIorNDk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l46GF5iI3E6wvVjny8q9SA"/>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White with Consolas font for code slides">
  <a:themeElements>
    <a:clrScheme name="Custom 12">
      <a:dk1>
        <a:srgbClr val="292929"/>
      </a:dk1>
      <a:lt1>
        <a:srgbClr val="FFFFFF"/>
      </a:lt1>
      <a:dk2>
        <a:srgbClr val="5F5F5F"/>
      </a:dk2>
      <a:lt2>
        <a:srgbClr val="DDDDDD"/>
      </a:lt2>
      <a:accent1>
        <a:srgbClr val="FFBE00"/>
      </a:accent1>
      <a:accent2>
        <a:srgbClr val="00AEEF"/>
      </a:accent2>
      <a:accent3>
        <a:srgbClr val="910091"/>
      </a:accent3>
      <a:accent4>
        <a:srgbClr val="00A600"/>
      </a:accent4>
      <a:accent5>
        <a:srgbClr val="FF0000"/>
      </a:accent5>
      <a:accent6>
        <a:srgbClr val="0071BC"/>
      </a:accent6>
      <a:hlink>
        <a:srgbClr val="0000A6"/>
      </a:hlink>
      <a:folHlink>
        <a:srgbClr val="0071BC"/>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dirty="0" err="1" smtClean="0">
            <a:gradFill>
              <a:gsLst>
                <a:gs pos="417">
                  <a:srgbClr val="000000"/>
                </a:gs>
                <a:gs pos="100000">
                  <a:srgbClr val="000000"/>
                </a:gs>
              </a:gsLst>
              <a:lin ang="5400000" scaled="0"/>
            </a:gradFill>
          </a:defRPr>
        </a:defPPr>
      </a:lstStyle>
    </a:txDef>
  </a:objectDefaults>
  <a:extraClrSchemeLst/>
</a:theme>
</file>

<file path=ppt/theme/theme3.xml><?xml version="1.0" encoding="utf-8"?>
<a:theme xmlns:a="http://schemas.openxmlformats.org/drawingml/2006/main" name="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MS1444_Windows Azure Template 16x9_r08b</Template>
  <TotalTime>924</TotalTime>
  <Words>3633</Words>
  <Application>Microsoft Office PowerPoint</Application>
  <PresentationFormat>On-screen Show (4:3)</PresentationFormat>
  <Paragraphs>796</Paragraphs>
  <Slides>45</Slides>
  <Notes>31</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45</vt:i4>
      </vt:variant>
    </vt:vector>
  </HeadingPairs>
  <TitlesOfParts>
    <vt:vector size="49" baseType="lpstr">
      <vt:lpstr>MS1444_Windows Azure Template 16x9_r08b</vt:lpstr>
      <vt:lpstr>White with Consolas font for code slides</vt:lpstr>
      <vt:lpstr>MS1444_Windows Azure Template 16x9_r08a</vt:lpstr>
      <vt:lpstr>think-cell Slide</vt:lpstr>
      <vt:lpstr>Windows Azure Role   Cloud Computing Soup to Nuts</vt:lpstr>
      <vt:lpstr>Session Objectives and Takeaways</vt:lpstr>
      <vt:lpstr>Windows Azure</vt:lpstr>
      <vt:lpstr>Windows Azure</vt:lpstr>
      <vt:lpstr>Service Model Whiteboard</vt:lpstr>
      <vt:lpstr>Azure Compute Service Definition</vt:lpstr>
      <vt:lpstr>Service Definition</vt:lpstr>
      <vt:lpstr>The Fabric Controller (FC)</vt:lpstr>
      <vt:lpstr>Example Service Allocation</vt:lpstr>
      <vt:lpstr>Some terminology…</vt:lpstr>
      <vt:lpstr>VM Size in Windows Azure</vt:lpstr>
      <vt:lpstr>What is Windows Azure Compute?</vt:lpstr>
      <vt:lpstr>Web Role</vt:lpstr>
      <vt:lpstr>Worker Role</vt:lpstr>
      <vt:lpstr>Windows Azure Service Architecture</vt:lpstr>
      <vt:lpstr>What Can It Run?</vt:lpstr>
      <vt:lpstr>Service Configuration</vt:lpstr>
      <vt:lpstr>Service Configuration</vt:lpstr>
      <vt:lpstr>Service Definition</vt:lpstr>
      <vt:lpstr>Service Definition</vt:lpstr>
      <vt:lpstr>Startup tasks and imports</vt:lpstr>
      <vt:lpstr>Role Programming Model</vt:lpstr>
      <vt:lpstr>Role Lifecycle</vt:lpstr>
      <vt:lpstr>Custom Role Entry Points</vt:lpstr>
      <vt:lpstr>Custom Role Entry Points</vt:lpstr>
      <vt:lpstr>Networking in Windows Azure</vt:lpstr>
      <vt:lpstr>Local Storage</vt:lpstr>
      <vt:lpstr>Local Storage</vt:lpstr>
      <vt:lpstr>Startup Customization</vt:lpstr>
      <vt:lpstr>Choosing Your VM Size</vt:lpstr>
      <vt:lpstr>Scaling and Upgrading</vt:lpstr>
      <vt:lpstr>Configuration Values</vt:lpstr>
      <vt:lpstr>Handling Config Changes</vt:lpstr>
      <vt:lpstr>Handling Config Changes</vt:lpstr>
      <vt:lpstr>Config Changes</vt:lpstr>
      <vt:lpstr>Fault Domains</vt:lpstr>
      <vt:lpstr>Upgrade Domains</vt:lpstr>
      <vt:lpstr>Roles and Instances Example role with nine virtual machines distributed across three fault domains</vt:lpstr>
      <vt:lpstr>The High Scale Application Archetype Windows Azure provides a ‘pay-as-you-go’ scale out application platform</vt:lpstr>
      <vt:lpstr>Upgrading Your Application</vt:lpstr>
      <vt:lpstr>VIP Swap</vt:lpstr>
      <vt:lpstr>Upgrade Options</vt:lpstr>
      <vt:lpstr>Summary</vt:lpstr>
      <vt:lpstr>PowerPoint Presentation</vt:lpstr>
      <vt:lpstr>Monitoring</vt:lpstr>
    </vt:vector>
  </TitlesOfParts>
  <Manager>&lt;Content Manager Name Here&gt;</Manager>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Azure Compute</dc:title>
  <dc:subject>&lt;Event Name Here&gt;</dc:subject>
  <dc:creator>ntotten</dc:creator>
  <dc:description>This presentation covers the basic concepts of Windows Azure compute such as roles, instances, service models and configuration.
by ntotten</dc:description>
  <cp:lastModifiedBy>msdn</cp:lastModifiedBy>
  <cp:revision>118</cp:revision>
  <dcterms:created xsi:type="dcterms:W3CDTF">2011-12-07T03:47:39Z</dcterms:created>
  <dcterms:modified xsi:type="dcterms:W3CDTF">2012-02-12T19:09:46Z</dcterms:modified>
  <cp:version>1.0.0</cp:version>
</cp:coreProperties>
</file>