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708" r:id="rId1"/>
    <p:sldMasterId id="2147483727" r:id="rId2"/>
    <p:sldMasterId id="2147483731" r:id="rId3"/>
    <p:sldMasterId id="2147483749" r:id="rId4"/>
  </p:sldMasterIdLst>
  <p:notesMasterIdLst>
    <p:notesMasterId r:id="rId38"/>
  </p:notesMasterIdLst>
  <p:handoutMasterIdLst>
    <p:handoutMasterId r:id="rId39"/>
  </p:handoutMasterIdLst>
  <p:sldIdLst>
    <p:sldId id="356" r:id="rId5"/>
    <p:sldId id="309" r:id="rId6"/>
    <p:sldId id="343" r:id="rId7"/>
    <p:sldId id="257" r:id="rId8"/>
    <p:sldId id="311" r:id="rId9"/>
    <p:sldId id="333" r:id="rId10"/>
    <p:sldId id="331" r:id="rId11"/>
    <p:sldId id="330" r:id="rId12"/>
    <p:sldId id="329" r:id="rId13"/>
    <p:sldId id="259" r:id="rId14"/>
    <p:sldId id="334" r:id="rId15"/>
    <p:sldId id="332" r:id="rId16"/>
    <p:sldId id="335" r:id="rId17"/>
    <p:sldId id="336" r:id="rId18"/>
    <p:sldId id="347" r:id="rId19"/>
    <p:sldId id="348" r:id="rId20"/>
    <p:sldId id="349" r:id="rId21"/>
    <p:sldId id="350" r:id="rId22"/>
    <p:sldId id="351" r:id="rId23"/>
    <p:sldId id="352" r:id="rId24"/>
    <p:sldId id="353" r:id="rId25"/>
    <p:sldId id="338" r:id="rId26"/>
    <p:sldId id="354" r:id="rId27"/>
    <p:sldId id="345" r:id="rId28"/>
    <p:sldId id="346" r:id="rId29"/>
    <p:sldId id="344" r:id="rId30"/>
    <p:sldId id="337" r:id="rId31"/>
    <p:sldId id="340" r:id="rId32"/>
    <p:sldId id="341" r:id="rId33"/>
    <p:sldId id="342" r:id="rId34"/>
    <p:sldId id="298" r:id="rId35"/>
    <p:sldId id="355" r:id="rId36"/>
    <p:sldId id="299" r:id="rId37"/>
  </p:sldIdLst>
  <p:sldSz cx="9144000" cy="6858000" type="screen4x3"/>
  <p:notesSz cx="6858000" cy="9144000"/>
  <p:embeddedFontLst>
    <p:embeddedFont>
      <p:font typeface="Consolas" pitchFamily="49" charset="0"/>
      <p:regular r:id="rId40"/>
      <p:bold r:id="rId41"/>
      <p:italic r:id="rId42"/>
      <p:boldItalic r:id="rId43"/>
    </p:embeddedFont>
    <p:embeddedFont>
      <p:font typeface="Segoe UI Light" pitchFamily="34" charset="0"/>
      <p:regular r:id="rId44"/>
    </p:embeddedFont>
    <p:embeddedFont>
      <p:font typeface="Lucida Console" pitchFamily="49" charset="0"/>
      <p:regular r:id="rId45"/>
    </p:embeddedFont>
    <p:embeddedFont>
      <p:font typeface="Segoe UI" pitchFamily="34" charset="0"/>
      <p:regular r:id="rId46"/>
      <p:bold r:id="rId47"/>
      <p:italic r:id="rId48"/>
      <p:boldItalic r:id="rId49"/>
    </p:embeddedFont>
    <p:embeddedFont>
      <p:font typeface="Calibri" pitchFamily="34" charset="0"/>
      <p:regular r:id="rId50"/>
      <p:bold r:id="rId51"/>
      <p:italic r:id="rId52"/>
      <p:boldItalic r:id="rId53"/>
    </p:embeddedFont>
  </p:embeddedFontLst>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ECEB"/>
    <a:srgbClr val="E4E3E0"/>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90" autoAdjust="0"/>
    <p:restoredTop sz="88606" autoAdjust="0"/>
  </p:normalViewPr>
  <p:slideViewPr>
    <p:cSldViewPr snapToGrid="0">
      <p:cViewPr varScale="1">
        <p:scale>
          <a:sx n="68" d="100"/>
          <a:sy n="68" d="100"/>
        </p:scale>
        <p:origin x="-444" y="-102"/>
      </p:cViewPr>
      <p:guideLst>
        <p:guide orient="horz" pos="2160"/>
        <p:guide orient="horz" pos="145"/>
        <p:guide orient="horz" pos="4174"/>
        <p:guide orient="horz" pos="911"/>
        <p:guide orient="horz" pos="1196"/>
        <p:guide orient="horz" pos="1487"/>
        <p:guide orient="horz" pos="3913"/>
        <p:guide pos="2880"/>
        <p:guide pos="245"/>
        <p:guide pos="5515"/>
        <p:guide pos="45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80" d="100"/>
          <a:sy n="80" d="100"/>
        </p:scale>
        <p:origin x="-317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font" Target="fonts/font14.fntdata"/><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4.fntdata"/><Relationship Id="rId48" Type="http://schemas.openxmlformats.org/officeDocument/2006/relationships/font" Target="fonts/font9.fntdata"/><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font" Target="fonts/font12.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46" Type="http://schemas.openxmlformats.org/officeDocument/2006/relationships/font" Target="fonts/font7.fntdata"/><Relationship Id="rId20" Type="http://schemas.openxmlformats.org/officeDocument/2006/relationships/slide" Target="slides/slide16.xml"/><Relationship Id="rId41" Type="http://schemas.openxmlformats.org/officeDocument/2006/relationships/font" Target="fonts/font2.fntdata"/><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10.fntdata"/><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5.fntdata"/><Relationship Id="rId52" Type="http://schemas.openxmlformats.org/officeDocument/2006/relationships/font" Target="fonts/font13.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smtClean="0"/>
              <a:t>Windows Azure Storage</a:t>
            </a: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272D5E-F791-4DD0-8A28-1F28E5FF1B0E}" type="datetimeFigureOut">
              <a:rPr lang="en-US" smtClean="0"/>
              <a:t>2/24/2012</a:t>
            </a:fld>
            <a:endParaRPr lang="en-US"/>
          </a:p>
        </p:txBody>
      </p:sp>
      <p:sp>
        <p:nvSpPr>
          <p:cNvPr id="4" name="Footer Placeholder 3"/>
          <p:cNvSpPr>
            <a:spLocks noGrp="1"/>
          </p:cNvSpPr>
          <p:nvPr>
            <p:ph type="ftr" sz="quarter" idx="2"/>
          </p:nvPr>
        </p:nvSpPr>
        <p:spPr>
          <a:xfrm>
            <a:off x="-1" y="8685213"/>
            <a:ext cx="6388925" cy="457200"/>
          </a:xfrm>
          <a:prstGeom prst="rect">
            <a:avLst/>
          </a:prstGeom>
        </p:spPr>
        <p:txBody>
          <a:bodyPr vert="horz" lIns="91440" tIns="45720" rIns="91440" bIns="45720" rtlCol="0" anchor="b"/>
          <a:lstStyle>
            <a:lvl1pPr algn="l">
              <a:defRPr sz="1200"/>
            </a:lvl1pPr>
          </a:lstStyle>
          <a:p>
            <a:r>
              <a:rPr lang="en-US" sz="600" dirty="0">
                <a:solidFill>
                  <a:schemeClr val="tx1">
                    <a:alpha val="99000"/>
                  </a:schemeClr>
                </a:solidFill>
              </a:rPr>
              <a:t>© 2011 Microsoft Corporation. All rights reserved. Microsoft, Windows, Windows Vista and other product names are or may be registered trademarks and/or trademarks in the U.S. and/or other countries.</a:t>
            </a:r>
          </a:p>
          <a:p>
            <a:r>
              <a:rPr lang="en-US" sz="600" dirty="0">
                <a:solidFill>
                  <a:schemeClr val="tx1">
                    <a:alpha val="99000"/>
                  </a:schemeClr>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r>
              <a:rPr lang="en-US" sz="600" dirty="0" smtClean="0">
                <a:solidFill>
                  <a:schemeClr val="tx1">
                    <a:alpha val="99000"/>
                  </a:schemeClr>
                </a:solidFill>
              </a:rPr>
              <a:t>.</a:t>
            </a:r>
            <a:endParaRPr lang="en-US" sz="600" dirty="0">
              <a:solidFill>
                <a:schemeClr val="tx1">
                  <a:alpha val="99000"/>
                </a:schemeClr>
              </a:solidFill>
            </a:endParaRPr>
          </a:p>
        </p:txBody>
      </p:sp>
      <p:sp>
        <p:nvSpPr>
          <p:cNvPr id="5" name="Slide Number Placeholder 4"/>
          <p:cNvSpPr>
            <a:spLocks noGrp="1"/>
          </p:cNvSpPr>
          <p:nvPr>
            <p:ph type="sldNum" sz="quarter" idx="3"/>
          </p:nvPr>
        </p:nvSpPr>
        <p:spPr>
          <a:xfrm>
            <a:off x="6424551" y="8685213"/>
            <a:ext cx="431862" cy="457200"/>
          </a:xfrm>
          <a:prstGeom prst="rect">
            <a:avLst/>
          </a:prstGeom>
        </p:spPr>
        <p:txBody>
          <a:bodyPr vert="horz" lIns="91440" tIns="45720" rIns="91440" bIns="45720" rtlCol="0" anchor="b"/>
          <a:lstStyle>
            <a:lvl1pPr algn="r">
              <a:defRPr sz="1200"/>
            </a:lvl1pPr>
          </a:lstStyle>
          <a:p>
            <a:fld id="{80AD3469-5DF0-4AE2-A12E-13E5C5E91748}" type="slidenum">
              <a:rPr lang="en-US" smtClean="0"/>
              <a:t>‹#›</a:t>
            </a:fld>
            <a:endParaRPr lang="en-US"/>
          </a:p>
        </p:txBody>
      </p:sp>
    </p:spTree>
    <p:extLst>
      <p:ext uri="{BB962C8B-B14F-4D97-AF65-F5344CB8AC3E}">
        <p14:creationId xmlns:p14="http://schemas.microsoft.com/office/powerpoint/2010/main" val="34296694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smtClean="0"/>
              <a:t>Windows Azure Storage</a:t>
            </a: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929A561-BE0C-49CB-8FB2-47CFDE66E6AD}" type="datetimeFigureOut">
              <a:rPr lang="en-US" smtClean="0"/>
              <a:t>2/24/2012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5"/>
          </p:nvPr>
        </p:nvSpPr>
        <p:spPr>
          <a:xfrm>
            <a:off x="6424551" y="8685213"/>
            <a:ext cx="431862" cy="457200"/>
          </a:xfrm>
          <a:prstGeom prst="rect">
            <a:avLst/>
          </a:prstGeom>
        </p:spPr>
        <p:txBody>
          <a:bodyPr vert="horz" lIns="91440" tIns="45720" rIns="91440" bIns="45720" rtlCol="0" anchor="b"/>
          <a:lstStyle>
            <a:lvl1pPr algn="r">
              <a:defRPr sz="1200"/>
            </a:lvl1pPr>
          </a:lstStyle>
          <a:p>
            <a:fld id="{94A25E58-20C3-47A2-B67C-8A1FCB5D4422}" type="slidenum">
              <a:rPr lang="en-US" smtClean="0"/>
              <a:t>‹#›</a:t>
            </a:fld>
            <a:endParaRPr lang="en-US"/>
          </a:p>
        </p:txBody>
      </p:sp>
      <p:sp>
        <p:nvSpPr>
          <p:cNvPr id="8" name="Footer Placeholder 3"/>
          <p:cNvSpPr>
            <a:spLocks noGrp="1"/>
          </p:cNvSpPr>
          <p:nvPr>
            <p:ph type="ftr" sz="quarter" idx="4"/>
          </p:nvPr>
        </p:nvSpPr>
        <p:spPr>
          <a:xfrm>
            <a:off x="-1" y="8685213"/>
            <a:ext cx="6388925" cy="457200"/>
          </a:xfrm>
          <a:prstGeom prst="rect">
            <a:avLst/>
          </a:prstGeom>
        </p:spPr>
        <p:txBody>
          <a:bodyPr vert="horz" lIns="91440" tIns="45720" rIns="91440" bIns="45720" rtlCol="0" anchor="b"/>
          <a:lstStyle>
            <a:lvl1pPr algn="l">
              <a:defRPr sz="1200"/>
            </a:lvl1pPr>
          </a:lstStyle>
          <a:p>
            <a:r>
              <a:rPr lang="en-US" sz="600" dirty="0">
                <a:solidFill>
                  <a:schemeClr val="tx1">
                    <a:alpha val="99000"/>
                  </a:schemeClr>
                </a:solidFill>
              </a:rPr>
              <a:t>© 2011 Microsoft Corporation. All rights reserved. Microsoft, Windows, Windows Vista and other product names are or may be registered trademarks and/or trademarks in the U.S. and/or other countries.</a:t>
            </a:r>
          </a:p>
          <a:p>
            <a:r>
              <a:rPr lang="en-US" sz="600" dirty="0">
                <a:solidFill>
                  <a:schemeClr val="tx1">
                    <a:alpha val="99000"/>
                  </a:schemeClr>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r>
              <a:rPr lang="en-US" sz="600" dirty="0" smtClean="0">
                <a:solidFill>
                  <a:schemeClr val="tx1">
                    <a:alpha val="99000"/>
                  </a:schemeClr>
                </a:solidFill>
              </a:rPr>
              <a:t>.</a:t>
            </a:r>
            <a:endParaRPr lang="en-US" sz="600" dirty="0">
              <a:solidFill>
                <a:schemeClr val="tx1">
                  <a:alpha val="99000"/>
                </a:schemeClr>
              </a:solidFill>
            </a:endParaRPr>
          </a:p>
        </p:txBody>
      </p:sp>
    </p:spTree>
    <p:extLst>
      <p:ext uri="{BB962C8B-B14F-4D97-AF65-F5344CB8AC3E}">
        <p14:creationId xmlns:p14="http://schemas.microsoft.com/office/powerpoint/2010/main" val="993746763"/>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85488"/>
            <a:ext cx="46482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1472694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7F3309C-40B0-400F-9DDF-37D5F192F07E}" type="slidenum">
              <a:rPr lang="en-US" smtClean="0"/>
              <a:pPr/>
              <a:t>4</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7F3309C-40B0-400F-9DDF-37D5F192F07E}" type="slidenum">
              <a:rPr lang="en-US" smtClean="0"/>
              <a:pPr/>
              <a:t>5</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indent="0">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DFF0BEB7-DC6A-443D-91D1-0CE0A533CAC5}" type="slidenum">
              <a:rPr lang="en-US" smtClean="0"/>
              <a:pPr/>
              <a:t>9</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212981" lvl="1" indent="0">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DFF0BEB7-DC6A-443D-91D1-0CE0A533CAC5}" type="slidenum">
              <a:rPr lang="en-US" smtClean="0"/>
              <a:pPr/>
              <a:t>10</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6" name="Slide Number Placeholder 5"/>
          <p:cNvSpPr>
            <a:spLocks noGrp="1"/>
          </p:cNvSpPr>
          <p:nvPr>
            <p:ph type="sldNum" sz="quarter" idx="11"/>
          </p:nvPr>
        </p:nvSpPr>
        <p:spPr/>
        <p:txBody>
          <a:bodyPr/>
          <a:lstStyle/>
          <a:p>
            <a:fld id="{8B263312-38AA-4E1E-B2B5-0F8F122B24FE}" type="slidenum">
              <a:rPr lang="en-US" smtClean="0"/>
              <a:pPr/>
              <a:t>15</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16</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6" name="Slide Number Placeholder 5"/>
          <p:cNvSpPr>
            <a:spLocks noGrp="1"/>
          </p:cNvSpPr>
          <p:nvPr>
            <p:ph type="sldNum" sz="quarter" idx="11"/>
          </p:nvPr>
        </p:nvSpPr>
        <p:spPr/>
        <p:txBody>
          <a:bodyPr/>
          <a:lstStyle/>
          <a:p>
            <a:fld id="{8B263312-38AA-4E1E-B2B5-0F8F122B24FE}" type="slidenum">
              <a:rPr lang="en-US" smtClean="0"/>
              <a:pPr/>
              <a:t>17</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924DC9-2D40-4898-9995-3C224EE0F48B}" type="slidenum">
              <a:rPr lang="en-US" smtClean="0"/>
              <a:t>18</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924DC9-2D40-4898-9995-3C224EE0F48B}" type="slidenum">
              <a:rPr lang="en-US" smtClean="0"/>
              <a:t>19</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7F3309C-40B0-400F-9DDF-37D5F192F07E}" type="slidenum">
              <a:rPr lang="en-US" smtClean="0"/>
              <a:pPr/>
              <a:t>20</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8C3800-5C46-4493-B456-B5C0A0B190CA}" type="slidenum">
              <a:rPr lang="en-US" smtClean="0"/>
              <a:pPr/>
              <a:t>21</a:t>
            </a:fld>
            <a:endParaRPr lang="en-US" dirty="0"/>
          </a:p>
        </p:txBody>
      </p:sp>
    </p:spTree>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6" name="Slide Number Placeholder 5"/>
          <p:cNvSpPr>
            <a:spLocks noGrp="1"/>
          </p:cNvSpPr>
          <p:nvPr>
            <p:ph type="sldNum" sz="quarter" idx="11"/>
          </p:nvPr>
        </p:nvSpPr>
        <p:spPr/>
        <p:txBody>
          <a:bodyPr/>
          <a:lstStyle/>
          <a:p>
            <a:fld id="{8B263312-38AA-4E1E-B2B5-0F8F122B24FE}" type="slidenum">
              <a:rPr lang="en-US" smtClean="0"/>
              <a:pPr/>
              <a:t>22</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23</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7F3309C-40B0-400F-9DDF-37D5F192F07E}" type="slidenum">
              <a:rPr lang="en-US" smtClean="0"/>
              <a:pPr/>
              <a:t>24</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25</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8" name="Slide Number Placeholder 7"/>
          <p:cNvSpPr>
            <a:spLocks noGrp="1"/>
          </p:cNvSpPr>
          <p:nvPr>
            <p:ph type="sldNum" sz="quarter" idx="13"/>
          </p:nvPr>
        </p:nvSpPr>
        <p:spPr/>
        <p:txBody>
          <a:bodyPr/>
          <a:lstStyle/>
          <a:p>
            <a:fld id="{8B263312-38AA-4E1E-B2B5-0F8F122B24FE}" type="slidenum">
              <a:rPr lang="en-US" smtClean="0"/>
              <a:pPr/>
              <a:t>31</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2636E45-81D3-46D9-8950-38DC4C9C8207}" type="slidenum">
              <a:rPr lang="en-US" smtClean="0">
                <a:solidFill>
                  <a:prstClr val="black"/>
                </a:solidFill>
              </a:rPr>
              <a:pPr/>
              <a:t>32</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3.wdp"/></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3.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3.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3.wdp"/></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4.xml"/><Relationship Id="rId4" Type="http://schemas.microsoft.com/office/2007/relationships/hdphoto" Target="../media/hdphoto2.wdp"/></Relationships>
</file>

<file path=ppt/slideLayouts/_rels/slideLayout4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jpg"/><Relationship Id="rId1" Type="http://schemas.openxmlformats.org/officeDocument/2006/relationships/slideMaster" Target="../slideMasters/slideMaster4.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4.wdp"/></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9436" y="2234114"/>
            <a:ext cx="6281777" cy="1359196"/>
          </a:xfrm>
        </p:spPr>
        <p:txBody>
          <a:bodyPr anchor="ctr" anchorCtr="0">
            <a:noAutofit/>
          </a:bodyPr>
          <a:lstStyle>
            <a:lvl1pPr>
              <a:lnSpc>
                <a:spcPct val="90000"/>
              </a:lnSpc>
              <a:defRPr sz="6600" baseline="0">
                <a:solidFill>
                  <a:schemeClr val="bg1">
                    <a:alpha val="99000"/>
                  </a:schemeClr>
                </a:solidFill>
                <a:latin typeface="Segoe UI Light" pitchFamily="34" charset="0"/>
              </a:defRPr>
            </a:lvl1pPr>
          </a:lstStyle>
          <a:p>
            <a:r>
              <a:rPr lang="en-US" dirty="0" smtClean="0"/>
              <a:t>Title Here</a:t>
            </a:r>
            <a:endParaRPr lang="en-US" dirty="0"/>
          </a:p>
        </p:txBody>
      </p:sp>
      <p:sp>
        <p:nvSpPr>
          <p:cNvPr id="7" name="Text Placeholder 6"/>
          <p:cNvSpPr>
            <a:spLocks noGrp="1"/>
          </p:cNvSpPr>
          <p:nvPr>
            <p:ph type="body" sz="quarter" idx="11" hasCustomPrompt="1"/>
          </p:nvPr>
        </p:nvSpPr>
        <p:spPr>
          <a:xfrm>
            <a:off x="389437" y="4612342"/>
            <a:ext cx="4091815" cy="1144929"/>
          </a:xfrm>
        </p:spPr>
        <p:txBody>
          <a:bodyPr/>
          <a:lstStyle>
            <a:lvl1pPr marL="0" indent="0">
              <a:buFont typeface="Arial" pitchFamily="34" charset="0"/>
              <a:buNone/>
              <a:defRPr sz="2400">
                <a:solidFill>
                  <a:schemeClr val="bg1">
                    <a:alpha val="98000"/>
                  </a:schemeClr>
                </a:solidFill>
                <a:latin typeface="+mj-lt"/>
              </a:defRPr>
            </a:lvl1pPr>
            <a:lvl2pPr marL="460375" indent="0">
              <a:buFont typeface="Arial" pitchFamily="34" charset="0"/>
              <a:buNone/>
              <a:defRPr/>
            </a:lvl2pPr>
            <a:lvl3pPr marL="855663" indent="0">
              <a:buFont typeface="Arial" pitchFamily="34" charset="0"/>
              <a:buNone/>
              <a:defRPr/>
            </a:lvl3pPr>
            <a:lvl4pPr marL="1258888" indent="0">
              <a:buFont typeface="Arial" pitchFamily="34" charset="0"/>
              <a:buNone/>
              <a:defRPr/>
            </a:lvl4pPr>
            <a:lvl5pPr marL="1604963" indent="0">
              <a:buFont typeface="Arial" pitchFamily="34" charset="0"/>
              <a:buNone/>
              <a:defRPr/>
            </a:lvl5pPr>
          </a:lstStyle>
          <a:p>
            <a:pPr lvl="0"/>
            <a:r>
              <a:rPr lang="en-US" dirty="0" smtClean="0"/>
              <a:t>Name</a:t>
            </a:r>
          </a:p>
          <a:p>
            <a:pPr lvl="0"/>
            <a:r>
              <a:rPr lang="en-US" dirty="0" smtClean="0"/>
              <a:t>Title</a:t>
            </a:r>
          </a:p>
          <a:p>
            <a:pPr lvl="0"/>
            <a:r>
              <a:rPr lang="en-US" dirty="0" smtClean="0"/>
              <a:t>Microsoft Corporation</a:t>
            </a:r>
          </a:p>
        </p:txBody>
      </p:sp>
      <p:pic>
        <p:nvPicPr>
          <p:cNvPr id="13" name="Picture 12"/>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228600"/>
            <a:ext cx="1873858" cy="290338"/>
          </a:xfrm>
          <a:prstGeom prst="rect">
            <a:avLst/>
          </a:prstGeom>
        </p:spPr>
      </p:pic>
    </p:spTree>
    <p:extLst>
      <p:ext uri="{BB962C8B-B14F-4D97-AF65-F5344CB8AC3E}">
        <p14:creationId xmlns:p14="http://schemas.microsoft.com/office/powerpoint/2010/main" val="2445419909"/>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1"/>
            <a:ext cx="8363938" cy="747897"/>
          </a:xfrm>
        </p:spPr>
        <p:txBody>
          <a:bodyPr/>
          <a:lstStyle>
            <a:lvl1pPr>
              <a:defRPr sz="54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447800"/>
            <a:ext cx="8363938" cy="946413"/>
          </a:xfrm>
        </p:spPr>
        <p:txBody>
          <a:bodyPr/>
          <a:lstStyle>
            <a:lvl1pPr marL="3175" indent="0">
              <a:spcBef>
                <a:spcPts val="0"/>
              </a:spcBef>
              <a:spcAft>
                <a:spcPts val="900"/>
              </a:spcAft>
              <a:buSzPct val="80000"/>
              <a:buFont typeface="Arial" pitchFamily="34" charset="0"/>
              <a:buNone/>
              <a:defRPr sz="4000" spc="-100" baseline="0">
                <a:gradFill>
                  <a:gsLst>
                    <a:gs pos="0">
                      <a:srgbClr val="595959"/>
                    </a:gs>
                    <a:gs pos="86000">
                      <a:srgbClr val="595959"/>
                    </a:gs>
                  </a:gsLst>
                  <a:lin ang="5400000" scaled="0"/>
                </a:gradFill>
                <a:latin typeface="Segoe UI Light" pitchFamily="34" charset="0"/>
              </a:defRPr>
            </a:lvl1pPr>
            <a:lvl2pPr marL="3175" indent="0">
              <a:spcBef>
                <a:spcPts val="0"/>
              </a:spcBef>
              <a:buSzPct val="80000"/>
              <a:buFont typeface="Arial" pitchFamily="34" charset="0"/>
              <a:buNone/>
              <a:defRPr sz="2000" spc="-50" baseline="0">
                <a:gradFill>
                  <a:gsLst>
                    <a:gs pos="0">
                      <a:srgbClr val="595959"/>
                    </a:gs>
                    <a:gs pos="86000">
                      <a:srgbClr val="595959"/>
                    </a:gs>
                  </a:gsLst>
                  <a:lin ang="5400000" scaled="0"/>
                </a:gradFill>
              </a:defRPr>
            </a:lvl2pPr>
            <a:lvl3pPr marL="1258888" indent="-403225">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3pPr>
            <a:lvl4pPr marL="1604963" indent="-346075">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4pPr>
            <a:lvl5pPr marL="1941513" indent="-336550">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smtClean="0"/>
              <a:t>Click to edit Master text styles</a:t>
            </a:r>
          </a:p>
          <a:p>
            <a:pPr lvl="1"/>
            <a:r>
              <a:rPr lang="en-US" smtClean="0"/>
              <a:t>Second level</a:t>
            </a:r>
          </a:p>
        </p:txBody>
      </p:sp>
      <p:pic>
        <p:nvPicPr>
          <p:cNvPr id="4" name="Picture 3"/>
          <p:cNvPicPr>
            <a:picLocks noChangeAspect="1"/>
          </p:cNvPicPr>
          <p:nvPr userDrawn="1"/>
        </p:nvPicPr>
        <p:blipFill>
          <a:blip r:embed="rId3" cstate="print">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3" y="6372547"/>
            <a:ext cx="1261769" cy="195501"/>
          </a:xfrm>
          <a:prstGeom prst="rect">
            <a:avLst/>
          </a:prstGeom>
        </p:spPr>
      </p:pic>
    </p:spTree>
    <p:extLst>
      <p:ext uri="{BB962C8B-B14F-4D97-AF65-F5344CB8AC3E}">
        <p14:creationId xmlns:p14="http://schemas.microsoft.com/office/powerpoint/2010/main" val="1429973442"/>
      </p:ext>
    </p:extLst>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1"/>
            <a:ext cx="8363938" cy="747897"/>
          </a:xfrm>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447799"/>
            <a:ext cx="8363938" cy="2099036"/>
          </a:xfrm>
        </p:spPr>
        <p:txBody>
          <a:bodyPr/>
          <a:lstStyle>
            <a:lvl1pPr marL="0" indent="0">
              <a:spcBef>
                <a:spcPts val="0"/>
              </a:spcBef>
              <a:spcAft>
                <a:spcPts val="0"/>
              </a:spcAft>
              <a:buFont typeface="Arial" pitchFamily="34" charset="0"/>
              <a:buNone/>
              <a:defRPr lang="en-US" sz="3200" kern="1200" dirty="0" smtClean="0">
                <a:gradFill>
                  <a:gsLst>
                    <a:gs pos="0">
                      <a:srgbClr val="595959"/>
                    </a:gs>
                    <a:gs pos="86000">
                      <a:srgbClr val="595959"/>
                    </a:gs>
                  </a:gsLst>
                  <a:lin ang="5400000" scaled="0"/>
                </a:gradFill>
                <a:latin typeface="+mn-lt"/>
                <a:ea typeface="+mn-ea"/>
                <a:cs typeface="+mn-cs"/>
              </a:defRPr>
            </a:lvl1pPr>
            <a:lvl2pPr marL="688975" indent="-342900">
              <a:spcBef>
                <a:spcPts val="0"/>
              </a:spcBef>
              <a:spcAft>
                <a:spcPts val="0"/>
              </a:spcAft>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0" indent="0">
              <a:spcBef>
                <a:spcPts val="0"/>
              </a:spcBef>
              <a:spcAft>
                <a:spcPts val="400"/>
              </a:spcAft>
              <a:buNone/>
              <a:defRPr sz="2000"/>
            </a:lvl3pPr>
            <a:lvl4pPr marL="0" indent="0">
              <a:spcBef>
                <a:spcPts val="0"/>
              </a:spcBef>
              <a:spcAft>
                <a:spcPts val="400"/>
              </a:spcAft>
              <a:buNone/>
              <a:defRPr/>
            </a:lvl4pPr>
            <a:lvl5pPr marL="342900" indent="-342900">
              <a:spcBef>
                <a:spcPts val="0"/>
              </a:spcBef>
              <a:spcAft>
                <a:spcPts val="400"/>
              </a:spcAft>
              <a:buFont typeface="Arial" pitchFamily="34" charset="0"/>
              <a:buChar char="•"/>
              <a:defRPr/>
            </a:lvl5pPr>
            <a:lvl6pPr marL="1033462" indent="-342900">
              <a:buFont typeface="Arial" pitchFamily="34" charset="0"/>
              <a:buChar char="•"/>
              <a:defRPr sz="2400">
                <a:gradFill>
                  <a:gsLst>
                    <a:gs pos="0">
                      <a:srgbClr val="595959"/>
                    </a:gs>
                    <a:gs pos="86000">
                      <a:srgbClr val="595959"/>
                    </a:gs>
                  </a:gsLst>
                  <a:lin ang="5400000" scaled="0"/>
                </a:gradFill>
              </a:defRPr>
            </a:lvl6pPr>
            <a:lvl7pPr marL="1255713" indent="-225425">
              <a:defRPr>
                <a:gradFill>
                  <a:gsLst>
                    <a:gs pos="0">
                      <a:srgbClr val="595959"/>
                    </a:gs>
                    <a:gs pos="86000">
                      <a:srgbClr val="595959"/>
                    </a:gs>
                  </a:gsLst>
                  <a:lin ang="5400000" scaled="0"/>
                </a:gradFill>
              </a:defRPr>
            </a:lvl7pPr>
            <a:lvl8pPr marL="1487488" indent="-231775">
              <a:defRPr>
                <a:gradFill>
                  <a:gsLst>
                    <a:gs pos="0">
                      <a:srgbClr val="595959"/>
                    </a:gs>
                    <a:gs pos="86000">
                      <a:srgbClr val="595959"/>
                    </a:gs>
                  </a:gsLst>
                  <a:lin ang="5400000" scaled="0"/>
                </a:gradFill>
              </a:defRPr>
            </a:lvl8pPr>
          </a:lstStyle>
          <a:p>
            <a:pPr marL="346075" lvl="0" indent="-346075" algn="l" defTabSz="914363" rtl="0" eaLnBrk="1" latinLnBrk="0" hangingPunct="1">
              <a:lnSpc>
                <a:spcPct val="90000"/>
              </a:lnSpc>
              <a:spcBef>
                <a:spcPct val="20000"/>
              </a:spcBef>
              <a:buSzPct val="90000"/>
              <a:buFont typeface="Arial" pitchFamily="34" charset="0"/>
              <a:buChar char="•"/>
            </a:pPr>
            <a:r>
              <a:rPr lang="en-US" smtClean="0"/>
              <a:t>Click to edit Master text styles</a:t>
            </a:r>
          </a:p>
          <a:p>
            <a:pPr marL="346075" lvl="1" indent="-346075" algn="l" defTabSz="914363" rtl="0" eaLnBrk="1" latinLnBrk="0" hangingPunct="1">
              <a:lnSpc>
                <a:spcPct val="90000"/>
              </a:lnSpc>
              <a:spcBef>
                <a:spcPct val="20000"/>
              </a:spcBef>
              <a:buSzPct val="90000"/>
              <a:buFont typeface="Arial" pitchFamily="34" charset="0"/>
              <a:buChar char="•"/>
            </a:pPr>
            <a:r>
              <a:rPr lang="en-US" smtClean="0"/>
              <a:t>Second level</a:t>
            </a:r>
          </a:p>
          <a:p>
            <a:pPr marL="346075" lvl="2" indent="-346075" algn="l" defTabSz="914363" rtl="0" eaLnBrk="1" latinLnBrk="0" hangingPunct="1">
              <a:lnSpc>
                <a:spcPct val="90000"/>
              </a:lnSpc>
              <a:spcBef>
                <a:spcPct val="20000"/>
              </a:spcBef>
              <a:buSzPct val="90000"/>
              <a:buFont typeface="Arial" pitchFamily="34" charset="0"/>
              <a:buChar char="•"/>
            </a:pPr>
            <a:r>
              <a:rPr lang="en-US" smtClean="0"/>
              <a:t>Third level</a:t>
            </a:r>
          </a:p>
          <a:p>
            <a:pPr marL="346075" lvl="3" indent="-346075" algn="l" defTabSz="914363" rtl="0" eaLnBrk="1" latinLnBrk="0" hangingPunct="1">
              <a:lnSpc>
                <a:spcPct val="90000"/>
              </a:lnSpc>
              <a:spcBef>
                <a:spcPct val="20000"/>
              </a:spcBef>
              <a:buSzPct val="90000"/>
              <a:buFont typeface="Arial" pitchFamily="34" charset="0"/>
              <a:buChar char="•"/>
            </a:pPr>
            <a:r>
              <a:rPr lang="en-US" smtClean="0"/>
              <a:t>Fourth level</a:t>
            </a:r>
          </a:p>
          <a:p>
            <a:pPr marL="346075" lvl="4" indent="-346075" algn="l" defTabSz="914363" rtl="0" eaLnBrk="1" latinLnBrk="0" hangingPunct="1">
              <a:lnSpc>
                <a:spcPct val="90000"/>
              </a:lnSpc>
              <a:spcBef>
                <a:spcPct val="20000"/>
              </a:spcBef>
              <a:buSzPct val="90000"/>
              <a:buFont typeface="Arial" pitchFamily="34" charset="0"/>
              <a:buChar char="•"/>
            </a:pPr>
            <a:r>
              <a:rPr lang="en-US" smtClean="0"/>
              <a:t>Fifth level</a:t>
            </a:r>
            <a:endParaRPr lang="en-US" dirty="0" smtClean="0"/>
          </a:p>
        </p:txBody>
      </p:sp>
      <p:pic>
        <p:nvPicPr>
          <p:cNvPr id="4" name="Picture 3"/>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3" y="6372547"/>
            <a:ext cx="1261769" cy="195501"/>
          </a:xfrm>
          <a:prstGeom prst="rect">
            <a:avLst/>
          </a:prstGeom>
        </p:spPr>
      </p:pic>
    </p:spTree>
    <p:extLst>
      <p:ext uri="{BB962C8B-B14F-4D97-AF65-F5344CB8AC3E}">
        <p14:creationId xmlns:p14="http://schemas.microsoft.com/office/powerpoint/2010/main" val="332603770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1"/>
            <a:ext cx="8363938" cy="747897"/>
          </a:xfrm>
        </p:spPr>
        <p:txBody>
          <a:bodyPr/>
          <a:lstStyle>
            <a:lvl1pPr>
              <a:defRPr sz="5400"/>
            </a:lvl1pPr>
          </a:lstStyle>
          <a:p>
            <a:r>
              <a:rPr lang="en-US" smtClean="0"/>
              <a:t>Click to edit Master title style</a:t>
            </a:r>
            <a:endParaRPr lang="en-US" dirty="0"/>
          </a:p>
        </p:txBody>
      </p:sp>
      <p:sp>
        <p:nvSpPr>
          <p:cNvPr id="3" name="Content Placeholder 2"/>
          <p:cNvSpPr>
            <a:spLocks noGrp="1"/>
          </p:cNvSpPr>
          <p:nvPr>
            <p:ph sz="half" idx="1"/>
          </p:nvPr>
        </p:nvSpPr>
        <p:spPr>
          <a:xfrm>
            <a:off x="389436" y="1447800"/>
            <a:ext cx="4115872" cy="2443746"/>
          </a:xfrm>
        </p:spPr>
        <p:txBody>
          <a:bodyPr/>
          <a:lstStyle>
            <a:lvl1pPr marL="341313" indent="-341313">
              <a:lnSpc>
                <a:spcPct val="90000"/>
              </a:lnSpc>
              <a:buSzPct val="80000"/>
              <a:buFont typeface="Arial" pitchFamily="34" charset="0"/>
              <a:buChar char="•"/>
              <a:defRPr sz="3200"/>
            </a:lvl1pPr>
            <a:lvl2pPr marL="627063" indent="-285750">
              <a:lnSpc>
                <a:spcPct val="90000"/>
              </a:lnSpc>
              <a:buSzPct val="80000"/>
              <a:buFont typeface="Arial" pitchFamily="34" charset="0"/>
              <a:buChar char="•"/>
              <a:defRPr sz="2800"/>
            </a:lvl2pPr>
            <a:lvl3pPr marL="914400" indent="-287338">
              <a:lnSpc>
                <a:spcPct val="90000"/>
              </a:lnSpc>
              <a:buSzPct val="80000"/>
              <a:buFont typeface="Arial" pitchFamily="34" charset="0"/>
              <a:buChar char="•"/>
              <a:defRPr sz="2400"/>
            </a:lvl3pPr>
            <a:lvl4pPr marL="1712913" indent="-225425">
              <a:lnSpc>
                <a:spcPct val="90000"/>
              </a:lnSpc>
              <a:buSzPct val="80000"/>
              <a:buFont typeface="Arial" pitchFamily="34" charset="0"/>
              <a:buChar char="•"/>
              <a:defRPr sz="2000"/>
            </a:lvl4pPr>
            <a:lvl5pPr marL="1944688" indent="-231775">
              <a:lnSpc>
                <a:spcPct val="90000"/>
              </a:lnSpc>
              <a:buSzPct val="80000"/>
              <a:buFont typeface="Arial" pitchFamily="34" charset="0"/>
              <a:buChar cha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7501" y="1447800"/>
            <a:ext cx="4115872" cy="2443746"/>
          </a:xfrm>
        </p:spPr>
        <p:txBody>
          <a:bodyPr/>
          <a:lstStyle>
            <a:lvl1pPr marL="457200" indent="-457200">
              <a:lnSpc>
                <a:spcPct val="90000"/>
              </a:lnSpc>
              <a:buSzPct val="80000"/>
              <a:buFont typeface="Arial" pitchFamily="34" charset="0"/>
              <a:buChar char="•"/>
              <a:defRPr lang="en-US" sz="3200" kern="1200" dirty="0" smtClean="0">
                <a:gradFill>
                  <a:gsLst>
                    <a:gs pos="0">
                      <a:srgbClr val="595959"/>
                    </a:gs>
                    <a:gs pos="86000">
                      <a:srgbClr val="595959"/>
                    </a:gs>
                  </a:gsLst>
                  <a:lin ang="5400000" scaled="0"/>
                </a:gradFill>
                <a:latin typeface="+mn-lt"/>
                <a:ea typeface="+mn-ea"/>
                <a:cs typeface="+mn-cs"/>
              </a:defRPr>
            </a:lvl1pPr>
            <a:lvl2pPr marL="798513" indent="-457200">
              <a:lnSpc>
                <a:spcPct val="90000"/>
              </a:lnSpc>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969962" indent="-342900">
              <a:lnSpc>
                <a:spcPct val="90000"/>
              </a:lnSpc>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3pPr>
            <a:lvl4pPr marL="1830388" indent="-342900">
              <a:lnSpc>
                <a:spcPct val="90000"/>
              </a:lnSpc>
              <a:buSzPct val="80000"/>
              <a:buFont typeface="Arial" pitchFamily="34" charset="0"/>
              <a:buChar char="•"/>
              <a:defRPr lang="en-US" sz="2000" kern="1200" dirty="0" smtClean="0">
                <a:gradFill>
                  <a:gsLst>
                    <a:gs pos="0">
                      <a:srgbClr val="595959"/>
                    </a:gs>
                    <a:gs pos="86000">
                      <a:srgbClr val="595959"/>
                    </a:gs>
                  </a:gsLst>
                  <a:lin ang="5400000" scaled="0"/>
                </a:gradFill>
                <a:latin typeface="+mn-lt"/>
                <a:ea typeface="+mn-ea"/>
                <a:cs typeface="+mn-cs"/>
              </a:defRPr>
            </a:lvl4pPr>
            <a:lvl5pPr marL="2055813" indent="-342900">
              <a:lnSpc>
                <a:spcPct val="90000"/>
              </a:lnSpc>
              <a:buSzPct val="80000"/>
              <a:buFont typeface="Arial" pitchFamily="34" charset="0"/>
              <a:buChar char="•"/>
              <a:defRPr lang="en-US" sz="2000" kern="1200" dirty="0">
                <a:gradFill>
                  <a:gsLst>
                    <a:gs pos="0">
                      <a:srgbClr val="595959"/>
                    </a:gs>
                    <a:gs pos="86000">
                      <a:srgbClr val="595959"/>
                    </a:gs>
                  </a:gsLst>
                  <a:lin ang="5400000" scaled="0"/>
                </a:gradFill>
                <a:latin typeface="+mn-lt"/>
                <a:ea typeface="+mn-ea"/>
                <a:cs typeface="+mn-cs"/>
              </a:defRPr>
            </a:lvl5pPr>
            <a:lvl6pPr>
              <a:defRPr sz="1800"/>
            </a:lvl6pPr>
            <a:lvl7pPr>
              <a:defRPr sz="1800"/>
            </a:lvl7pPr>
            <a:lvl8pPr>
              <a:defRPr sz="1800"/>
            </a:lvl8pPr>
            <a:lvl9pPr>
              <a:defRPr sz="1800"/>
            </a:lvl9pPr>
          </a:lstStyle>
          <a:p>
            <a:pPr marL="341313" lvl="0" indent="-341313" algn="l" defTabSz="914363" rtl="0" eaLnBrk="1" latinLnBrk="0" hangingPunct="1">
              <a:lnSpc>
                <a:spcPct val="90000"/>
              </a:lnSpc>
              <a:spcBef>
                <a:spcPct val="20000"/>
              </a:spcBef>
              <a:buSzPct val="80000"/>
              <a:buFont typeface="Arial" pitchFamily="34" charset="0"/>
              <a:buChar char="•"/>
            </a:pPr>
            <a:r>
              <a:rPr lang="en-US" smtClean="0"/>
              <a:t>Click to edit Master text styles</a:t>
            </a:r>
          </a:p>
          <a:p>
            <a:pPr marL="341313" lvl="1" indent="-341313" algn="l" defTabSz="914363" rtl="0" eaLnBrk="1" latinLnBrk="0" hangingPunct="1">
              <a:lnSpc>
                <a:spcPct val="90000"/>
              </a:lnSpc>
              <a:spcBef>
                <a:spcPct val="20000"/>
              </a:spcBef>
              <a:buSzPct val="80000"/>
              <a:buFont typeface="Arial" pitchFamily="34" charset="0"/>
              <a:buChar char="•"/>
            </a:pPr>
            <a:r>
              <a:rPr lang="en-US" smtClean="0"/>
              <a:t>Second level</a:t>
            </a:r>
          </a:p>
          <a:p>
            <a:pPr marL="341313" lvl="2" indent="-341313" algn="l" defTabSz="914363" rtl="0" eaLnBrk="1" latinLnBrk="0" hangingPunct="1">
              <a:lnSpc>
                <a:spcPct val="90000"/>
              </a:lnSpc>
              <a:spcBef>
                <a:spcPct val="20000"/>
              </a:spcBef>
              <a:buSzPct val="80000"/>
              <a:buFont typeface="Arial" pitchFamily="34" charset="0"/>
              <a:buChar char="•"/>
            </a:pPr>
            <a:r>
              <a:rPr lang="en-US" smtClean="0"/>
              <a:t>Third level</a:t>
            </a:r>
          </a:p>
          <a:p>
            <a:pPr marL="341313" lvl="3" indent="-341313" algn="l" defTabSz="914363" rtl="0" eaLnBrk="1" latinLnBrk="0" hangingPunct="1">
              <a:lnSpc>
                <a:spcPct val="90000"/>
              </a:lnSpc>
              <a:spcBef>
                <a:spcPct val="20000"/>
              </a:spcBef>
              <a:buSzPct val="80000"/>
              <a:buFont typeface="Arial" pitchFamily="34" charset="0"/>
              <a:buChar char="•"/>
            </a:pPr>
            <a:r>
              <a:rPr lang="en-US" smtClean="0"/>
              <a:t>Fourth level</a:t>
            </a:r>
          </a:p>
          <a:p>
            <a:pPr marL="341313" lvl="4" indent="-341313" algn="l" defTabSz="914363" rtl="0" eaLnBrk="1" latinLnBrk="0" hangingPunct="1">
              <a:lnSpc>
                <a:spcPct val="90000"/>
              </a:lnSpc>
              <a:spcBef>
                <a:spcPct val="20000"/>
              </a:spcBef>
              <a:buSzPct val="80000"/>
              <a:buFont typeface="Arial" pitchFamily="34" charset="0"/>
              <a:buChar char="•"/>
            </a:pPr>
            <a:r>
              <a:rPr lang="en-US" smtClean="0"/>
              <a:t>Fifth level</a:t>
            </a:r>
            <a:endParaRPr lang="en-US" dirty="0"/>
          </a:p>
        </p:txBody>
      </p:sp>
      <p:pic>
        <p:nvPicPr>
          <p:cNvPr id="5" name="Picture 4"/>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3" y="6372547"/>
            <a:ext cx="1261769" cy="195501"/>
          </a:xfrm>
          <a:prstGeom prst="rect">
            <a:avLst/>
          </a:prstGeom>
        </p:spPr>
      </p:pic>
    </p:spTree>
    <p:extLst>
      <p:ext uri="{BB962C8B-B14F-4D97-AF65-F5344CB8AC3E}">
        <p14:creationId xmlns:p14="http://schemas.microsoft.com/office/powerpoint/2010/main" val="4064934565"/>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1"/>
            <a:ext cx="8363938" cy="747897"/>
          </a:xfrm>
        </p:spPr>
        <p:txBody>
          <a:bodyPr/>
          <a:lstStyle>
            <a:lvl1pPr>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389436" y="1004601"/>
            <a:ext cx="4115872" cy="886397"/>
          </a:xfrm>
        </p:spPr>
        <p:txBody>
          <a:bodyPr anchor="b"/>
          <a:lstStyle>
            <a:lvl1pPr marL="0" indent="0">
              <a:lnSpc>
                <a:spcPct val="90000"/>
              </a:lnSpc>
              <a:spcBef>
                <a:spcPts val="0"/>
              </a:spcBef>
              <a:buNone/>
              <a:defRPr sz="3200" b="0">
                <a:latin typeface="Segoe UI Light" pitchFamily="34" charset="0"/>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0" y="2266796"/>
            <a:ext cx="4114800" cy="2332946"/>
          </a:xfrm>
        </p:spPr>
        <p:txBody>
          <a:bodyPr/>
          <a:lstStyle>
            <a:lvl1pPr marL="403225" indent="-403225">
              <a:buSzPct val="80000"/>
              <a:buFont typeface="Arial" pitchFamily="34" charset="0"/>
              <a:buChar char="•"/>
              <a:defRPr sz="2800"/>
            </a:lvl1pPr>
            <a:lvl2pPr marL="744538" indent="-322263">
              <a:buSzPct val="80000"/>
              <a:buFont typeface="Arial" pitchFamily="34" charset="0"/>
              <a:buChar char="•"/>
              <a:defRPr sz="2800"/>
            </a:lvl2pPr>
            <a:lvl3pPr marL="1027113" indent="-282575" defTabSz="1030288">
              <a:buSzPct val="80000"/>
              <a:buFont typeface="Arial" pitchFamily="34" charset="0"/>
              <a:buChar char="•"/>
              <a:defRPr sz="2400"/>
            </a:lvl3pPr>
            <a:lvl4pPr marL="1317625" indent="-287338">
              <a:buSzPct val="80000"/>
              <a:buFont typeface="Arial" pitchFamily="34" charset="0"/>
              <a:buChar char="•"/>
              <a:defRPr sz="2000"/>
            </a:lvl4pPr>
            <a:lvl5pPr marL="1541463" indent="-223838">
              <a:buSzPct val="80000"/>
              <a:buFont typeface="Arial" pitchFamily="34" charset="0"/>
              <a:buChar char="•"/>
              <a:defRPr sz="20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37501" y="1004601"/>
            <a:ext cx="4115872" cy="886397"/>
          </a:xfrm>
        </p:spPr>
        <p:txBody>
          <a:bodyPr anchor="b"/>
          <a:lstStyle>
            <a:lvl1pPr marL="0" indent="0">
              <a:lnSpc>
                <a:spcPct val="90000"/>
              </a:lnSpc>
              <a:spcBef>
                <a:spcPts val="0"/>
              </a:spcBef>
              <a:buNone/>
              <a:defRPr sz="3200" b="0">
                <a:latin typeface="Segoe UI Light" pitchFamily="34" charset="0"/>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37501" y="2266796"/>
            <a:ext cx="4115872" cy="2332946"/>
          </a:xfrm>
        </p:spPr>
        <p:txBody>
          <a:bodyPr/>
          <a:lstStyle>
            <a:lvl1pPr marL="296321" indent="-296321">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1pPr>
            <a:lvl2pPr marL="457200" indent="-457200">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765175" indent="-342900">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3pPr>
            <a:lvl4pPr marL="1373187" indent="-342900">
              <a:buSzPct val="80000"/>
              <a:buFont typeface="Arial" pitchFamily="34" charset="0"/>
              <a:buChar char="•"/>
              <a:defRPr lang="en-US" sz="2000" kern="1200" dirty="0" smtClean="0">
                <a:gradFill>
                  <a:gsLst>
                    <a:gs pos="0">
                      <a:srgbClr val="595959"/>
                    </a:gs>
                    <a:gs pos="86000">
                      <a:srgbClr val="595959"/>
                    </a:gs>
                  </a:gsLst>
                  <a:lin ang="5400000" scaled="0"/>
                </a:gradFill>
                <a:latin typeface="+mn-lt"/>
                <a:ea typeface="+mn-ea"/>
                <a:cs typeface="+mn-cs"/>
              </a:defRPr>
            </a:lvl4pPr>
            <a:lvl5pPr marL="1087438" indent="-342900">
              <a:buSzPct val="80000"/>
              <a:buFont typeface="Arial" pitchFamily="34" charset="0"/>
              <a:buChar char="•"/>
              <a:defRPr lang="en-US" sz="2000" kern="1200" dirty="0">
                <a:gradFill>
                  <a:gsLst>
                    <a:gs pos="0">
                      <a:srgbClr val="595959"/>
                    </a:gs>
                    <a:gs pos="86000">
                      <a:srgbClr val="595959"/>
                    </a:gs>
                  </a:gsLst>
                  <a:lin ang="5400000" scaled="0"/>
                </a:gradFill>
                <a:latin typeface="+mn-lt"/>
                <a:ea typeface="+mn-ea"/>
                <a:cs typeface="+mn-cs"/>
              </a:defRPr>
            </a:lvl5pPr>
            <a:lvl6pPr marL="1373187" indent="-342900">
              <a:defRPr sz="1600"/>
            </a:lvl6pPr>
            <a:lvl7pPr marL="1603375" indent="-285750">
              <a:defRPr sz="1600"/>
            </a:lvl7pPr>
            <a:lvl8pPr>
              <a:defRPr sz="1600"/>
            </a:lvl8pPr>
            <a:lvl9pPr>
              <a:defRPr sz="1600"/>
            </a:lvl9pPr>
          </a:lstStyle>
          <a:p>
            <a:pPr marL="403225" lvl="0" indent="-403225" algn="l" defTabSz="914363" rtl="0" eaLnBrk="1" latinLnBrk="0" hangingPunct="1">
              <a:lnSpc>
                <a:spcPct val="90000"/>
              </a:lnSpc>
              <a:spcBef>
                <a:spcPct val="20000"/>
              </a:spcBef>
              <a:buSzPct val="80000"/>
            </a:pPr>
            <a:r>
              <a:rPr lang="en-US" smtClean="0"/>
              <a:t>Click to edit Master text styles</a:t>
            </a:r>
          </a:p>
          <a:p>
            <a:pPr marL="403225" lvl="1" indent="-403225" algn="l" defTabSz="914363" rtl="0" eaLnBrk="1" latinLnBrk="0" hangingPunct="1">
              <a:lnSpc>
                <a:spcPct val="90000"/>
              </a:lnSpc>
              <a:spcBef>
                <a:spcPct val="20000"/>
              </a:spcBef>
              <a:buSzPct val="80000"/>
            </a:pPr>
            <a:r>
              <a:rPr lang="en-US" smtClean="0"/>
              <a:t>Second level</a:t>
            </a:r>
          </a:p>
          <a:p>
            <a:pPr marL="403225" lvl="2" indent="-403225" algn="l" defTabSz="914363" rtl="0" eaLnBrk="1" latinLnBrk="0" hangingPunct="1">
              <a:lnSpc>
                <a:spcPct val="90000"/>
              </a:lnSpc>
              <a:spcBef>
                <a:spcPct val="20000"/>
              </a:spcBef>
              <a:buSzPct val="80000"/>
            </a:pPr>
            <a:r>
              <a:rPr lang="en-US" smtClean="0"/>
              <a:t>Third level</a:t>
            </a:r>
          </a:p>
          <a:p>
            <a:pPr marL="403225" lvl="3" indent="-403225" algn="l" defTabSz="914363" rtl="0" eaLnBrk="1" latinLnBrk="0" hangingPunct="1">
              <a:lnSpc>
                <a:spcPct val="90000"/>
              </a:lnSpc>
              <a:spcBef>
                <a:spcPct val="20000"/>
              </a:spcBef>
              <a:buSzPct val="80000"/>
            </a:pPr>
            <a:r>
              <a:rPr lang="en-US" smtClean="0"/>
              <a:t>Fourth level</a:t>
            </a:r>
          </a:p>
          <a:p>
            <a:pPr marL="403225" lvl="4" indent="-403225" algn="l" defTabSz="914363" rtl="0" eaLnBrk="1" latinLnBrk="0" hangingPunct="1">
              <a:lnSpc>
                <a:spcPct val="90000"/>
              </a:lnSpc>
              <a:spcBef>
                <a:spcPct val="20000"/>
              </a:spcBef>
              <a:buSzPct val="80000"/>
            </a:pPr>
            <a:r>
              <a:rPr lang="en-US" smtClean="0"/>
              <a:t>Fifth level</a:t>
            </a:r>
            <a:endParaRPr lang="en-US" dirty="0"/>
          </a:p>
        </p:txBody>
      </p:sp>
      <p:pic>
        <p:nvPicPr>
          <p:cNvPr id="7" name="Picture 6"/>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3" y="6372547"/>
            <a:ext cx="1261769" cy="195501"/>
          </a:xfrm>
          <a:prstGeom prst="rect">
            <a:avLst/>
          </a:prstGeom>
        </p:spPr>
      </p:pic>
    </p:spTree>
    <p:extLst>
      <p:ext uri="{BB962C8B-B14F-4D97-AF65-F5344CB8AC3E}">
        <p14:creationId xmlns:p14="http://schemas.microsoft.com/office/powerpoint/2010/main" val="1026121945"/>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1"/>
            <a:ext cx="8363938" cy="747897"/>
          </a:xfrm>
        </p:spPr>
        <p:txBody>
          <a:bodyPr/>
          <a:lstStyle>
            <a:lvl1pPr>
              <a:defRPr sz="5400"/>
            </a:lvl1pPr>
          </a:lstStyle>
          <a:p>
            <a:r>
              <a:rPr lang="en-US" smtClean="0"/>
              <a:t>Click to edit Master title style</a:t>
            </a:r>
            <a:endParaRPr lang="en-US" dirty="0"/>
          </a:p>
        </p:txBody>
      </p:sp>
      <p:pic>
        <p:nvPicPr>
          <p:cNvPr id="3" name="Picture 2"/>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3" y="6372547"/>
            <a:ext cx="1261769" cy="195501"/>
          </a:xfrm>
          <a:prstGeom prst="rect">
            <a:avLst/>
          </a:prstGeom>
        </p:spPr>
      </p:pic>
    </p:spTree>
    <p:extLst>
      <p:ext uri="{BB962C8B-B14F-4D97-AF65-F5344CB8AC3E}">
        <p14:creationId xmlns:p14="http://schemas.microsoft.com/office/powerpoint/2010/main" val="839951255"/>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3" y="6372547"/>
            <a:ext cx="1261769" cy="195501"/>
          </a:xfrm>
          <a:prstGeom prst="rect">
            <a:avLst/>
          </a:prstGeom>
        </p:spPr>
      </p:pic>
    </p:spTree>
    <p:extLst>
      <p:ext uri="{BB962C8B-B14F-4D97-AF65-F5344CB8AC3E}">
        <p14:creationId xmlns:p14="http://schemas.microsoft.com/office/powerpoint/2010/main" val="4061015657"/>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19" name="Rectangle 18"/>
          <p:cNvSpPr/>
          <p:nvPr userDrawn="1"/>
        </p:nvSpPr>
        <p:spPr bwMode="auto">
          <a:xfrm>
            <a:off x="389436" y="1447800"/>
            <a:ext cx="8363937" cy="51816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1"/>
          </p:nvPr>
        </p:nvSpPr>
        <p:spPr>
          <a:xfrm>
            <a:off x="2606032" y="3112962"/>
            <a:ext cx="5210341" cy="1851276"/>
          </a:xfrm>
        </p:spPr>
        <p:txBody>
          <a:bodyPr lIns="182880" tIns="182880" anchor="ctr" anchorCtr="0"/>
          <a:lstStyle>
            <a:lvl1pPr marL="574675" indent="-571500">
              <a:spcAft>
                <a:spcPts val="1200"/>
              </a:spcAft>
              <a:buNone/>
              <a:defRPr lang="en-US" sz="4400" kern="1200" spc="-100" baseline="0" dirty="0" smtClean="0">
                <a:gradFill>
                  <a:gsLst>
                    <a:gs pos="0">
                      <a:srgbClr val="595959"/>
                    </a:gs>
                    <a:gs pos="86000">
                      <a:srgbClr val="595959"/>
                    </a:gs>
                  </a:gsLst>
                  <a:lin ang="5400000" scaled="0"/>
                </a:gradFill>
                <a:latin typeface="Segoe UI Light" pitchFamily="34" charset="0"/>
                <a:ea typeface="+mn-ea"/>
                <a:cs typeface="+mn-cs"/>
              </a:defRPr>
            </a:lvl1pPr>
            <a:lvl2pPr marL="346075" indent="-342900">
              <a:buFont typeface="Arial" pitchFamily="34" charset="0"/>
              <a:buNone/>
              <a:defRPr lang="en-US" sz="2400" kern="1200" spc="-50" baseline="0" dirty="0">
                <a:gradFill>
                  <a:gsLst>
                    <a:gs pos="0">
                      <a:srgbClr val="595959"/>
                    </a:gs>
                    <a:gs pos="86000">
                      <a:srgbClr val="595959"/>
                    </a:gs>
                  </a:gsLst>
                  <a:lin ang="5400000" scaled="0"/>
                </a:gradFill>
                <a:latin typeface="+mn-lt"/>
                <a:ea typeface="+mn-ea"/>
                <a:cs typeface="+mn-cs"/>
              </a:defRPr>
            </a:lvl2pPr>
          </a:lstStyle>
          <a:p>
            <a:pPr marL="3175" lvl="0" indent="0" algn="l" defTabSz="914363" rtl="0" eaLnBrk="1" latinLnBrk="0" hangingPunct="1">
              <a:lnSpc>
                <a:spcPct val="90000"/>
              </a:lnSpc>
              <a:spcBef>
                <a:spcPts val="0"/>
              </a:spcBef>
              <a:spcAft>
                <a:spcPts val="900"/>
              </a:spcAft>
              <a:buSzPct val="80000"/>
            </a:pPr>
            <a:r>
              <a:rPr lang="en-US" smtClean="0"/>
              <a:t>Click to edit Master text styles</a:t>
            </a:r>
          </a:p>
          <a:p>
            <a:pPr marL="3175" lvl="1" indent="0" algn="l" defTabSz="914363" rtl="0" eaLnBrk="1" latinLnBrk="0" hangingPunct="1">
              <a:lnSpc>
                <a:spcPct val="90000"/>
              </a:lnSpc>
              <a:spcBef>
                <a:spcPts val="0"/>
              </a:spcBef>
              <a:spcAft>
                <a:spcPts val="900"/>
              </a:spcAft>
              <a:buSzPct val="80000"/>
            </a:pPr>
            <a:r>
              <a:rPr lang="en-US" smtClean="0"/>
              <a:t>Second level</a:t>
            </a:r>
          </a:p>
        </p:txBody>
      </p:sp>
      <p:sp>
        <p:nvSpPr>
          <p:cNvPr id="18" name="Freeform 105"/>
          <p:cNvSpPr>
            <a:spLocks/>
          </p:cNvSpPr>
          <p:nvPr userDrawn="1"/>
        </p:nvSpPr>
        <p:spPr bwMode="black">
          <a:xfrm>
            <a:off x="900364" y="2133600"/>
            <a:ext cx="1399159" cy="38100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a:extLst/>
        </p:spPr>
        <p:txBody>
          <a:bodyPr vert="horz" wrap="square" lIns="82305" tIns="41153" rIns="82305" bIns="41153" numCol="1" anchor="t" anchorCtr="0" compatLnSpc="1">
            <a:prstTxWarp prst="textNoShape">
              <a:avLst/>
            </a:prstTxWarp>
          </a:bodyPr>
          <a:lstStyle/>
          <a:p>
            <a:pPr lvl="0" defTabSz="1218987"/>
            <a:endParaRPr lang="en-US" sz="1600">
              <a:solidFill>
                <a:srgbClr val="292929"/>
              </a:solidFill>
            </a:endParaRPr>
          </a:p>
        </p:txBody>
      </p:sp>
    </p:spTree>
    <p:extLst>
      <p:ext uri="{BB962C8B-B14F-4D97-AF65-F5344CB8AC3E}">
        <p14:creationId xmlns:p14="http://schemas.microsoft.com/office/powerpoint/2010/main" val="237152936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solidFill>
          <a:schemeClr val="accent1">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3"/>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3"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5786545" y="2136047"/>
            <a:ext cx="2625030" cy="2114058"/>
            <a:chOff x="1411369" y="3975421"/>
            <a:chExt cx="1714604" cy="1035908"/>
          </a:xfrm>
        </p:grpSpPr>
        <p:sp>
          <p:nvSpPr>
            <p:cNvPr id="12"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859109868"/>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p:bgPr>
        <a:solidFill>
          <a:srgbClr val="8CC6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3"/>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3"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sp>
        <p:nvSpPr>
          <p:cNvPr id="8" name="Freeform 6"/>
          <p:cNvSpPr>
            <a:spLocks noEditPoints="1"/>
          </p:cNvSpPr>
          <p:nvPr userDrawn="1"/>
        </p:nvSpPr>
        <p:spPr bwMode="auto">
          <a:xfrm>
            <a:off x="6220585" y="2008094"/>
            <a:ext cx="1702251" cy="2169610"/>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779743722"/>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Demo, Video etc. &quot;special&quot; slides">
    <p:bg>
      <p:bgPr>
        <a:solidFill>
          <a:schemeClr val="accent2">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3"/>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3"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8" name="Group 7"/>
          <p:cNvGrpSpPr/>
          <p:nvPr userDrawn="1"/>
        </p:nvGrpSpPr>
        <p:grpSpPr bwMode="black">
          <a:xfrm>
            <a:off x="5929973" y="2242931"/>
            <a:ext cx="2383306" cy="1934622"/>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grpSp>
    </p:spTree>
    <p:extLst>
      <p:ext uri="{BB962C8B-B14F-4D97-AF65-F5344CB8AC3E}">
        <p14:creationId xmlns:p14="http://schemas.microsoft.com/office/powerpoint/2010/main" val="3142613438"/>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Demo, Video etc. &quot;special&quot; slides">
    <p:bg>
      <p:bgPr>
        <a:solidFill>
          <a:srgbClr val="FFBE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3"/>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3"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rgbClr val="FFE497"/>
                </a:solidFill>
                <a:effectLst/>
                <a:uLnTx/>
                <a:uFillTx/>
                <a:latin typeface="Segoe UI Light" pitchFamily="34" charset="0"/>
                <a:ea typeface="+mn-ea"/>
                <a:cs typeface="+mn-cs"/>
              </a:defRPr>
            </a:lvl1pPr>
          </a:lstStyle>
          <a:p>
            <a:pPr lvl="0"/>
            <a:r>
              <a:rPr lang="en-US" dirty="0" smtClean="0"/>
              <a:t>click to…</a:t>
            </a:r>
          </a:p>
        </p:txBody>
      </p:sp>
      <p:sp>
        <p:nvSpPr>
          <p:cNvPr id="25" name="Freeform 64"/>
          <p:cNvSpPr>
            <a:spLocks noEditPoints="1"/>
          </p:cNvSpPr>
          <p:nvPr userDrawn="1"/>
        </p:nvSpPr>
        <p:spPr bwMode="black">
          <a:xfrm>
            <a:off x="5944255" y="1932604"/>
            <a:ext cx="2260588" cy="2314242"/>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a:p>
        </p:txBody>
      </p:sp>
    </p:spTree>
    <p:extLst>
      <p:ext uri="{BB962C8B-B14F-4D97-AF65-F5344CB8AC3E}">
        <p14:creationId xmlns:p14="http://schemas.microsoft.com/office/powerpoint/2010/main" val="1067018347"/>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Demo, Video etc. &quot;special&quot; slides">
    <p:bg>
      <p:bgPr>
        <a:solidFill>
          <a:schemeClr val="accent3">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3"/>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3"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3">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6663804" y="1905000"/>
            <a:ext cx="958447" cy="3245368"/>
            <a:chOff x="7558088" y="1685925"/>
            <a:chExt cx="1322387" cy="3359150"/>
          </a:xfrm>
          <a:solidFill>
            <a:schemeClr val="bg1"/>
          </a:solidFill>
        </p:grpSpPr>
        <p:sp>
          <p:nvSpPr>
            <p:cNvPr id="12"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2"/>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247322638"/>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391008" y="1905000"/>
            <a:ext cx="8022140" cy="1378644"/>
          </a:xfrm>
        </p:spPr>
        <p:txBody>
          <a:bodyPr anchor="ctr" anchorCtr="0">
            <a:noAutofit/>
            <a:scene3d>
              <a:camera prst="orthographicFront"/>
              <a:lightRig rig="flat" dir="t"/>
            </a:scene3d>
            <a:sp3d>
              <a:contourClr>
                <a:schemeClr val="bg2"/>
              </a:contourClr>
            </a:sp3d>
          </a:bodyPr>
          <a:lstStyle>
            <a:lvl1pPr marL="0" indent="0" algn="l">
              <a:buFont typeface="Arial" pitchFamily="34" charset="0"/>
              <a:buNone/>
              <a:defRPr kumimoji="0" lang="en-US" sz="8800" b="0" i="0" u="none" strike="noStrike" kern="1200" cap="none" spc="-120" normalizeH="0" baseline="0" dirty="0" smtClean="0">
                <a:ln w="3175">
                  <a:noFill/>
                </a:ln>
                <a:solidFill>
                  <a:schemeClr val="bg1">
                    <a:alpha val="99000"/>
                  </a:schemeClr>
                </a:solidFill>
                <a:effectLst/>
                <a:uLnTx/>
                <a:uFillTx/>
                <a:latin typeface="Segoe UI Light"/>
                <a:ea typeface="+mn-ea"/>
                <a:cs typeface="Arial" charset="0"/>
              </a:defRPr>
            </a:lvl1pPr>
          </a:lstStyle>
          <a:p>
            <a:pPr lvl="0"/>
            <a:r>
              <a:rPr lang="en-US" smtClean="0"/>
              <a:t>Click to edit Master text styles</a:t>
            </a:r>
          </a:p>
        </p:txBody>
      </p:sp>
      <p:pic>
        <p:nvPicPr>
          <p:cNvPr id="8" name="Picture 7"/>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872963" y="6338048"/>
            <a:ext cx="1880410" cy="291353"/>
          </a:xfrm>
          <a:prstGeom prst="rect">
            <a:avLst/>
          </a:prstGeom>
        </p:spPr>
      </p:pic>
    </p:spTree>
    <p:extLst>
      <p:ext uri="{BB962C8B-B14F-4D97-AF65-F5344CB8AC3E}">
        <p14:creationId xmlns:p14="http://schemas.microsoft.com/office/powerpoint/2010/main" val="3175494183"/>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rand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black">
          <a:xfrm>
            <a:off x="3241725" y="3140274"/>
            <a:ext cx="2660550" cy="577452"/>
          </a:xfrm>
          <a:prstGeom prst="rect">
            <a:avLst/>
          </a:prstGeom>
          <a:noFill/>
          <a:ln>
            <a:noFill/>
          </a:ln>
        </p:spPr>
      </p:pic>
      <p:sp>
        <p:nvSpPr>
          <p:cNvPr id="3" name="Text Box 3"/>
          <p:cNvSpPr txBox="1">
            <a:spLocks noChangeArrowheads="1"/>
          </p:cNvSpPr>
          <p:nvPr userDrawn="1"/>
        </p:nvSpPr>
        <p:spPr bwMode="blackWhite">
          <a:xfrm>
            <a:off x="381000" y="6083573"/>
            <a:ext cx="8382000" cy="523206"/>
          </a:xfrm>
          <a:prstGeom prst="rect">
            <a:avLst/>
          </a:prstGeom>
          <a:noFill/>
          <a:ln w="12700">
            <a:noFill/>
            <a:miter lim="800000"/>
            <a:headEnd type="none" w="sm" len="sm"/>
            <a:tailEnd type="none" w="sm" len="sm"/>
          </a:ln>
          <a:effectLst/>
        </p:spPr>
        <p:txBody>
          <a:bodyPr vert="horz" wrap="square" lIns="91425" tIns="45713" rIns="91425" bIns="45713" numCol="1" anchor="t" anchorCtr="0" compatLnSpc="1">
            <a:prstTxWarp prst="textNoShape">
              <a:avLst/>
            </a:prstTxWarp>
            <a:spAutoFit/>
          </a:bodyPr>
          <a:lstStyle/>
          <a:p>
            <a:pPr algn="ctr" defTabSz="914099" eaLnBrk="0" hangingPunct="0"/>
            <a:r>
              <a:rPr lang="en-US" sz="700" dirty="0">
                <a:solidFill>
                  <a:schemeClr val="bg1">
                    <a:alpha val="99000"/>
                  </a:schemeClr>
                </a:solidFill>
                <a:latin typeface="Segoe UI" pitchFamily="34" charset="0"/>
                <a:cs typeface="Arial" charset="0"/>
              </a:rPr>
              <a:t>© </a:t>
            </a:r>
            <a:r>
              <a:rPr lang="en-US" sz="700" dirty="0" smtClean="0">
                <a:solidFill>
                  <a:schemeClr val="bg1">
                    <a:alpha val="99000"/>
                  </a:schemeClr>
                </a:solidFill>
                <a:latin typeface="Segoe UI" pitchFamily="34" charset="0"/>
                <a:cs typeface="Arial" charset="0"/>
              </a:rPr>
              <a:t>2011 Microsoft </a:t>
            </a:r>
            <a:r>
              <a:rPr lang="en-US" sz="700" dirty="0">
                <a:solidFill>
                  <a:schemeClr val="bg1">
                    <a:alpha val="99000"/>
                  </a:schemeClr>
                </a:solidFill>
                <a:latin typeface="Segoe UI" pitchFamily="34" charset="0"/>
                <a:cs typeface="Arial" charset="0"/>
              </a:rPr>
              <a:t>Corporation. All rights reserved. Microsoft, Windows, Windows Vista and other product names are or may be registered trademarks and/or trademarks in the U.S. and/or other countries.</a:t>
            </a:r>
          </a:p>
          <a:p>
            <a:pPr algn="ctr" defTabSz="914099" eaLnBrk="0" hangingPunct="0"/>
            <a:r>
              <a:rPr lang="en-US" sz="700" dirty="0">
                <a:solidFill>
                  <a:schemeClr val="bg1">
                    <a:alpha val="99000"/>
                  </a:schemeClr>
                </a:solidFill>
                <a:latin typeface="Segoe UI" pitchFamily="34" charset="0"/>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r>
              <a:rPr lang="en-US" sz="700" dirty="0" smtClean="0">
                <a:solidFill>
                  <a:schemeClr val="bg1">
                    <a:alpha val="99000"/>
                  </a:schemeClr>
                </a:solidFill>
                <a:latin typeface="Segoe UI" pitchFamily="34" charset="0"/>
                <a:cs typeface="Arial" charset="0"/>
              </a:rPr>
              <a:t>MICROSOFT </a:t>
            </a:r>
            <a:r>
              <a:rPr lang="en-US" sz="700" dirty="0">
                <a:solidFill>
                  <a:schemeClr val="bg1">
                    <a:alpha val="99000"/>
                  </a:schemeClr>
                </a:solidFill>
                <a:latin typeface="Segoe UI" pitchFamily="34" charset="0"/>
                <a:cs typeface="Arial" charset="0"/>
              </a:rPr>
              <a:t>MAKES NO WARRANTIES, EXPRESS, IMPLIED OR STATUTORY, AS TO THE INFORMATION IN THIS PRESENTATION.</a:t>
            </a:r>
          </a:p>
        </p:txBody>
      </p:sp>
    </p:spTree>
    <p:extLst>
      <p:ext uri="{BB962C8B-B14F-4D97-AF65-F5344CB8AC3E}">
        <p14:creationId xmlns:p14="http://schemas.microsoft.com/office/powerpoint/2010/main" val="2916177859"/>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WALKIN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Text Placeholder 5"/>
          <p:cNvSpPr>
            <a:spLocks noGrp="1"/>
          </p:cNvSpPr>
          <p:nvPr userDrawn="1">
            <p:ph type="body" sz="quarter" idx="10" hasCustomPrompt="1"/>
          </p:nvPr>
        </p:nvSpPr>
        <p:spPr>
          <a:xfrm>
            <a:off x="384673" y="2892711"/>
            <a:ext cx="8423524" cy="2437590"/>
          </a:xfrm>
        </p:spPr>
        <p:txBody>
          <a:bodyPr/>
          <a:lstStyle>
            <a:lvl1pPr marL="0" indent="0">
              <a:buNone/>
              <a:defRPr lang="en-US" sz="8800" i="0" kern="1200" spc="-100" baseline="0" dirty="0" smtClean="0">
                <a:solidFill>
                  <a:schemeClr val="bg1">
                    <a:alpha val="99000"/>
                  </a:schemeClr>
                </a:soli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userDrawn="1">
            <p:ph type="body" sz="quarter" idx="11" hasCustomPrompt="1"/>
          </p:nvPr>
        </p:nvSpPr>
        <p:spPr>
          <a:xfrm>
            <a:off x="384673" y="4343400"/>
            <a:ext cx="5636696" cy="443198"/>
          </a:xfrm>
        </p:spPr>
        <p:txBody>
          <a:bodyPr/>
          <a:lstStyle>
            <a:lvl1pPr marL="0" indent="0">
              <a:buNone/>
              <a:defRPr lang="en-US" sz="3200" kern="1200" spc="-100" baseline="0" dirty="0">
                <a:solidFill>
                  <a:schemeClr val="bg1">
                    <a:alpha val="99000"/>
                  </a:schemeClr>
                </a:solidFill>
                <a:latin typeface="+mj-lt"/>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userDrawn="1"/>
        </p:nvPicPr>
        <p:blipFill rotWithShape="1">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401135" y="6364651"/>
            <a:ext cx="1197051" cy="268366"/>
          </a:xfrm>
          <a:prstGeom prst="rect">
            <a:avLst/>
          </a:prstGeom>
          <a:noFill/>
          <a:ln>
            <a:noFill/>
          </a:ln>
        </p:spPr>
      </p:pic>
      <p:pic>
        <p:nvPicPr>
          <p:cNvPr id="7" name="Picture 6"/>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228600"/>
            <a:ext cx="1873858" cy="290338"/>
          </a:xfrm>
          <a:prstGeom prst="rect">
            <a:avLst/>
          </a:prstGeom>
        </p:spPr>
      </p:pic>
    </p:spTree>
    <p:extLst>
      <p:ext uri="{BB962C8B-B14F-4D97-AF65-F5344CB8AC3E}">
        <p14:creationId xmlns:p14="http://schemas.microsoft.com/office/powerpoint/2010/main" val="2206010008"/>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447799"/>
            <a:ext cx="8363938" cy="2000548"/>
          </a:xfrm>
        </p:spPr>
        <p:txBody>
          <a:bodyPr/>
          <a:lstStyle>
            <a:lvl1pPr marL="460375" indent="-460375">
              <a:buClr>
                <a:srgbClr val="FFFFFF"/>
              </a:buClr>
              <a:buSzPct val="70000"/>
              <a:buFontTx/>
              <a:buBlip>
                <a:blip r:embed="rId2"/>
              </a:buBlip>
              <a:defRPr>
                <a:gradFill>
                  <a:gsLst>
                    <a:gs pos="0">
                      <a:srgbClr val="FFFFFF"/>
                    </a:gs>
                    <a:gs pos="86000">
                      <a:srgbClr val="FFFFFF"/>
                    </a:gs>
                  </a:gsLst>
                  <a:lin ang="5400000" scaled="0"/>
                </a:gradFill>
              </a:defRPr>
            </a:lvl1pPr>
            <a:lvl2pPr marL="855663" indent="-395288">
              <a:buClr>
                <a:srgbClr val="FFFFFF"/>
              </a:buClr>
              <a:buSzPct val="70000"/>
              <a:buFontTx/>
              <a:buBlip>
                <a:blip r:embed="rId2"/>
              </a:buBlip>
              <a:defRPr>
                <a:gradFill>
                  <a:gsLst>
                    <a:gs pos="0">
                      <a:srgbClr val="FFFFFF"/>
                    </a:gs>
                    <a:gs pos="86000">
                      <a:srgbClr val="FFFFFF"/>
                    </a:gs>
                  </a:gsLst>
                  <a:lin ang="5400000" scaled="0"/>
                </a:gradFill>
              </a:defRPr>
            </a:lvl2pPr>
            <a:lvl3pPr marL="1258888" indent="-403225">
              <a:buClr>
                <a:srgbClr val="FFFFFF"/>
              </a:buClr>
              <a:buSzPct val="70000"/>
              <a:buFontTx/>
              <a:buBlip>
                <a:blip r:embed="rId2"/>
              </a:buBlip>
              <a:defRPr>
                <a:gradFill>
                  <a:gsLst>
                    <a:gs pos="0">
                      <a:srgbClr val="FFFFFF"/>
                    </a:gs>
                    <a:gs pos="86000">
                      <a:srgbClr val="FFFFFF"/>
                    </a:gs>
                  </a:gsLst>
                  <a:lin ang="5400000" scaled="0"/>
                </a:gradFill>
              </a:defRPr>
            </a:lvl3pPr>
            <a:lvl4pPr marL="1604963" indent="-346075">
              <a:buClr>
                <a:srgbClr val="FFFFFF"/>
              </a:buClr>
              <a:buSzPct val="70000"/>
              <a:buFontTx/>
              <a:buBlip>
                <a:blip r:embed="rId2"/>
              </a:buBlip>
              <a:defRPr>
                <a:gradFill>
                  <a:gsLst>
                    <a:gs pos="0">
                      <a:srgbClr val="FFFFFF"/>
                    </a:gs>
                    <a:gs pos="86000">
                      <a:srgbClr val="FFFFFF"/>
                    </a:gs>
                  </a:gsLst>
                  <a:lin ang="5400000" scaled="0"/>
                </a:gradFill>
              </a:defRPr>
            </a:lvl4pPr>
            <a:lvl5pPr marL="1941513" indent="-336550">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19560393"/>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447799"/>
            <a:ext cx="8363938" cy="2000548"/>
          </a:xfrm>
        </p:spPr>
        <p:txBody>
          <a:bodyPr/>
          <a:lstStyle>
            <a:lvl1pPr marL="460375" indent="-460375">
              <a:buClr>
                <a:srgbClr val="FFFFFF"/>
              </a:buClr>
              <a:buSzPct val="70000"/>
              <a:buFontTx/>
              <a:buBlip>
                <a:blip r:embed="rId2"/>
              </a:buBlip>
              <a:defRPr>
                <a:gradFill>
                  <a:gsLst>
                    <a:gs pos="0">
                      <a:srgbClr val="FFFFFF"/>
                    </a:gs>
                    <a:gs pos="86000">
                      <a:srgbClr val="FFFFFF"/>
                    </a:gs>
                  </a:gsLst>
                  <a:lin ang="5400000" scaled="0"/>
                </a:gradFill>
              </a:defRPr>
            </a:lvl1pPr>
            <a:lvl2pPr marL="855663" indent="-395288">
              <a:buClr>
                <a:srgbClr val="FFFFFF"/>
              </a:buClr>
              <a:buSzPct val="70000"/>
              <a:buFontTx/>
              <a:buBlip>
                <a:blip r:embed="rId2"/>
              </a:buBlip>
              <a:defRPr>
                <a:gradFill>
                  <a:gsLst>
                    <a:gs pos="0">
                      <a:srgbClr val="FFFFFF"/>
                    </a:gs>
                    <a:gs pos="86000">
                      <a:srgbClr val="FFFFFF"/>
                    </a:gs>
                  </a:gsLst>
                  <a:lin ang="5400000" scaled="0"/>
                </a:gradFill>
              </a:defRPr>
            </a:lvl2pPr>
            <a:lvl3pPr marL="1258888" indent="-403225">
              <a:buClr>
                <a:srgbClr val="FFFFFF"/>
              </a:buClr>
              <a:buSzPct val="70000"/>
              <a:buFontTx/>
              <a:buBlip>
                <a:blip r:embed="rId2"/>
              </a:buBlip>
              <a:defRPr>
                <a:gradFill>
                  <a:gsLst>
                    <a:gs pos="0">
                      <a:srgbClr val="FFFFFF"/>
                    </a:gs>
                    <a:gs pos="86000">
                      <a:srgbClr val="FFFFFF"/>
                    </a:gs>
                  </a:gsLst>
                  <a:lin ang="5400000" scaled="0"/>
                </a:gradFill>
              </a:defRPr>
            </a:lvl3pPr>
            <a:lvl4pPr marL="1604963" indent="-346075">
              <a:buClr>
                <a:srgbClr val="FFFFFF"/>
              </a:buClr>
              <a:buSzPct val="70000"/>
              <a:buFontTx/>
              <a:buBlip>
                <a:blip r:embed="rId2"/>
              </a:buBlip>
              <a:defRPr>
                <a:gradFill>
                  <a:gsLst>
                    <a:gs pos="0">
                      <a:srgbClr val="FFFFFF"/>
                    </a:gs>
                    <a:gs pos="86000">
                      <a:srgbClr val="FFFFFF"/>
                    </a:gs>
                  </a:gsLst>
                  <a:lin ang="5400000" scaled="0"/>
                </a:gradFill>
              </a:defRPr>
            </a:lvl4pPr>
            <a:lvl5pPr marL="1941513" indent="-336550">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7"/>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967894066"/>
      </p:ext>
    </p:extLst>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WALKIN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Text Placeholder 5"/>
          <p:cNvSpPr>
            <a:spLocks noGrp="1"/>
          </p:cNvSpPr>
          <p:nvPr userDrawn="1">
            <p:ph type="body" sz="quarter" idx="10" hasCustomPrompt="1"/>
          </p:nvPr>
        </p:nvSpPr>
        <p:spPr>
          <a:xfrm>
            <a:off x="384673" y="2892712"/>
            <a:ext cx="8423524" cy="2437590"/>
          </a:xfrm>
        </p:spPr>
        <p:txBody>
          <a:bodyPr/>
          <a:lstStyle>
            <a:lvl1pPr marL="0" indent="0">
              <a:buNone/>
              <a:defRPr lang="en-US" sz="8800" i="0" kern="1200" spc="-100" baseline="0" dirty="0" smtClean="0">
                <a:solidFill>
                  <a:schemeClr val="bg1">
                    <a:alpha val="99000"/>
                  </a:schemeClr>
                </a:solidFill>
                <a:latin typeface="Segoe UI Light" pitchFamily="34" charset="0"/>
                <a:ea typeface="+mn-ea"/>
                <a:cs typeface="+mn-cs"/>
              </a:defRPr>
            </a:lvl1pPr>
          </a:lstStyle>
          <a:p>
            <a:pPr marL="0" lvl="0" indent="0" algn="l" defTabSz="914325"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userDrawn="1">
            <p:ph type="body" sz="quarter" idx="11" hasCustomPrompt="1"/>
          </p:nvPr>
        </p:nvSpPr>
        <p:spPr>
          <a:xfrm>
            <a:off x="384673" y="4343402"/>
            <a:ext cx="5636696" cy="443199"/>
          </a:xfrm>
        </p:spPr>
        <p:txBody>
          <a:bodyPr/>
          <a:lstStyle>
            <a:lvl1pPr marL="0" indent="0">
              <a:buNone/>
              <a:defRPr lang="en-US" sz="3200" kern="1200" spc="-100" baseline="0" dirty="0">
                <a:solidFill>
                  <a:schemeClr val="bg1">
                    <a:alpha val="99000"/>
                  </a:schemeClr>
                </a:solidFill>
                <a:latin typeface="+mj-lt"/>
                <a:ea typeface="+mn-ea"/>
                <a:cs typeface="+mn-cs"/>
              </a:defRPr>
            </a:lvl1pPr>
          </a:lstStyle>
          <a:p>
            <a:pPr marL="0" lvl="0" indent="0" algn="l" defTabSz="914325"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userDrawn="1"/>
        </p:nvPicPr>
        <p:blipFill rotWithShape="1">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401135" y="6364652"/>
            <a:ext cx="1197051" cy="268367"/>
          </a:xfrm>
          <a:prstGeom prst="rect">
            <a:avLst/>
          </a:prstGeom>
          <a:noFill/>
          <a:ln>
            <a:noFill/>
          </a:ln>
        </p:spPr>
      </p:pic>
      <p:pic>
        <p:nvPicPr>
          <p:cNvPr id="7" name="Picture 6"/>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228601"/>
            <a:ext cx="1873858" cy="290339"/>
          </a:xfrm>
          <a:prstGeom prst="rect">
            <a:avLst/>
          </a:prstGeom>
        </p:spPr>
      </p:pic>
    </p:spTree>
    <p:extLst>
      <p:ext uri="{BB962C8B-B14F-4D97-AF65-F5344CB8AC3E}">
        <p14:creationId xmlns:p14="http://schemas.microsoft.com/office/powerpoint/2010/main" val="36085684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6" name="Text Placeholder 5"/>
          <p:cNvSpPr>
            <a:spLocks noGrp="1"/>
          </p:cNvSpPr>
          <p:nvPr>
            <p:ph type="body" sz="quarter" idx="10"/>
          </p:nvPr>
        </p:nvSpPr>
        <p:spPr>
          <a:xfrm>
            <a:off x="389437" y="1905001"/>
            <a:ext cx="8363937" cy="1618905"/>
          </a:xfrm>
        </p:spPr>
        <p:txBody>
          <a:bodyPr/>
          <a:lstStyle>
            <a:lvl1pPr>
              <a:lnSpc>
                <a:spcPct val="90000"/>
              </a:lnSpc>
              <a:defRPr sz="2400"/>
            </a:lvl1pPr>
            <a:lvl2pPr>
              <a:lnSpc>
                <a:spcPct val="90000"/>
              </a:lnSpc>
              <a:defRPr sz="2000"/>
            </a:lvl2pPr>
            <a:lvl3pPr>
              <a:lnSpc>
                <a:spcPct val="90000"/>
              </a:lnSpc>
              <a:defRPr sz="1800"/>
            </a:lvl3pPr>
            <a:lvl4pPr>
              <a:lnSpc>
                <a:spcPct val="90000"/>
              </a:lnSpc>
              <a:defRPr sz="1800"/>
            </a:lvl4pPr>
            <a:lvl5pPr>
              <a:lnSpc>
                <a:spcPct val="90000"/>
              </a:lnSpc>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943975890"/>
      </p:ext>
    </p:extLst>
  </p:cSld>
  <p:clrMapOvr>
    <a:masterClrMapping/>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9436" y="2834641"/>
            <a:ext cx="8368939" cy="1015663"/>
          </a:xfrm>
        </p:spPr>
        <p:txBody>
          <a:bodyPr anchor="b" anchorCtr="0">
            <a:spAutoFit/>
          </a:bodyPr>
          <a:lstStyle>
            <a:lvl1pPr>
              <a:lnSpc>
                <a:spcPct val="100000"/>
              </a:lnSpc>
              <a:defRPr sz="6600" baseline="0">
                <a:solidFill>
                  <a:schemeClr val="bg1">
                    <a:alpha val="99000"/>
                  </a:schemeClr>
                </a:solidFill>
                <a:latin typeface="Segoe UI Light" pitchFamily="34" charset="0"/>
              </a:defRPr>
            </a:lvl1pPr>
          </a:lstStyle>
          <a:p>
            <a:r>
              <a:rPr lang="en-US" dirty="0" smtClean="0"/>
              <a:t>Title Here</a:t>
            </a:r>
            <a:endParaRPr lang="en-US" dirty="0"/>
          </a:p>
        </p:txBody>
      </p:sp>
      <p:sp>
        <p:nvSpPr>
          <p:cNvPr id="7" name="Text Placeholder 6"/>
          <p:cNvSpPr>
            <a:spLocks noGrp="1"/>
          </p:cNvSpPr>
          <p:nvPr>
            <p:ph type="body" sz="quarter" idx="11" hasCustomPrompt="1"/>
          </p:nvPr>
        </p:nvSpPr>
        <p:spPr>
          <a:xfrm>
            <a:off x="389437" y="4297680"/>
            <a:ext cx="4091815" cy="1261884"/>
          </a:xfrm>
        </p:spPr>
        <p:txBody>
          <a:bodyPr/>
          <a:lstStyle>
            <a:lvl1pPr marL="0" indent="0">
              <a:lnSpc>
                <a:spcPct val="100000"/>
              </a:lnSpc>
              <a:spcBef>
                <a:spcPts val="600"/>
              </a:spcBef>
              <a:buFont typeface="Arial" pitchFamily="34" charset="0"/>
              <a:buNone/>
              <a:defRPr sz="2400">
                <a:solidFill>
                  <a:schemeClr val="bg1">
                    <a:alpha val="98000"/>
                  </a:schemeClr>
                </a:solidFill>
                <a:latin typeface="+mj-lt"/>
              </a:defRPr>
            </a:lvl1pPr>
            <a:lvl2pPr marL="460375" indent="0">
              <a:buFont typeface="Arial" pitchFamily="34" charset="0"/>
              <a:buNone/>
              <a:defRPr/>
            </a:lvl2pPr>
            <a:lvl3pPr marL="855663" indent="0">
              <a:buFont typeface="Arial" pitchFamily="34" charset="0"/>
              <a:buNone/>
              <a:defRPr/>
            </a:lvl3pPr>
            <a:lvl4pPr marL="1258888" indent="0">
              <a:buFont typeface="Arial" pitchFamily="34" charset="0"/>
              <a:buNone/>
              <a:defRPr/>
            </a:lvl4pPr>
            <a:lvl5pPr marL="1604963" indent="0">
              <a:buFont typeface="Arial" pitchFamily="34" charset="0"/>
              <a:buNone/>
              <a:defRPr/>
            </a:lvl5pPr>
          </a:lstStyle>
          <a:p>
            <a:pPr lvl="0"/>
            <a:r>
              <a:rPr lang="en-US" dirty="0" smtClean="0"/>
              <a:t>Name </a:t>
            </a:r>
          </a:p>
          <a:p>
            <a:pPr lvl="0"/>
            <a:r>
              <a:rPr lang="en-US" dirty="0" smtClean="0"/>
              <a:t>Title</a:t>
            </a:r>
          </a:p>
          <a:p>
            <a:pPr lvl="0"/>
            <a:r>
              <a:rPr lang="en-US" dirty="0" smtClean="0"/>
              <a:t>Microsoft Corporation</a:t>
            </a:r>
          </a:p>
        </p:txBody>
      </p:sp>
      <p:pic>
        <p:nvPicPr>
          <p:cNvPr id="13" name="Picture 12"/>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228600"/>
            <a:ext cx="1873858" cy="290338"/>
          </a:xfrm>
          <a:prstGeom prst="rect">
            <a:avLst/>
          </a:prstGeom>
        </p:spPr>
      </p:pic>
    </p:spTree>
    <p:extLst>
      <p:ext uri="{BB962C8B-B14F-4D97-AF65-F5344CB8AC3E}">
        <p14:creationId xmlns:p14="http://schemas.microsoft.com/office/powerpoint/2010/main" val="2750493175"/>
      </p:ext>
    </p:extLst>
  </p:cSld>
  <p:clrMapOvr>
    <a:masterClrMapping/>
  </p:clrMapOvr>
  <p:transition>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WALKIN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Text Placeholder 5"/>
          <p:cNvSpPr>
            <a:spLocks noGrp="1"/>
          </p:cNvSpPr>
          <p:nvPr userDrawn="1">
            <p:ph type="body" sz="quarter" idx="10" hasCustomPrompt="1"/>
          </p:nvPr>
        </p:nvSpPr>
        <p:spPr>
          <a:xfrm>
            <a:off x="387530" y="1615845"/>
            <a:ext cx="8368939" cy="2437590"/>
          </a:xfrm>
        </p:spPr>
        <p:txBody>
          <a:bodyPr anchor="b"/>
          <a:lstStyle>
            <a:lvl1pPr marL="0" indent="0">
              <a:lnSpc>
                <a:spcPct val="100000"/>
              </a:lnSpc>
              <a:buNone/>
              <a:defRPr lang="en-US" sz="8800" i="0" kern="1200" spc="-100" baseline="0" dirty="0" smtClean="0">
                <a:solidFill>
                  <a:schemeClr val="bg1">
                    <a:alpha val="99000"/>
                  </a:schemeClr>
                </a:soli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userDrawn="1">
            <p:ph type="body" sz="quarter" idx="11" hasCustomPrompt="1"/>
          </p:nvPr>
        </p:nvSpPr>
        <p:spPr>
          <a:xfrm>
            <a:off x="384673" y="4297680"/>
            <a:ext cx="5636696" cy="443198"/>
          </a:xfrm>
        </p:spPr>
        <p:txBody>
          <a:bodyPr/>
          <a:lstStyle>
            <a:lvl1pPr marL="0" indent="0">
              <a:lnSpc>
                <a:spcPct val="100000"/>
              </a:lnSpc>
              <a:buNone/>
              <a:defRPr lang="en-US" sz="3200" kern="1200" spc="-100" baseline="0" dirty="0">
                <a:solidFill>
                  <a:schemeClr val="bg1">
                    <a:alpha val="99000"/>
                  </a:schemeClr>
                </a:solidFill>
                <a:latin typeface="+mj-lt"/>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userDrawn="1"/>
        </p:nvPicPr>
        <p:blipFill rotWithShape="1">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401135" y="6364651"/>
            <a:ext cx="1197051" cy="268366"/>
          </a:xfrm>
          <a:prstGeom prst="rect">
            <a:avLst/>
          </a:prstGeom>
          <a:noFill/>
          <a:ln>
            <a:noFill/>
          </a:ln>
        </p:spPr>
      </p:pic>
      <p:pic>
        <p:nvPicPr>
          <p:cNvPr id="7" name="Picture 6"/>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228600"/>
            <a:ext cx="1873858" cy="290338"/>
          </a:xfrm>
          <a:prstGeom prst="rect">
            <a:avLst/>
          </a:prstGeom>
        </p:spPr>
      </p:pic>
    </p:spTree>
    <p:extLst>
      <p:ext uri="{BB962C8B-B14F-4D97-AF65-F5344CB8AC3E}">
        <p14:creationId xmlns:p14="http://schemas.microsoft.com/office/powerpoint/2010/main" val="3092682347"/>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387530" y="1920240"/>
            <a:ext cx="8368939" cy="2708434"/>
          </a:xfrm>
        </p:spPr>
        <p:txBody>
          <a:bodyPr anchor="ctr" anchorCtr="0">
            <a:spAutoFit/>
            <a:scene3d>
              <a:camera prst="orthographicFront"/>
              <a:lightRig rig="flat" dir="t"/>
            </a:scene3d>
            <a:sp3d>
              <a:contourClr>
                <a:schemeClr val="bg2"/>
              </a:contourClr>
            </a:sp3d>
          </a:bodyPr>
          <a:lstStyle>
            <a:lvl1pPr marL="0" indent="0" algn="l">
              <a:buFont typeface="Arial" pitchFamily="34" charset="0"/>
              <a:buNone/>
              <a:defRPr kumimoji="0" lang="en-US" sz="8800" b="0" i="0" u="none" strike="noStrike" kern="1200" cap="none" spc="-120" normalizeH="0" baseline="0" dirty="0" smtClean="0">
                <a:ln w="3175">
                  <a:noFill/>
                </a:ln>
                <a:solidFill>
                  <a:schemeClr val="bg1">
                    <a:alpha val="99000"/>
                  </a:schemeClr>
                </a:solidFill>
                <a:effectLst/>
                <a:uLnTx/>
                <a:uFillTx/>
                <a:latin typeface="Segoe UI Light"/>
                <a:ea typeface="+mn-ea"/>
                <a:cs typeface="Arial" charset="0"/>
              </a:defRPr>
            </a:lvl1pPr>
          </a:lstStyle>
          <a:p>
            <a:pPr lvl="0"/>
            <a:r>
              <a:rPr lang="en-US" dirty="0" smtClean="0"/>
              <a:t>Click to edit Master text styles</a:t>
            </a:r>
          </a:p>
        </p:txBody>
      </p:sp>
      <p:pic>
        <p:nvPicPr>
          <p:cNvPr id="4" name="Picture 3"/>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872963" y="6338048"/>
            <a:ext cx="1880410" cy="291353"/>
          </a:xfrm>
          <a:prstGeom prst="rect">
            <a:avLst/>
          </a:prstGeom>
        </p:spPr>
      </p:pic>
    </p:spTree>
    <p:extLst>
      <p:ext uri="{BB962C8B-B14F-4D97-AF65-F5344CB8AC3E}">
        <p14:creationId xmlns:p14="http://schemas.microsoft.com/office/powerpoint/2010/main" val="2844719520"/>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19" name="Rectangle 18"/>
          <p:cNvSpPr/>
          <p:nvPr userDrawn="1"/>
        </p:nvSpPr>
        <p:spPr bwMode="auto">
          <a:xfrm>
            <a:off x="389436" y="1447800"/>
            <a:ext cx="8363937" cy="51816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1"/>
          </p:nvPr>
        </p:nvSpPr>
        <p:spPr>
          <a:xfrm>
            <a:off x="2606032" y="3112962"/>
            <a:ext cx="5210341" cy="1851276"/>
          </a:xfrm>
        </p:spPr>
        <p:txBody>
          <a:bodyPr lIns="182880" tIns="182880" anchor="ctr" anchorCtr="0"/>
          <a:lstStyle>
            <a:lvl1pPr marL="574675" indent="-571500">
              <a:spcAft>
                <a:spcPts val="1200"/>
              </a:spcAft>
              <a:buNone/>
              <a:defRPr lang="en-US" sz="4400" kern="1200" spc="-100" baseline="0" dirty="0" smtClean="0">
                <a:gradFill>
                  <a:gsLst>
                    <a:gs pos="0">
                      <a:srgbClr val="595959"/>
                    </a:gs>
                    <a:gs pos="86000">
                      <a:srgbClr val="595959"/>
                    </a:gs>
                  </a:gsLst>
                  <a:lin ang="5400000" scaled="0"/>
                </a:gradFill>
                <a:latin typeface="Segoe UI Light" pitchFamily="34" charset="0"/>
                <a:ea typeface="+mn-ea"/>
                <a:cs typeface="+mn-cs"/>
              </a:defRPr>
            </a:lvl1pPr>
            <a:lvl2pPr marL="346075" indent="-342900">
              <a:buFont typeface="Arial" pitchFamily="34" charset="0"/>
              <a:buNone/>
              <a:defRPr lang="en-US" sz="2400" kern="1200" spc="-50" baseline="0" dirty="0">
                <a:gradFill>
                  <a:gsLst>
                    <a:gs pos="0">
                      <a:srgbClr val="595959"/>
                    </a:gs>
                    <a:gs pos="86000">
                      <a:srgbClr val="595959"/>
                    </a:gs>
                  </a:gsLst>
                  <a:lin ang="5400000" scaled="0"/>
                </a:gradFill>
                <a:latin typeface="+mn-lt"/>
                <a:ea typeface="+mn-ea"/>
                <a:cs typeface="+mn-cs"/>
              </a:defRPr>
            </a:lvl2pPr>
          </a:lstStyle>
          <a:p>
            <a:pPr marL="3175" lvl="0" indent="0" algn="l" defTabSz="914363" rtl="0" eaLnBrk="1" latinLnBrk="0" hangingPunct="1">
              <a:lnSpc>
                <a:spcPct val="90000"/>
              </a:lnSpc>
              <a:spcBef>
                <a:spcPts val="0"/>
              </a:spcBef>
              <a:spcAft>
                <a:spcPts val="900"/>
              </a:spcAft>
              <a:buSzPct val="80000"/>
            </a:pPr>
            <a:r>
              <a:rPr lang="en-US" smtClean="0"/>
              <a:t>Click to edit Master text styles</a:t>
            </a:r>
          </a:p>
          <a:p>
            <a:pPr marL="3175" lvl="1" indent="0" algn="l" defTabSz="914363" rtl="0" eaLnBrk="1" latinLnBrk="0" hangingPunct="1">
              <a:lnSpc>
                <a:spcPct val="90000"/>
              </a:lnSpc>
              <a:spcBef>
                <a:spcPts val="0"/>
              </a:spcBef>
              <a:spcAft>
                <a:spcPts val="900"/>
              </a:spcAft>
              <a:buSzPct val="80000"/>
            </a:pPr>
            <a:r>
              <a:rPr lang="en-US" smtClean="0"/>
              <a:t>Second level</a:t>
            </a:r>
          </a:p>
        </p:txBody>
      </p:sp>
      <p:sp>
        <p:nvSpPr>
          <p:cNvPr id="18" name="Freeform 105"/>
          <p:cNvSpPr>
            <a:spLocks/>
          </p:cNvSpPr>
          <p:nvPr userDrawn="1"/>
        </p:nvSpPr>
        <p:spPr bwMode="black">
          <a:xfrm>
            <a:off x="900364" y="2133600"/>
            <a:ext cx="1399159" cy="38100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a:extLst/>
        </p:spPr>
        <p:txBody>
          <a:bodyPr vert="horz" wrap="square" lIns="82305" tIns="41153" rIns="82305" bIns="41153" numCol="1" anchor="t" anchorCtr="0" compatLnSpc="1">
            <a:prstTxWarp prst="textNoShape">
              <a:avLst/>
            </a:prstTxWarp>
          </a:bodyPr>
          <a:lstStyle/>
          <a:p>
            <a:endParaRPr lang="en-US" sz="1600" dirty="0">
              <a:solidFill>
                <a:srgbClr val="292929"/>
              </a:solidFill>
            </a:endParaRPr>
          </a:p>
        </p:txBody>
      </p:sp>
    </p:spTree>
    <p:extLst>
      <p:ext uri="{BB962C8B-B14F-4D97-AF65-F5344CB8AC3E}">
        <p14:creationId xmlns:p14="http://schemas.microsoft.com/office/powerpoint/2010/main" val="4072983551"/>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1"/>
            <a:ext cx="8363938" cy="747897"/>
          </a:xfrm>
        </p:spPr>
        <p:txBody>
          <a:bodyPr/>
          <a:lstStyle>
            <a:lvl1pPr>
              <a:defRPr sz="5400"/>
            </a:lvl1pPr>
          </a:lstStyle>
          <a:p>
            <a:r>
              <a:rPr lang="en-US" smtClean="0"/>
              <a:t>Click to edit Master title style</a:t>
            </a:r>
            <a:endParaRPr lang="en-US" dirty="0"/>
          </a:p>
        </p:txBody>
      </p:sp>
      <p:sp>
        <p:nvSpPr>
          <p:cNvPr id="4" name="Content Placeholder 3"/>
          <p:cNvSpPr>
            <a:spLocks noGrp="1"/>
          </p:cNvSpPr>
          <p:nvPr>
            <p:ph sz="quarter" idx="10"/>
          </p:nvPr>
        </p:nvSpPr>
        <p:spPr>
          <a:xfrm>
            <a:off x="389436" y="1463676"/>
            <a:ext cx="8368939" cy="2062103"/>
          </a:xfrm>
        </p:spPr>
        <p:txBody>
          <a:bodyPr>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835732"/>
      </p:ext>
    </p:extLst>
  </p:cSld>
  <p:clrMapOvr>
    <a:masterClrMapping/>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1"/>
            <a:ext cx="8363938" cy="747897"/>
          </a:xfrm>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389436" y="1463676"/>
            <a:ext cx="8368939" cy="2062103"/>
          </a:xfrm>
        </p:spPr>
        <p:txBody>
          <a:bodyPr>
            <a:spAutoFit/>
          </a:bodyPr>
          <a:lstStyle>
            <a:lvl1pPr marL="0" indent="0">
              <a:buFontTx/>
              <a:buNone/>
              <a:defRPr/>
            </a:lvl1pPr>
            <a:lvl2pPr marL="460375" indent="0">
              <a:buFontTx/>
              <a:buNone/>
              <a:defRPr/>
            </a:lvl2pPr>
            <a:lvl3pPr marL="914400" indent="0">
              <a:buFontTx/>
              <a:buNone/>
              <a:defRPr/>
            </a:lvl3pPr>
            <a:lvl4pPr marL="1370013" indent="0">
              <a:buFontTx/>
              <a:buNone/>
              <a:defRPr/>
            </a:lvl4pPr>
            <a:lvl5pPr marL="1836738" indent="0">
              <a:buFontTx/>
              <a:buNone/>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667865384"/>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1"/>
            <a:ext cx="8363938" cy="747897"/>
          </a:xfrm>
        </p:spPr>
        <p:txBody>
          <a:bodyPr/>
          <a:lstStyle>
            <a:lvl1pPr>
              <a:defRPr sz="5400"/>
            </a:lvl1pPr>
          </a:lstStyle>
          <a:p>
            <a:r>
              <a:rPr lang="en-US" smtClean="0"/>
              <a:t>Click to edit Master title style</a:t>
            </a:r>
            <a:endParaRPr lang="en-US" dirty="0"/>
          </a:p>
        </p:txBody>
      </p:sp>
    </p:spTree>
    <p:extLst>
      <p:ext uri="{BB962C8B-B14F-4D97-AF65-F5344CB8AC3E}">
        <p14:creationId xmlns:p14="http://schemas.microsoft.com/office/powerpoint/2010/main" val="1051594660"/>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7554298"/>
      </p:ext>
    </p:extLst>
  </p:cSld>
  <p:clrMapOvr>
    <a:masterClrMapping/>
  </p:clrMapOvr>
  <p:transition>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Demo, Video etc. &quot;special&quot; slides">
    <p:bg>
      <p:bgPr>
        <a:solidFill>
          <a:schemeClr val="accent1">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3"/>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3"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5786545" y="2136047"/>
            <a:ext cx="2625030" cy="2114058"/>
            <a:chOff x="1411369" y="3975421"/>
            <a:chExt cx="1714604" cy="1035908"/>
          </a:xfrm>
        </p:grpSpPr>
        <p:sp>
          <p:nvSpPr>
            <p:cNvPr id="12"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914363"/>
              <a:endParaRPr lang="en-US" sz="1800" dirty="0">
                <a:solidFill>
                  <a:srgbClr val="292929"/>
                </a:solidFill>
              </a:endParaRPr>
            </a:p>
          </p:txBody>
        </p:sp>
        <p:sp>
          <p:nvSpPr>
            <p:cNvPr id="15"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914363"/>
              <a:endParaRPr lang="en-US" sz="1800" dirty="0">
                <a:solidFill>
                  <a:srgbClr val="292929"/>
                </a:solidFill>
              </a:endParaRPr>
            </a:p>
          </p:txBody>
        </p:sp>
      </p:grpSp>
    </p:spTree>
    <p:extLst>
      <p:ext uri="{BB962C8B-B14F-4D97-AF65-F5344CB8AC3E}">
        <p14:creationId xmlns:p14="http://schemas.microsoft.com/office/powerpoint/2010/main" val="3169095822"/>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2_Demo, Video etc. &quot;special&quot; slides">
    <p:bg>
      <p:bgPr>
        <a:solidFill>
          <a:srgbClr val="8CC6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3"/>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3"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sp>
        <p:nvSpPr>
          <p:cNvPr id="8" name="Freeform 6"/>
          <p:cNvSpPr>
            <a:spLocks noEditPoints="1"/>
          </p:cNvSpPr>
          <p:nvPr userDrawn="1"/>
        </p:nvSpPr>
        <p:spPr bwMode="auto">
          <a:xfrm>
            <a:off x="6220585" y="2008094"/>
            <a:ext cx="1702251" cy="2169610"/>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3"/>
            <a:endParaRPr lang="en-US" sz="1800" dirty="0">
              <a:solidFill>
                <a:srgbClr val="292929"/>
              </a:solidFill>
            </a:endParaRPr>
          </a:p>
        </p:txBody>
      </p:sp>
    </p:spTree>
    <p:extLst>
      <p:ext uri="{BB962C8B-B14F-4D97-AF65-F5344CB8AC3E}">
        <p14:creationId xmlns:p14="http://schemas.microsoft.com/office/powerpoint/2010/main" val="1360007412"/>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3_Demo, Video etc. &quot;special&quot; slides">
    <p:bg>
      <p:bgPr>
        <a:solidFill>
          <a:schemeClr val="accent2">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3"/>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3"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8" name="Group 7"/>
          <p:cNvGrpSpPr/>
          <p:nvPr userDrawn="1"/>
        </p:nvGrpSpPr>
        <p:grpSpPr bwMode="black">
          <a:xfrm>
            <a:off x="5929973" y="2242931"/>
            <a:ext cx="2383306" cy="1934622"/>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pPr defTabSz="914363"/>
              <a:endParaRPr lang="en-US" sz="1600" dirty="0">
                <a:solidFill>
                  <a:srgbClr val="292929"/>
                </a:solidFill>
              </a:endParaRPr>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pPr defTabSz="914363"/>
              <a:endParaRPr lang="en-US" sz="1600" dirty="0">
                <a:solidFill>
                  <a:srgbClr val="292929"/>
                </a:solidFill>
              </a:endParaRPr>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pPr defTabSz="914363"/>
              <a:endParaRPr lang="en-US" sz="1600" dirty="0">
                <a:solidFill>
                  <a:srgbClr val="292929"/>
                </a:solidFill>
              </a:endParaRPr>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pPr defTabSz="914363"/>
              <a:endParaRPr lang="en-US" sz="1600" dirty="0">
                <a:solidFill>
                  <a:srgbClr val="292929"/>
                </a:solidFill>
              </a:endParaRPr>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pPr defTabSz="914363"/>
              <a:endParaRPr lang="en-US" sz="1600" dirty="0">
                <a:solidFill>
                  <a:srgbClr val="292929"/>
                </a:solidFill>
              </a:endParaRPr>
            </a:p>
          </p:txBody>
        </p:sp>
      </p:grpSp>
    </p:spTree>
    <p:extLst>
      <p:ext uri="{BB962C8B-B14F-4D97-AF65-F5344CB8AC3E}">
        <p14:creationId xmlns:p14="http://schemas.microsoft.com/office/powerpoint/2010/main" val="1215977172"/>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4_Demo, Video etc. &quot;special&quot; slides">
    <p:bg>
      <p:bgPr>
        <a:solidFill>
          <a:srgbClr val="FFBE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3"/>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3"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rgbClr val="FFE497"/>
                </a:solidFill>
                <a:effectLst/>
                <a:uLnTx/>
                <a:uFillTx/>
                <a:latin typeface="Segoe UI Light" pitchFamily="34" charset="0"/>
                <a:ea typeface="+mn-ea"/>
                <a:cs typeface="+mn-cs"/>
              </a:defRPr>
            </a:lvl1pPr>
          </a:lstStyle>
          <a:p>
            <a:pPr lvl="0"/>
            <a:r>
              <a:rPr lang="en-US" dirty="0" smtClean="0"/>
              <a:t>click to…</a:t>
            </a:r>
          </a:p>
        </p:txBody>
      </p:sp>
      <p:sp>
        <p:nvSpPr>
          <p:cNvPr id="25" name="Freeform 64"/>
          <p:cNvSpPr>
            <a:spLocks noEditPoints="1"/>
          </p:cNvSpPr>
          <p:nvPr userDrawn="1"/>
        </p:nvSpPr>
        <p:spPr bwMode="black">
          <a:xfrm>
            <a:off x="5944255" y="1932604"/>
            <a:ext cx="2260588" cy="2314242"/>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pPr defTabSz="914363"/>
            <a:endParaRPr lang="en-US" sz="1600" dirty="0">
              <a:solidFill>
                <a:srgbClr val="292929"/>
              </a:solidFill>
            </a:endParaRPr>
          </a:p>
        </p:txBody>
      </p:sp>
    </p:spTree>
    <p:extLst>
      <p:ext uri="{BB962C8B-B14F-4D97-AF65-F5344CB8AC3E}">
        <p14:creationId xmlns:p14="http://schemas.microsoft.com/office/powerpoint/2010/main" val="3333753690"/>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5_Demo, Video etc. &quot;special&quot; slides">
    <p:bg>
      <p:bgPr>
        <a:solidFill>
          <a:schemeClr val="accent3">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3"/>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3"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3">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6663804" y="1905000"/>
            <a:ext cx="958447" cy="3245368"/>
            <a:chOff x="7558088" y="1685925"/>
            <a:chExt cx="1322387" cy="3359150"/>
          </a:xfrm>
          <a:solidFill>
            <a:schemeClr val="bg1"/>
          </a:solidFill>
        </p:grpSpPr>
        <p:sp>
          <p:nvSpPr>
            <p:cNvPr id="12"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3"/>
              <a:endParaRPr lang="en-US" sz="1800" dirty="0">
                <a:solidFill>
                  <a:srgbClr val="292929"/>
                </a:solidFill>
              </a:endParaRPr>
            </a:p>
          </p:txBody>
        </p:sp>
        <p:sp>
          <p:nvSpPr>
            <p:cNvPr id="13" name="Freeform 12"/>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3"/>
              <a:endParaRPr lang="en-US" sz="1800" dirty="0">
                <a:solidFill>
                  <a:srgbClr val="292929"/>
                </a:solidFill>
              </a:endParaRPr>
            </a:p>
          </p:txBody>
        </p:sp>
      </p:grpSp>
    </p:spTree>
    <p:extLst>
      <p:ext uri="{BB962C8B-B14F-4D97-AF65-F5344CB8AC3E}">
        <p14:creationId xmlns:p14="http://schemas.microsoft.com/office/powerpoint/2010/main" val="837377755"/>
      </p:ext>
    </p:extLst>
  </p:cSld>
  <p:clrMapOvr>
    <a:masterClrMapping/>
  </p:clrMapOvr>
  <p:transition>
    <p:fade/>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blank" preserve="1">
  <p:cSld name="Brand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black">
          <a:xfrm>
            <a:off x="3241725" y="3140274"/>
            <a:ext cx="2660550" cy="577452"/>
          </a:xfrm>
          <a:prstGeom prst="rect">
            <a:avLst/>
          </a:prstGeom>
          <a:noFill/>
          <a:ln>
            <a:noFill/>
          </a:ln>
        </p:spPr>
      </p:pic>
      <p:sp>
        <p:nvSpPr>
          <p:cNvPr id="3" name="Text Box 3"/>
          <p:cNvSpPr txBox="1">
            <a:spLocks noChangeArrowheads="1"/>
          </p:cNvSpPr>
          <p:nvPr userDrawn="1"/>
        </p:nvSpPr>
        <p:spPr bwMode="blackWhite">
          <a:xfrm>
            <a:off x="381000" y="6083573"/>
            <a:ext cx="8382000" cy="523206"/>
          </a:xfrm>
          <a:prstGeom prst="rect">
            <a:avLst/>
          </a:prstGeom>
          <a:noFill/>
          <a:ln w="12700">
            <a:noFill/>
            <a:miter lim="800000"/>
            <a:headEnd type="none" w="sm" len="sm"/>
            <a:tailEnd type="none" w="sm" len="sm"/>
          </a:ln>
          <a:effectLst/>
        </p:spPr>
        <p:txBody>
          <a:bodyPr vert="horz" wrap="square" lIns="91425" tIns="45713" rIns="91425" bIns="45713" numCol="1" anchor="t" anchorCtr="0" compatLnSpc="1">
            <a:prstTxWarp prst="textNoShape">
              <a:avLst/>
            </a:prstTxWarp>
            <a:spAutoFit/>
          </a:bodyPr>
          <a:lstStyle/>
          <a:p>
            <a:pPr algn="ctr" defTabSz="914099" eaLnBrk="0" hangingPunct="0"/>
            <a:r>
              <a:rPr lang="en-US" sz="700" dirty="0">
                <a:solidFill>
                  <a:srgbClr val="FFFFFF">
                    <a:alpha val="99000"/>
                  </a:srgbClr>
                </a:solidFill>
                <a:cs typeface="Arial" charset="0"/>
              </a:rPr>
              <a:t>© </a:t>
            </a:r>
            <a:r>
              <a:rPr lang="en-US" sz="700" dirty="0" smtClean="0">
                <a:solidFill>
                  <a:srgbClr val="FFFFFF">
                    <a:alpha val="99000"/>
                  </a:srgbClr>
                </a:solidFill>
                <a:cs typeface="Arial" charset="0"/>
              </a:rPr>
              <a:t>2011 Microsoft </a:t>
            </a:r>
            <a:r>
              <a:rPr lang="en-US" sz="700" dirty="0">
                <a:solidFill>
                  <a:srgbClr val="FFFFFF">
                    <a:alpha val="99000"/>
                  </a:srgbClr>
                </a:solidFill>
                <a:cs typeface="Arial" charset="0"/>
              </a:rPr>
              <a:t>Corporation. All rights reserved. Microsoft, Windows, Windows Vista and other product names are or may be registered trademarks and/or trademarks in the U.S. and/or other countries.</a:t>
            </a:r>
          </a:p>
          <a:p>
            <a:pPr algn="ctr" defTabSz="914099" eaLnBrk="0" hangingPunct="0"/>
            <a:r>
              <a:rPr lang="en-US" sz="700" dirty="0">
                <a:solidFill>
                  <a:srgbClr val="FFFFFF">
                    <a:alpha val="99000"/>
                  </a:srgbClr>
                </a:solidFill>
                <a:cs typeface="Arial" charset="0"/>
              </a:rPr>
              <a:t>The information herein is for informational purposes only and represents the current view of Microsoft Corporation as of the date of this presentation</a:t>
            </a:r>
            <a:r>
              <a:rPr lang="en-US" sz="700" dirty="0" smtClean="0">
                <a:solidFill>
                  <a:srgbClr val="FFFFFF">
                    <a:alpha val="99000"/>
                  </a:srgbClr>
                </a:solidFill>
                <a:cs typeface="Arial" charset="0"/>
              </a:rPr>
              <a:t>. Because </a:t>
            </a:r>
            <a:r>
              <a:rPr lang="en-US" sz="700" dirty="0">
                <a:solidFill>
                  <a:srgbClr val="FFFFFF">
                    <a:alpha val="99000"/>
                  </a:srgbClr>
                </a:solidFill>
                <a:cs typeface="Arial" charset="0"/>
              </a:rPr>
              <a:t>Microsoft must respond to changing market conditions, it should not be interpreted to be a commitment on the part of Microsoft, and Microsoft cannot guarantee the accuracy of any information provided after the date of this presentation</a:t>
            </a:r>
            <a:r>
              <a:rPr lang="en-US" sz="700" dirty="0" smtClean="0">
                <a:solidFill>
                  <a:srgbClr val="FFFFFF">
                    <a:alpha val="99000"/>
                  </a:srgbClr>
                </a:solidFill>
                <a:cs typeface="Arial" charset="0"/>
              </a:rPr>
              <a:t>. MICROSOFT </a:t>
            </a:r>
            <a:r>
              <a:rPr lang="en-US" sz="700" dirty="0">
                <a:solidFill>
                  <a:srgbClr val="FFFFFF">
                    <a:alpha val="99000"/>
                  </a:srgbClr>
                </a:solidFill>
                <a:cs typeface="Arial" charset="0"/>
              </a:rPr>
              <a:t>MAKES NO WARRANTIES, EXPRESS, IMPLIED OR STATUTORY, AS TO THE INFORMATION IN THIS PRESENTATION.</a:t>
            </a:r>
          </a:p>
        </p:txBody>
      </p:sp>
    </p:spTree>
    <p:extLst>
      <p:ext uri="{BB962C8B-B14F-4D97-AF65-F5344CB8AC3E}">
        <p14:creationId xmlns:p14="http://schemas.microsoft.com/office/powerpoint/2010/main" val="1306497016"/>
      </p:ext>
    </p:extLst>
  </p:cSld>
  <p:clrMapOvr>
    <a:masterClrMapping/>
  </p:clrMapOvr>
  <p:transition>
    <p:fade/>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447799"/>
            <a:ext cx="8363938" cy="2062103"/>
          </a:xfrm>
        </p:spPr>
        <p:txBody>
          <a:bodyPr/>
          <a:lstStyle>
            <a:lvl1pPr marL="460375" indent="-460375">
              <a:buClr>
                <a:srgbClr val="FFFFFF"/>
              </a:buClr>
              <a:buSzPct val="70000"/>
              <a:buFontTx/>
              <a:buBlip>
                <a:blip r:embed="rId2"/>
              </a:buBlip>
              <a:defRPr>
                <a:gradFill>
                  <a:gsLst>
                    <a:gs pos="0">
                      <a:srgbClr val="FFFFFF"/>
                    </a:gs>
                    <a:gs pos="86000">
                      <a:srgbClr val="FFFFFF"/>
                    </a:gs>
                  </a:gsLst>
                  <a:lin ang="5400000" scaled="0"/>
                </a:gradFill>
              </a:defRPr>
            </a:lvl1pPr>
            <a:lvl2pPr marL="855663" indent="-395288">
              <a:buClr>
                <a:srgbClr val="FFFFFF"/>
              </a:buClr>
              <a:buSzPct val="70000"/>
              <a:buFontTx/>
              <a:buBlip>
                <a:blip r:embed="rId2"/>
              </a:buBlip>
              <a:defRPr>
                <a:gradFill>
                  <a:gsLst>
                    <a:gs pos="0">
                      <a:srgbClr val="FFFFFF"/>
                    </a:gs>
                    <a:gs pos="86000">
                      <a:srgbClr val="FFFFFF"/>
                    </a:gs>
                  </a:gsLst>
                  <a:lin ang="5400000" scaled="0"/>
                </a:gradFill>
              </a:defRPr>
            </a:lvl2pPr>
            <a:lvl3pPr marL="1258888" indent="-403225">
              <a:buClr>
                <a:srgbClr val="FFFFFF"/>
              </a:buClr>
              <a:buSzPct val="70000"/>
              <a:buFontTx/>
              <a:buBlip>
                <a:blip r:embed="rId2"/>
              </a:buBlip>
              <a:defRPr>
                <a:gradFill>
                  <a:gsLst>
                    <a:gs pos="0">
                      <a:srgbClr val="FFFFFF"/>
                    </a:gs>
                    <a:gs pos="86000">
                      <a:srgbClr val="FFFFFF"/>
                    </a:gs>
                  </a:gsLst>
                  <a:lin ang="5400000" scaled="0"/>
                </a:gradFill>
              </a:defRPr>
            </a:lvl3pPr>
            <a:lvl4pPr marL="1604963" indent="-346075">
              <a:buClr>
                <a:srgbClr val="FFFFFF"/>
              </a:buClr>
              <a:buSzPct val="70000"/>
              <a:buFontTx/>
              <a:buBlip>
                <a:blip r:embed="rId2"/>
              </a:buBlip>
              <a:defRPr>
                <a:gradFill>
                  <a:gsLst>
                    <a:gs pos="0">
                      <a:srgbClr val="FFFFFF"/>
                    </a:gs>
                    <a:gs pos="86000">
                      <a:srgbClr val="FFFFFF"/>
                    </a:gs>
                  </a:gsLst>
                  <a:lin ang="5400000" scaled="0"/>
                </a:gradFill>
              </a:defRPr>
            </a:lvl4pPr>
            <a:lvl5pPr marL="1941513" indent="-336550">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948223227"/>
      </p:ext>
    </p:extLst>
  </p:cSld>
  <p:clrMapOvr>
    <a:masterClrMapping/>
  </p:clrMapOvr>
  <p:transition>
    <p:fade/>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447799"/>
            <a:ext cx="8363938" cy="2062103"/>
          </a:xfrm>
        </p:spPr>
        <p:txBody>
          <a:bodyPr/>
          <a:lstStyle>
            <a:lvl1pPr marL="460375" indent="-460375">
              <a:buClr>
                <a:srgbClr val="FFFFFF"/>
              </a:buClr>
              <a:buSzPct val="70000"/>
              <a:buFontTx/>
              <a:buBlip>
                <a:blip r:embed="rId2"/>
              </a:buBlip>
              <a:defRPr>
                <a:gradFill>
                  <a:gsLst>
                    <a:gs pos="0">
                      <a:srgbClr val="FFFFFF"/>
                    </a:gs>
                    <a:gs pos="86000">
                      <a:srgbClr val="FFFFFF"/>
                    </a:gs>
                  </a:gsLst>
                  <a:lin ang="5400000" scaled="0"/>
                </a:gradFill>
              </a:defRPr>
            </a:lvl1pPr>
            <a:lvl2pPr marL="855663" indent="-395288">
              <a:buClr>
                <a:srgbClr val="FFFFFF"/>
              </a:buClr>
              <a:buSzPct val="70000"/>
              <a:buFontTx/>
              <a:buBlip>
                <a:blip r:embed="rId2"/>
              </a:buBlip>
              <a:defRPr>
                <a:gradFill>
                  <a:gsLst>
                    <a:gs pos="0">
                      <a:srgbClr val="FFFFFF"/>
                    </a:gs>
                    <a:gs pos="86000">
                      <a:srgbClr val="FFFFFF"/>
                    </a:gs>
                  </a:gsLst>
                  <a:lin ang="5400000" scaled="0"/>
                </a:gradFill>
              </a:defRPr>
            </a:lvl2pPr>
            <a:lvl3pPr marL="1258888" indent="-403225">
              <a:buClr>
                <a:srgbClr val="FFFFFF"/>
              </a:buClr>
              <a:buSzPct val="70000"/>
              <a:buFontTx/>
              <a:buBlip>
                <a:blip r:embed="rId2"/>
              </a:buBlip>
              <a:defRPr>
                <a:gradFill>
                  <a:gsLst>
                    <a:gs pos="0">
                      <a:srgbClr val="FFFFFF"/>
                    </a:gs>
                    <a:gs pos="86000">
                      <a:srgbClr val="FFFFFF"/>
                    </a:gs>
                  </a:gsLst>
                  <a:lin ang="5400000" scaled="0"/>
                </a:gradFill>
              </a:defRPr>
            </a:lvl3pPr>
            <a:lvl4pPr marL="1604963" indent="-346075">
              <a:buClr>
                <a:srgbClr val="FFFFFF"/>
              </a:buClr>
              <a:buSzPct val="70000"/>
              <a:buFontTx/>
              <a:buBlip>
                <a:blip r:embed="rId2"/>
              </a:buBlip>
              <a:defRPr>
                <a:gradFill>
                  <a:gsLst>
                    <a:gs pos="0">
                      <a:srgbClr val="FFFFFF"/>
                    </a:gs>
                    <a:gs pos="86000">
                      <a:srgbClr val="FFFFFF"/>
                    </a:gs>
                  </a:gsLst>
                  <a:lin ang="5400000" scaled="0"/>
                </a:gradFill>
              </a:defRPr>
            </a:lvl4pPr>
            <a:lvl5pPr marL="1941513" indent="-336550">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7"/>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1943387586"/>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4" name="Text Box 13"/>
          <p:cNvSpPr txBox="1">
            <a:spLocks noChangeArrowheads="1"/>
          </p:cNvSpPr>
          <p:nvPr/>
        </p:nvSpPr>
        <p:spPr bwMode="auto">
          <a:xfrm>
            <a:off x="0" y="6642100"/>
            <a:ext cx="1030288" cy="184150"/>
          </a:xfrm>
          <a:prstGeom prst="rect">
            <a:avLst/>
          </a:prstGeom>
          <a:noFill/>
          <a:ln w="12700">
            <a:noFill/>
            <a:miter lim="800000"/>
            <a:headEnd/>
            <a:tailEnd/>
          </a:ln>
          <a:effectLst/>
        </p:spPr>
        <p:txBody>
          <a:bodyPr wrap="none" lIns="76187" tIns="38093" rIns="76187" bIns="38093">
            <a:spAutoFit/>
          </a:bodyPr>
          <a:lstStyle/>
          <a:p>
            <a:pPr defTabSz="914363">
              <a:defRPr/>
            </a:pPr>
            <a:r>
              <a:rPr lang="en-US" sz="700" dirty="0">
                <a:solidFill>
                  <a:srgbClr val="DDDDDD"/>
                </a:solidFill>
                <a:effectLst>
                  <a:outerShdw blurRad="38100" dist="38100" dir="2700000" algn="tl">
                    <a:srgbClr val="000000">
                      <a:alpha val="43137"/>
                    </a:srgbClr>
                  </a:outerShdw>
                </a:effectLst>
              </a:rPr>
              <a:t>Microsoft Confidential</a:t>
            </a:r>
          </a:p>
        </p:txBody>
      </p:sp>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728461220"/>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9437" y="2234114"/>
            <a:ext cx="6281777" cy="1359196"/>
          </a:xfrm>
        </p:spPr>
        <p:txBody>
          <a:bodyPr anchor="ctr" anchorCtr="0">
            <a:noAutofit/>
          </a:bodyPr>
          <a:lstStyle>
            <a:lvl1pPr>
              <a:lnSpc>
                <a:spcPct val="90000"/>
              </a:lnSpc>
              <a:defRPr sz="6600" baseline="0">
                <a:solidFill>
                  <a:schemeClr val="bg1">
                    <a:alpha val="99000"/>
                  </a:schemeClr>
                </a:solidFill>
                <a:latin typeface="Segoe UI Light" pitchFamily="34" charset="0"/>
              </a:defRPr>
            </a:lvl1pPr>
          </a:lstStyle>
          <a:p>
            <a:r>
              <a:rPr lang="en-US" dirty="0" smtClean="0"/>
              <a:t>Title Here</a:t>
            </a:r>
            <a:endParaRPr lang="en-US" dirty="0"/>
          </a:p>
        </p:txBody>
      </p:sp>
      <p:sp>
        <p:nvSpPr>
          <p:cNvPr id="7" name="Text Placeholder 6"/>
          <p:cNvSpPr>
            <a:spLocks noGrp="1"/>
          </p:cNvSpPr>
          <p:nvPr>
            <p:ph type="body" sz="quarter" idx="11" hasCustomPrompt="1"/>
          </p:nvPr>
        </p:nvSpPr>
        <p:spPr>
          <a:xfrm>
            <a:off x="389438" y="4612344"/>
            <a:ext cx="4091815" cy="1144929"/>
          </a:xfrm>
        </p:spPr>
        <p:txBody>
          <a:bodyPr/>
          <a:lstStyle>
            <a:lvl1pPr marL="0" indent="0">
              <a:buFont typeface="Arial" pitchFamily="34" charset="0"/>
              <a:buNone/>
              <a:defRPr sz="2400">
                <a:solidFill>
                  <a:schemeClr val="bg1">
                    <a:alpha val="98000"/>
                  </a:schemeClr>
                </a:solidFill>
                <a:latin typeface="+mj-lt"/>
              </a:defRPr>
            </a:lvl1pPr>
            <a:lvl2pPr marL="460375" indent="0">
              <a:buFont typeface="Arial" pitchFamily="34" charset="0"/>
              <a:buNone/>
              <a:defRPr/>
            </a:lvl2pPr>
            <a:lvl3pPr marL="855663" indent="0">
              <a:buFont typeface="Arial" pitchFamily="34" charset="0"/>
              <a:buNone/>
              <a:defRPr/>
            </a:lvl3pPr>
            <a:lvl4pPr marL="1258888" indent="0">
              <a:buFont typeface="Arial" pitchFamily="34" charset="0"/>
              <a:buNone/>
              <a:defRPr/>
            </a:lvl4pPr>
            <a:lvl5pPr marL="1604963" indent="0">
              <a:buFont typeface="Arial" pitchFamily="34" charset="0"/>
              <a:buNone/>
              <a:defRPr/>
            </a:lvl5pPr>
          </a:lstStyle>
          <a:p>
            <a:pPr lvl="0"/>
            <a:r>
              <a:rPr lang="en-US" dirty="0" smtClean="0"/>
              <a:t>Name</a:t>
            </a:r>
          </a:p>
          <a:p>
            <a:pPr lvl="0"/>
            <a:r>
              <a:rPr lang="en-US" dirty="0" smtClean="0"/>
              <a:t>Title</a:t>
            </a:r>
          </a:p>
          <a:p>
            <a:pPr lvl="0"/>
            <a:r>
              <a:rPr lang="en-US" dirty="0" smtClean="0"/>
              <a:t>Microsoft Corporation</a:t>
            </a:r>
          </a:p>
        </p:txBody>
      </p:sp>
      <p:pic>
        <p:nvPicPr>
          <p:cNvPr id="13" name="Picture 12"/>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228600"/>
            <a:ext cx="2498729" cy="290338"/>
          </a:xfrm>
          <a:prstGeom prst="rect">
            <a:avLst/>
          </a:prstGeom>
        </p:spPr>
      </p:pic>
    </p:spTree>
    <p:extLst>
      <p:ext uri="{BB962C8B-B14F-4D97-AF65-F5344CB8AC3E}">
        <p14:creationId xmlns:p14="http://schemas.microsoft.com/office/powerpoint/2010/main" val="1172413107"/>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3"/>
            <a:ext cx="8363938" cy="747897"/>
          </a:xfrm>
        </p:spPr>
        <p:txBody>
          <a:bodyPr/>
          <a:lstStyle>
            <a:lvl1pPr>
              <a:defRPr sz="54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447800"/>
            <a:ext cx="8363938" cy="946413"/>
          </a:xfrm>
        </p:spPr>
        <p:txBody>
          <a:bodyPr/>
          <a:lstStyle>
            <a:lvl1pPr marL="3175" indent="0">
              <a:spcBef>
                <a:spcPts val="0"/>
              </a:spcBef>
              <a:spcAft>
                <a:spcPts val="900"/>
              </a:spcAft>
              <a:buSzPct val="80000"/>
              <a:buFont typeface="Arial" pitchFamily="34" charset="0"/>
              <a:buNone/>
              <a:defRPr sz="4000" spc="-100" baseline="0">
                <a:gradFill>
                  <a:gsLst>
                    <a:gs pos="0">
                      <a:srgbClr val="595959"/>
                    </a:gs>
                    <a:gs pos="86000">
                      <a:srgbClr val="595959"/>
                    </a:gs>
                  </a:gsLst>
                  <a:lin ang="5400000" scaled="0"/>
                </a:gradFill>
                <a:latin typeface="Segoe UI Light" pitchFamily="34" charset="0"/>
              </a:defRPr>
            </a:lvl1pPr>
            <a:lvl2pPr marL="3175" indent="0">
              <a:spcBef>
                <a:spcPts val="0"/>
              </a:spcBef>
              <a:buSzPct val="80000"/>
              <a:buFont typeface="Arial" pitchFamily="34" charset="0"/>
              <a:buNone/>
              <a:defRPr sz="2000" spc="-50" baseline="0">
                <a:gradFill>
                  <a:gsLst>
                    <a:gs pos="0">
                      <a:srgbClr val="595959"/>
                    </a:gs>
                    <a:gs pos="86000">
                      <a:srgbClr val="595959"/>
                    </a:gs>
                  </a:gsLst>
                  <a:lin ang="5400000" scaled="0"/>
                </a:gradFill>
              </a:defRPr>
            </a:lvl2pPr>
            <a:lvl3pPr marL="1258888" indent="-403225">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3pPr>
            <a:lvl4pPr marL="1604963" indent="-346075">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4pPr>
            <a:lvl5pPr marL="1941513" indent="-336550">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dirty="0" smtClean="0"/>
              <a:t>Click to edit Master text styles</a:t>
            </a:r>
          </a:p>
          <a:p>
            <a:pPr lvl="1"/>
            <a:r>
              <a:rPr lang="en-US" dirty="0" smtClean="0"/>
              <a:t>Second level</a:t>
            </a:r>
          </a:p>
        </p:txBody>
      </p:sp>
      <p:pic>
        <p:nvPicPr>
          <p:cNvPr id="4" name="Picture 3"/>
          <p:cNvPicPr>
            <a:picLocks noChangeAspect="1"/>
          </p:cNvPicPr>
          <p:nvPr userDrawn="1"/>
        </p:nvPicPr>
        <p:blipFill>
          <a:blip r:embed="rId3" cstate="print">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4" y="6372549"/>
            <a:ext cx="1261769" cy="195501"/>
          </a:xfrm>
          <a:prstGeom prst="rect">
            <a:avLst/>
          </a:prstGeom>
        </p:spPr>
      </p:pic>
    </p:spTree>
    <p:extLst>
      <p:ext uri="{BB962C8B-B14F-4D97-AF65-F5344CB8AC3E}">
        <p14:creationId xmlns:p14="http://schemas.microsoft.com/office/powerpoint/2010/main" val="1964925403"/>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3"/>
            <a:ext cx="8363938" cy="747897"/>
          </a:xfrm>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447799"/>
            <a:ext cx="8363938" cy="2099036"/>
          </a:xfrm>
        </p:spPr>
        <p:txBody>
          <a:bodyPr/>
          <a:lstStyle>
            <a:lvl1pPr marL="0" indent="0">
              <a:spcBef>
                <a:spcPts val="0"/>
              </a:spcBef>
              <a:spcAft>
                <a:spcPts val="0"/>
              </a:spcAft>
              <a:buFont typeface="Arial" pitchFamily="34" charset="0"/>
              <a:buNone/>
              <a:defRPr lang="en-US" sz="3200" kern="1200" dirty="0" smtClean="0">
                <a:gradFill>
                  <a:gsLst>
                    <a:gs pos="0">
                      <a:srgbClr val="595959"/>
                    </a:gs>
                    <a:gs pos="86000">
                      <a:srgbClr val="595959"/>
                    </a:gs>
                  </a:gsLst>
                  <a:lin ang="5400000" scaled="0"/>
                </a:gradFill>
                <a:latin typeface="+mn-lt"/>
                <a:ea typeface="+mn-ea"/>
                <a:cs typeface="+mn-cs"/>
              </a:defRPr>
            </a:lvl1pPr>
            <a:lvl2pPr marL="688975" indent="-342900">
              <a:spcBef>
                <a:spcPts val="0"/>
              </a:spcBef>
              <a:spcAft>
                <a:spcPts val="0"/>
              </a:spcAft>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0" indent="0">
              <a:spcBef>
                <a:spcPts val="0"/>
              </a:spcBef>
              <a:spcAft>
                <a:spcPts val="400"/>
              </a:spcAft>
              <a:buNone/>
              <a:defRPr sz="2000"/>
            </a:lvl3pPr>
            <a:lvl4pPr marL="0" indent="0">
              <a:spcBef>
                <a:spcPts val="0"/>
              </a:spcBef>
              <a:spcAft>
                <a:spcPts val="400"/>
              </a:spcAft>
              <a:buNone/>
              <a:defRPr/>
            </a:lvl4pPr>
            <a:lvl5pPr marL="342900" indent="-342900">
              <a:spcBef>
                <a:spcPts val="0"/>
              </a:spcBef>
              <a:spcAft>
                <a:spcPts val="400"/>
              </a:spcAft>
              <a:buFont typeface="Arial" pitchFamily="34" charset="0"/>
              <a:buChar char="•"/>
              <a:defRPr/>
            </a:lvl5pPr>
            <a:lvl6pPr marL="1033462" indent="-342900">
              <a:buFont typeface="Arial" pitchFamily="34" charset="0"/>
              <a:buChar char="•"/>
              <a:defRPr sz="2400">
                <a:gradFill>
                  <a:gsLst>
                    <a:gs pos="0">
                      <a:srgbClr val="595959"/>
                    </a:gs>
                    <a:gs pos="86000">
                      <a:srgbClr val="595959"/>
                    </a:gs>
                  </a:gsLst>
                  <a:lin ang="5400000" scaled="0"/>
                </a:gradFill>
              </a:defRPr>
            </a:lvl6pPr>
            <a:lvl7pPr marL="1255713" indent="-225425">
              <a:defRPr>
                <a:gradFill>
                  <a:gsLst>
                    <a:gs pos="0">
                      <a:srgbClr val="595959"/>
                    </a:gs>
                    <a:gs pos="86000">
                      <a:srgbClr val="595959"/>
                    </a:gs>
                  </a:gsLst>
                  <a:lin ang="5400000" scaled="0"/>
                </a:gradFill>
              </a:defRPr>
            </a:lvl7pPr>
            <a:lvl8pPr marL="1487488" indent="-231775">
              <a:defRPr>
                <a:gradFill>
                  <a:gsLst>
                    <a:gs pos="0">
                      <a:srgbClr val="595959"/>
                    </a:gs>
                    <a:gs pos="86000">
                      <a:srgbClr val="595959"/>
                    </a:gs>
                  </a:gsLst>
                  <a:lin ang="5400000" scaled="0"/>
                </a:gradFill>
              </a:defRPr>
            </a:lvl8pPr>
          </a:lstStyle>
          <a:p>
            <a:pPr marL="346075" lvl="0" indent="-346075" algn="l" defTabSz="914363" rtl="0" eaLnBrk="1" latinLnBrk="0" hangingPunct="1">
              <a:lnSpc>
                <a:spcPct val="90000"/>
              </a:lnSpc>
              <a:spcBef>
                <a:spcPct val="20000"/>
              </a:spcBef>
              <a:buSzPct val="90000"/>
              <a:buFont typeface="Arial" pitchFamily="34" charset="0"/>
              <a:buChar char="•"/>
            </a:pPr>
            <a:r>
              <a:rPr lang="en-US" smtClean="0"/>
              <a:t>Click to edit Master text styles</a:t>
            </a:r>
          </a:p>
          <a:p>
            <a:pPr marL="346075" lvl="1" indent="-346075" algn="l" defTabSz="914363" rtl="0" eaLnBrk="1" latinLnBrk="0" hangingPunct="1">
              <a:lnSpc>
                <a:spcPct val="90000"/>
              </a:lnSpc>
              <a:spcBef>
                <a:spcPct val="20000"/>
              </a:spcBef>
              <a:buSzPct val="90000"/>
              <a:buFont typeface="Arial" pitchFamily="34" charset="0"/>
              <a:buChar char="•"/>
            </a:pPr>
            <a:r>
              <a:rPr lang="en-US" smtClean="0"/>
              <a:t>Second level</a:t>
            </a:r>
          </a:p>
          <a:p>
            <a:pPr marL="346075" lvl="2" indent="-346075" algn="l" defTabSz="914363" rtl="0" eaLnBrk="1" latinLnBrk="0" hangingPunct="1">
              <a:lnSpc>
                <a:spcPct val="90000"/>
              </a:lnSpc>
              <a:spcBef>
                <a:spcPct val="20000"/>
              </a:spcBef>
              <a:buSzPct val="90000"/>
              <a:buFont typeface="Arial" pitchFamily="34" charset="0"/>
              <a:buChar char="•"/>
            </a:pPr>
            <a:r>
              <a:rPr lang="en-US" smtClean="0"/>
              <a:t>Third level</a:t>
            </a:r>
          </a:p>
          <a:p>
            <a:pPr marL="346075" lvl="3" indent="-346075" algn="l" defTabSz="914363" rtl="0" eaLnBrk="1" latinLnBrk="0" hangingPunct="1">
              <a:lnSpc>
                <a:spcPct val="90000"/>
              </a:lnSpc>
              <a:spcBef>
                <a:spcPct val="20000"/>
              </a:spcBef>
              <a:buSzPct val="90000"/>
              <a:buFont typeface="Arial" pitchFamily="34" charset="0"/>
              <a:buChar char="•"/>
            </a:pPr>
            <a:r>
              <a:rPr lang="en-US" smtClean="0"/>
              <a:t>Fourth level</a:t>
            </a:r>
          </a:p>
          <a:p>
            <a:pPr marL="346075" lvl="4" indent="-346075" algn="l" defTabSz="914363" rtl="0" eaLnBrk="1" latinLnBrk="0" hangingPunct="1">
              <a:lnSpc>
                <a:spcPct val="90000"/>
              </a:lnSpc>
              <a:spcBef>
                <a:spcPct val="20000"/>
              </a:spcBef>
              <a:buSzPct val="90000"/>
              <a:buFont typeface="Arial" pitchFamily="34" charset="0"/>
              <a:buChar char="•"/>
            </a:pPr>
            <a:r>
              <a:rPr lang="en-US" smtClean="0"/>
              <a:t>Fifth level</a:t>
            </a:r>
            <a:endParaRPr lang="en-US" dirty="0" smtClean="0"/>
          </a:p>
        </p:txBody>
      </p:sp>
      <p:pic>
        <p:nvPicPr>
          <p:cNvPr id="4" name="Picture 3"/>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4" y="6372549"/>
            <a:ext cx="1261769" cy="195501"/>
          </a:xfrm>
          <a:prstGeom prst="rect">
            <a:avLst/>
          </a:prstGeom>
        </p:spPr>
      </p:pic>
    </p:spTree>
    <p:extLst>
      <p:ext uri="{BB962C8B-B14F-4D97-AF65-F5344CB8AC3E}">
        <p14:creationId xmlns:p14="http://schemas.microsoft.com/office/powerpoint/2010/main" val="2222071910"/>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3"/>
            <a:ext cx="8363938" cy="747897"/>
          </a:xfrm>
        </p:spPr>
        <p:txBody>
          <a:bodyPr/>
          <a:lstStyle>
            <a:lvl1pPr>
              <a:defRPr sz="5400"/>
            </a:lvl1pPr>
          </a:lstStyle>
          <a:p>
            <a:r>
              <a:rPr lang="en-US" smtClean="0"/>
              <a:t>Click to edit Master title style</a:t>
            </a:r>
            <a:endParaRPr lang="en-US" dirty="0"/>
          </a:p>
        </p:txBody>
      </p:sp>
      <p:sp>
        <p:nvSpPr>
          <p:cNvPr id="3" name="Content Placeholder 2"/>
          <p:cNvSpPr>
            <a:spLocks noGrp="1"/>
          </p:cNvSpPr>
          <p:nvPr>
            <p:ph sz="half" idx="1"/>
          </p:nvPr>
        </p:nvSpPr>
        <p:spPr>
          <a:xfrm>
            <a:off x="389436" y="1447800"/>
            <a:ext cx="4115872" cy="2443746"/>
          </a:xfrm>
        </p:spPr>
        <p:txBody>
          <a:bodyPr/>
          <a:lstStyle>
            <a:lvl1pPr marL="341313" indent="-341313">
              <a:lnSpc>
                <a:spcPct val="90000"/>
              </a:lnSpc>
              <a:buSzPct val="80000"/>
              <a:buFont typeface="Arial" pitchFamily="34" charset="0"/>
              <a:buChar char="•"/>
              <a:defRPr sz="3200"/>
            </a:lvl1pPr>
            <a:lvl2pPr marL="627063" indent="-285750">
              <a:lnSpc>
                <a:spcPct val="90000"/>
              </a:lnSpc>
              <a:buSzPct val="80000"/>
              <a:buFont typeface="Arial" pitchFamily="34" charset="0"/>
              <a:buChar char="•"/>
              <a:defRPr sz="2800"/>
            </a:lvl2pPr>
            <a:lvl3pPr marL="914400" indent="-287338">
              <a:lnSpc>
                <a:spcPct val="90000"/>
              </a:lnSpc>
              <a:buSzPct val="80000"/>
              <a:buFont typeface="Arial" pitchFamily="34" charset="0"/>
              <a:buChar char="•"/>
              <a:defRPr sz="2400"/>
            </a:lvl3pPr>
            <a:lvl4pPr marL="1712913" indent="-225425">
              <a:lnSpc>
                <a:spcPct val="90000"/>
              </a:lnSpc>
              <a:buSzPct val="80000"/>
              <a:buFont typeface="Arial" pitchFamily="34" charset="0"/>
              <a:buChar char="•"/>
              <a:defRPr sz="2000"/>
            </a:lvl4pPr>
            <a:lvl5pPr marL="1944688" indent="-231775">
              <a:lnSpc>
                <a:spcPct val="90000"/>
              </a:lnSpc>
              <a:buSzPct val="80000"/>
              <a:buFont typeface="Arial" pitchFamily="34" charset="0"/>
              <a:buChar cha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7501" y="1447800"/>
            <a:ext cx="4115872" cy="2443746"/>
          </a:xfrm>
        </p:spPr>
        <p:txBody>
          <a:bodyPr/>
          <a:lstStyle>
            <a:lvl1pPr marL="457200" indent="-457200">
              <a:lnSpc>
                <a:spcPct val="90000"/>
              </a:lnSpc>
              <a:buSzPct val="80000"/>
              <a:buFont typeface="Arial" pitchFamily="34" charset="0"/>
              <a:buChar char="•"/>
              <a:defRPr lang="en-US" sz="3200" kern="1200" dirty="0" smtClean="0">
                <a:gradFill>
                  <a:gsLst>
                    <a:gs pos="0">
                      <a:srgbClr val="595959"/>
                    </a:gs>
                    <a:gs pos="86000">
                      <a:srgbClr val="595959"/>
                    </a:gs>
                  </a:gsLst>
                  <a:lin ang="5400000" scaled="0"/>
                </a:gradFill>
                <a:latin typeface="+mn-lt"/>
                <a:ea typeface="+mn-ea"/>
                <a:cs typeface="+mn-cs"/>
              </a:defRPr>
            </a:lvl1pPr>
            <a:lvl2pPr marL="798513" indent="-457200">
              <a:lnSpc>
                <a:spcPct val="90000"/>
              </a:lnSpc>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969962" indent="-342900">
              <a:lnSpc>
                <a:spcPct val="90000"/>
              </a:lnSpc>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3pPr>
            <a:lvl4pPr marL="1830388" indent="-342900">
              <a:lnSpc>
                <a:spcPct val="90000"/>
              </a:lnSpc>
              <a:buSzPct val="80000"/>
              <a:buFont typeface="Arial" pitchFamily="34" charset="0"/>
              <a:buChar char="•"/>
              <a:defRPr lang="en-US" sz="2000" kern="1200" dirty="0" smtClean="0">
                <a:gradFill>
                  <a:gsLst>
                    <a:gs pos="0">
                      <a:srgbClr val="595959"/>
                    </a:gs>
                    <a:gs pos="86000">
                      <a:srgbClr val="595959"/>
                    </a:gs>
                  </a:gsLst>
                  <a:lin ang="5400000" scaled="0"/>
                </a:gradFill>
                <a:latin typeface="+mn-lt"/>
                <a:ea typeface="+mn-ea"/>
                <a:cs typeface="+mn-cs"/>
              </a:defRPr>
            </a:lvl4pPr>
            <a:lvl5pPr marL="2055813" indent="-342900">
              <a:lnSpc>
                <a:spcPct val="90000"/>
              </a:lnSpc>
              <a:buSzPct val="80000"/>
              <a:buFont typeface="Arial" pitchFamily="34" charset="0"/>
              <a:buChar char="•"/>
              <a:defRPr lang="en-US" sz="2000" kern="1200" dirty="0">
                <a:gradFill>
                  <a:gsLst>
                    <a:gs pos="0">
                      <a:srgbClr val="595959"/>
                    </a:gs>
                    <a:gs pos="86000">
                      <a:srgbClr val="595959"/>
                    </a:gs>
                  </a:gsLst>
                  <a:lin ang="5400000" scaled="0"/>
                </a:gradFill>
                <a:latin typeface="+mn-lt"/>
                <a:ea typeface="+mn-ea"/>
                <a:cs typeface="+mn-cs"/>
              </a:defRPr>
            </a:lvl5pPr>
            <a:lvl6pPr>
              <a:defRPr sz="1800"/>
            </a:lvl6pPr>
            <a:lvl7pPr>
              <a:defRPr sz="1800"/>
            </a:lvl7pPr>
            <a:lvl8pPr>
              <a:defRPr sz="1800"/>
            </a:lvl8pPr>
            <a:lvl9pPr>
              <a:defRPr sz="1800"/>
            </a:lvl9pPr>
          </a:lstStyle>
          <a:p>
            <a:pPr marL="341313" lvl="0" indent="-341313" algn="l" defTabSz="914363" rtl="0" eaLnBrk="1" latinLnBrk="0" hangingPunct="1">
              <a:lnSpc>
                <a:spcPct val="90000"/>
              </a:lnSpc>
              <a:spcBef>
                <a:spcPct val="20000"/>
              </a:spcBef>
              <a:buSzPct val="80000"/>
              <a:buFont typeface="Arial" pitchFamily="34" charset="0"/>
              <a:buChar char="•"/>
            </a:pPr>
            <a:r>
              <a:rPr lang="en-US" smtClean="0"/>
              <a:t>Click to edit Master text styles</a:t>
            </a:r>
          </a:p>
          <a:p>
            <a:pPr marL="341313" lvl="1" indent="-341313" algn="l" defTabSz="914363" rtl="0" eaLnBrk="1" latinLnBrk="0" hangingPunct="1">
              <a:lnSpc>
                <a:spcPct val="90000"/>
              </a:lnSpc>
              <a:spcBef>
                <a:spcPct val="20000"/>
              </a:spcBef>
              <a:buSzPct val="80000"/>
              <a:buFont typeface="Arial" pitchFamily="34" charset="0"/>
              <a:buChar char="•"/>
            </a:pPr>
            <a:r>
              <a:rPr lang="en-US" smtClean="0"/>
              <a:t>Second level</a:t>
            </a:r>
          </a:p>
          <a:p>
            <a:pPr marL="341313" lvl="2" indent="-341313" algn="l" defTabSz="914363" rtl="0" eaLnBrk="1" latinLnBrk="0" hangingPunct="1">
              <a:lnSpc>
                <a:spcPct val="90000"/>
              </a:lnSpc>
              <a:spcBef>
                <a:spcPct val="20000"/>
              </a:spcBef>
              <a:buSzPct val="80000"/>
              <a:buFont typeface="Arial" pitchFamily="34" charset="0"/>
              <a:buChar char="•"/>
            </a:pPr>
            <a:r>
              <a:rPr lang="en-US" smtClean="0"/>
              <a:t>Third level</a:t>
            </a:r>
          </a:p>
          <a:p>
            <a:pPr marL="341313" lvl="3" indent="-341313" algn="l" defTabSz="914363" rtl="0" eaLnBrk="1" latinLnBrk="0" hangingPunct="1">
              <a:lnSpc>
                <a:spcPct val="90000"/>
              </a:lnSpc>
              <a:spcBef>
                <a:spcPct val="20000"/>
              </a:spcBef>
              <a:buSzPct val="80000"/>
              <a:buFont typeface="Arial" pitchFamily="34" charset="0"/>
              <a:buChar char="•"/>
            </a:pPr>
            <a:r>
              <a:rPr lang="en-US" smtClean="0"/>
              <a:t>Fourth level</a:t>
            </a:r>
          </a:p>
          <a:p>
            <a:pPr marL="341313" lvl="4" indent="-341313" algn="l" defTabSz="914363" rtl="0" eaLnBrk="1" latinLnBrk="0" hangingPunct="1">
              <a:lnSpc>
                <a:spcPct val="90000"/>
              </a:lnSpc>
              <a:spcBef>
                <a:spcPct val="20000"/>
              </a:spcBef>
              <a:buSzPct val="80000"/>
              <a:buFont typeface="Arial" pitchFamily="34" charset="0"/>
              <a:buChar char="•"/>
            </a:pPr>
            <a:r>
              <a:rPr lang="en-US" smtClean="0"/>
              <a:t>Fifth level</a:t>
            </a:r>
            <a:endParaRPr lang="en-US" dirty="0"/>
          </a:p>
        </p:txBody>
      </p:sp>
      <p:pic>
        <p:nvPicPr>
          <p:cNvPr id="5" name="Picture 4"/>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4" y="6372549"/>
            <a:ext cx="1261769" cy="195501"/>
          </a:xfrm>
          <a:prstGeom prst="rect">
            <a:avLst/>
          </a:prstGeom>
        </p:spPr>
      </p:pic>
    </p:spTree>
    <p:extLst>
      <p:ext uri="{BB962C8B-B14F-4D97-AF65-F5344CB8AC3E}">
        <p14:creationId xmlns:p14="http://schemas.microsoft.com/office/powerpoint/2010/main" val="3401708423"/>
      </p:ext>
    </p:extLst>
  </p:cSld>
  <p:clrMapOvr>
    <a:masterClrMapping/>
  </p:clrMapOvr>
  <p:transition>
    <p:fade/>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3"/>
            <a:ext cx="8363938" cy="747897"/>
          </a:xfrm>
        </p:spPr>
        <p:txBody>
          <a:bodyPr/>
          <a:lstStyle>
            <a:lvl1pPr>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389436" y="1004602"/>
            <a:ext cx="4115872" cy="886397"/>
          </a:xfrm>
        </p:spPr>
        <p:txBody>
          <a:bodyPr anchor="b"/>
          <a:lstStyle>
            <a:lvl1pPr marL="0" indent="0">
              <a:lnSpc>
                <a:spcPct val="90000"/>
              </a:lnSpc>
              <a:spcBef>
                <a:spcPts val="0"/>
              </a:spcBef>
              <a:buNone/>
              <a:defRPr sz="3200" b="0">
                <a:latin typeface="Segoe UI Light" pitchFamily="34" charset="0"/>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266796"/>
            <a:ext cx="4114800" cy="2332946"/>
          </a:xfrm>
        </p:spPr>
        <p:txBody>
          <a:bodyPr/>
          <a:lstStyle>
            <a:lvl1pPr marL="403225" indent="-403225">
              <a:buSzPct val="80000"/>
              <a:buFont typeface="Arial" pitchFamily="34" charset="0"/>
              <a:buChar char="•"/>
              <a:defRPr sz="2800"/>
            </a:lvl1pPr>
            <a:lvl2pPr marL="744538" indent="-322263">
              <a:buSzPct val="80000"/>
              <a:buFont typeface="Arial" pitchFamily="34" charset="0"/>
              <a:buChar char="•"/>
              <a:defRPr sz="2800"/>
            </a:lvl2pPr>
            <a:lvl3pPr marL="1027113" indent="-282575" defTabSz="1030288">
              <a:buSzPct val="80000"/>
              <a:buFont typeface="Arial" pitchFamily="34" charset="0"/>
              <a:buChar char="•"/>
              <a:defRPr sz="2400"/>
            </a:lvl3pPr>
            <a:lvl4pPr marL="1317625" indent="-287338">
              <a:buSzPct val="80000"/>
              <a:buFont typeface="Arial" pitchFamily="34" charset="0"/>
              <a:buChar char="•"/>
              <a:defRPr sz="2000"/>
            </a:lvl4pPr>
            <a:lvl5pPr marL="1541463" indent="-223838">
              <a:buSzPct val="80000"/>
              <a:buFont typeface="Arial" pitchFamily="34" charset="0"/>
              <a:buChar char="•"/>
              <a:defRPr sz="20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37501" y="1004602"/>
            <a:ext cx="4115872" cy="886397"/>
          </a:xfrm>
        </p:spPr>
        <p:txBody>
          <a:bodyPr anchor="b"/>
          <a:lstStyle>
            <a:lvl1pPr marL="0" indent="0">
              <a:lnSpc>
                <a:spcPct val="90000"/>
              </a:lnSpc>
              <a:spcBef>
                <a:spcPts val="0"/>
              </a:spcBef>
              <a:buNone/>
              <a:defRPr sz="3200" b="0">
                <a:latin typeface="Segoe UI Light" pitchFamily="34" charset="0"/>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37501" y="2266796"/>
            <a:ext cx="4115872" cy="2332946"/>
          </a:xfrm>
        </p:spPr>
        <p:txBody>
          <a:bodyPr/>
          <a:lstStyle>
            <a:lvl1pPr marL="296321" indent="-296321">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1pPr>
            <a:lvl2pPr marL="457200" indent="-457200">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765175" indent="-342900">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3pPr>
            <a:lvl4pPr marL="1373187" indent="-342900">
              <a:buSzPct val="80000"/>
              <a:buFont typeface="Arial" pitchFamily="34" charset="0"/>
              <a:buChar char="•"/>
              <a:defRPr lang="en-US" sz="2000" kern="1200" dirty="0" smtClean="0">
                <a:gradFill>
                  <a:gsLst>
                    <a:gs pos="0">
                      <a:srgbClr val="595959"/>
                    </a:gs>
                    <a:gs pos="86000">
                      <a:srgbClr val="595959"/>
                    </a:gs>
                  </a:gsLst>
                  <a:lin ang="5400000" scaled="0"/>
                </a:gradFill>
                <a:latin typeface="+mn-lt"/>
                <a:ea typeface="+mn-ea"/>
                <a:cs typeface="+mn-cs"/>
              </a:defRPr>
            </a:lvl4pPr>
            <a:lvl5pPr marL="1087438" indent="-342900">
              <a:buSzPct val="80000"/>
              <a:buFont typeface="Arial" pitchFamily="34" charset="0"/>
              <a:buChar char="•"/>
              <a:defRPr lang="en-US" sz="2000" kern="1200" dirty="0">
                <a:gradFill>
                  <a:gsLst>
                    <a:gs pos="0">
                      <a:srgbClr val="595959"/>
                    </a:gs>
                    <a:gs pos="86000">
                      <a:srgbClr val="595959"/>
                    </a:gs>
                  </a:gsLst>
                  <a:lin ang="5400000" scaled="0"/>
                </a:gradFill>
                <a:latin typeface="+mn-lt"/>
                <a:ea typeface="+mn-ea"/>
                <a:cs typeface="+mn-cs"/>
              </a:defRPr>
            </a:lvl5pPr>
            <a:lvl6pPr marL="1373187" indent="-342900">
              <a:defRPr sz="1600"/>
            </a:lvl6pPr>
            <a:lvl7pPr marL="1603375" indent="-285750">
              <a:defRPr sz="1600"/>
            </a:lvl7pPr>
            <a:lvl8pPr>
              <a:defRPr sz="1600"/>
            </a:lvl8pPr>
            <a:lvl9pPr>
              <a:defRPr sz="1600"/>
            </a:lvl9pPr>
          </a:lstStyle>
          <a:p>
            <a:pPr marL="403225" lvl="0" indent="-403225" algn="l" defTabSz="914363" rtl="0" eaLnBrk="1" latinLnBrk="0" hangingPunct="1">
              <a:lnSpc>
                <a:spcPct val="90000"/>
              </a:lnSpc>
              <a:spcBef>
                <a:spcPct val="20000"/>
              </a:spcBef>
              <a:buSzPct val="80000"/>
            </a:pPr>
            <a:r>
              <a:rPr lang="en-US" smtClean="0"/>
              <a:t>Click to edit Master text styles</a:t>
            </a:r>
          </a:p>
          <a:p>
            <a:pPr marL="403225" lvl="1" indent="-403225" algn="l" defTabSz="914363" rtl="0" eaLnBrk="1" latinLnBrk="0" hangingPunct="1">
              <a:lnSpc>
                <a:spcPct val="90000"/>
              </a:lnSpc>
              <a:spcBef>
                <a:spcPct val="20000"/>
              </a:spcBef>
              <a:buSzPct val="80000"/>
            </a:pPr>
            <a:r>
              <a:rPr lang="en-US" smtClean="0"/>
              <a:t>Second level</a:t>
            </a:r>
          </a:p>
          <a:p>
            <a:pPr marL="403225" lvl="2" indent="-403225" algn="l" defTabSz="914363" rtl="0" eaLnBrk="1" latinLnBrk="0" hangingPunct="1">
              <a:lnSpc>
                <a:spcPct val="90000"/>
              </a:lnSpc>
              <a:spcBef>
                <a:spcPct val="20000"/>
              </a:spcBef>
              <a:buSzPct val="80000"/>
            </a:pPr>
            <a:r>
              <a:rPr lang="en-US" smtClean="0"/>
              <a:t>Third level</a:t>
            </a:r>
          </a:p>
          <a:p>
            <a:pPr marL="403225" lvl="3" indent="-403225" algn="l" defTabSz="914363" rtl="0" eaLnBrk="1" latinLnBrk="0" hangingPunct="1">
              <a:lnSpc>
                <a:spcPct val="90000"/>
              </a:lnSpc>
              <a:spcBef>
                <a:spcPct val="20000"/>
              </a:spcBef>
              <a:buSzPct val="80000"/>
            </a:pPr>
            <a:r>
              <a:rPr lang="en-US" smtClean="0"/>
              <a:t>Fourth level</a:t>
            </a:r>
          </a:p>
          <a:p>
            <a:pPr marL="403225" lvl="4" indent="-403225" algn="l" defTabSz="914363" rtl="0" eaLnBrk="1" latinLnBrk="0" hangingPunct="1">
              <a:lnSpc>
                <a:spcPct val="90000"/>
              </a:lnSpc>
              <a:spcBef>
                <a:spcPct val="20000"/>
              </a:spcBef>
              <a:buSzPct val="80000"/>
            </a:pPr>
            <a:r>
              <a:rPr lang="en-US" smtClean="0"/>
              <a:t>Fifth level</a:t>
            </a:r>
            <a:endParaRPr lang="en-US" dirty="0"/>
          </a:p>
        </p:txBody>
      </p:sp>
      <p:pic>
        <p:nvPicPr>
          <p:cNvPr id="7" name="Picture 6"/>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4" y="6372549"/>
            <a:ext cx="1261769" cy="195501"/>
          </a:xfrm>
          <a:prstGeom prst="rect">
            <a:avLst/>
          </a:prstGeom>
        </p:spPr>
      </p:pic>
    </p:spTree>
    <p:extLst>
      <p:ext uri="{BB962C8B-B14F-4D97-AF65-F5344CB8AC3E}">
        <p14:creationId xmlns:p14="http://schemas.microsoft.com/office/powerpoint/2010/main" val="2149804982"/>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3"/>
            <a:ext cx="8363938" cy="747897"/>
          </a:xfrm>
        </p:spPr>
        <p:txBody>
          <a:bodyPr/>
          <a:lstStyle>
            <a:lvl1pPr>
              <a:defRPr sz="5400"/>
            </a:lvl1pPr>
          </a:lstStyle>
          <a:p>
            <a:r>
              <a:rPr lang="en-US" dirty="0" smtClean="0"/>
              <a:t>Click to edit Master title style</a:t>
            </a:r>
            <a:endParaRPr lang="en-US" dirty="0"/>
          </a:p>
        </p:txBody>
      </p:sp>
      <p:pic>
        <p:nvPicPr>
          <p:cNvPr id="3" name="Picture 2"/>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4" y="6372549"/>
            <a:ext cx="1261769" cy="195501"/>
          </a:xfrm>
          <a:prstGeom prst="rect">
            <a:avLst/>
          </a:prstGeom>
        </p:spPr>
      </p:pic>
    </p:spTree>
    <p:extLst>
      <p:ext uri="{BB962C8B-B14F-4D97-AF65-F5344CB8AC3E}">
        <p14:creationId xmlns:p14="http://schemas.microsoft.com/office/powerpoint/2010/main" val="3269676407"/>
      </p:ext>
    </p:extLst>
  </p:cSld>
  <p:clrMapOvr>
    <a:masterClrMapping/>
  </p:clrMapOvr>
  <p:transition>
    <p:fade/>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4" y="6372549"/>
            <a:ext cx="1261769" cy="195501"/>
          </a:xfrm>
          <a:prstGeom prst="rect">
            <a:avLst/>
          </a:prstGeom>
        </p:spPr>
      </p:pic>
    </p:spTree>
    <p:extLst>
      <p:ext uri="{BB962C8B-B14F-4D97-AF65-F5344CB8AC3E}">
        <p14:creationId xmlns:p14="http://schemas.microsoft.com/office/powerpoint/2010/main" val="1600860273"/>
      </p:ext>
    </p:extLst>
  </p:cSld>
  <p:clrMapOvr>
    <a:masterClrMapping/>
  </p:clrMapOvr>
  <p:transition>
    <p:fade/>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19" name="Rectangle 18"/>
          <p:cNvSpPr/>
          <p:nvPr userDrawn="1"/>
        </p:nvSpPr>
        <p:spPr bwMode="auto">
          <a:xfrm>
            <a:off x="389436" y="1447800"/>
            <a:ext cx="8363937" cy="51816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dirty="0" smtClean="0"/>
              <a:t>Click to edit Master title style</a:t>
            </a:r>
            <a:endParaRPr lang="en-US" dirty="0"/>
          </a:p>
        </p:txBody>
      </p:sp>
      <p:sp>
        <p:nvSpPr>
          <p:cNvPr id="5" name="Text Placeholder 4"/>
          <p:cNvSpPr>
            <a:spLocks noGrp="1"/>
          </p:cNvSpPr>
          <p:nvPr>
            <p:ph type="body" sz="quarter" idx="11"/>
          </p:nvPr>
        </p:nvSpPr>
        <p:spPr>
          <a:xfrm>
            <a:off x="2606032" y="3112962"/>
            <a:ext cx="5210341" cy="1851276"/>
          </a:xfrm>
        </p:spPr>
        <p:txBody>
          <a:bodyPr lIns="182880" tIns="182880" anchor="ctr" anchorCtr="0"/>
          <a:lstStyle>
            <a:lvl1pPr marL="574675" indent="-571500">
              <a:spcAft>
                <a:spcPts val="1200"/>
              </a:spcAft>
              <a:buNone/>
              <a:defRPr lang="en-US" sz="4400" kern="1200" spc="-100" baseline="0" dirty="0" smtClean="0">
                <a:gradFill>
                  <a:gsLst>
                    <a:gs pos="0">
                      <a:srgbClr val="595959"/>
                    </a:gs>
                    <a:gs pos="86000">
                      <a:srgbClr val="595959"/>
                    </a:gs>
                  </a:gsLst>
                  <a:lin ang="5400000" scaled="0"/>
                </a:gradFill>
                <a:latin typeface="Segoe UI Light" pitchFamily="34" charset="0"/>
                <a:ea typeface="+mn-ea"/>
                <a:cs typeface="+mn-cs"/>
              </a:defRPr>
            </a:lvl1pPr>
            <a:lvl2pPr>
              <a:defRPr lang="en-US" sz="2400" kern="1200" spc="-50" baseline="0" dirty="0">
                <a:gradFill>
                  <a:gsLst>
                    <a:gs pos="0">
                      <a:srgbClr val="595959"/>
                    </a:gs>
                    <a:gs pos="86000">
                      <a:srgbClr val="595959"/>
                    </a:gs>
                  </a:gsLst>
                  <a:lin ang="5400000" scaled="0"/>
                </a:gradFill>
                <a:latin typeface="+mn-lt"/>
                <a:ea typeface="+mn-ea"/>
                <a:cs typeface="+mn-cs"/>
              </a:defRPr>
            </a:lvl2pPr>
          </a:lstStyle>
          <a:p>
            <a:pPr marL="3175" lvl="0" indent="0" algn="l" defTabSz="914363" rtl="0" eaLnBrk="1" latinLnBrk="0" hangingPunct="1">
              <a:lnSpc>
                <a:spcPct val="90000"/>
              </a:lnSpc>
              <a:spcBef>
                <a:spcPts val="0"/>
              </a:spcBef>
              <a:spcAft>
                <a:spcPts val="900"/>
              </a:spcAft>
              <a:buSzPct val="80000"/>
            </a:pPr>
            <a:r>
              <a:rPr lang="en-US" dirty="0" smtClean="0"/>
              <a:t>Click to edit Master text styles</a:t>
            </a:r>
          </a:p>
          <a:p>
            <a:pPr marL="3175" lvl="1" indent="0" algn="l" defTabSz="914363" rtl="0" eaLnBrk="1" latinLnBrk="0" hangingPunct="1">
              <a:lnSpc>
                <a:spcPct val="90000"/>
              </a:lnSpc>
              <a:spcBef>
                <a:spcPts val="0"/>
              </a:spcBef>
              <a:buSzPct val="80000"/>
              <a:buFont typeface="Arial" pitchFamily="34" charset="0"/>
              <a:buNone/>
            </a:pPr>
            <a:r>
              <a:rPr lang="en-US" dirty="0" smtClean="0"/>
              <a:t>Second level</a:t>
            </a:r>
          </a:p>
        </p:txBody>
      </p:sp>
      <p:sp>
        <p:nvSpPr>
          <p:cNvPr id="18" name="Freeform 105"/>
          <p:cNvSpPr>
            <a:spLocks/>
          </p:cNvSpPr>
          <p:nvPr userDrawn="1"/>
        </p:nvSpPr>
        <p:spPr bwMode="black">
          <a:xfrm>
            <a:off x="900364" y="2133600"/>
            <a:ext cx="1399159" cy="38100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a:extLst/>
        </p:spPr>
        <p:txBody>
          <a:bodyPr vert="horz" wrap="square" lIns="82305" tIns="41153" rIns="82305" bIns="41153" numCol="1" anchor="t" anchorCtr="0" compatLnSpc="1">
            <a:prstTxWarp prst="textNoShape">
              <a:avLst/>
            </a:prstTxWarp>
          </a:bodyPr>
          <a:lstStyle/>
          <a:p>
            <a:endParaRPr lang="en-US" sz="1600">
              <a:solidFill>
                <a:srgbClr val="292929"/>
              </a:solidFill>
            </a:endParaRPr>
          </a:p>
        </p:txBody>
      </p:sp>
    </p:spTree>
    <p:extLst>
      <p:ext uri="{BB962C8B-B14F-4D97-AF65-F5344CB8AC3E}">
        <p14:creationId xmlns:p14="http://schemas.microsoft.com/office/powerpoint/2010/main" val="1429488521"/>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solidFill>
          <a:schemeClr val="accent1">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5"/>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5786545" y="2136047"/>
            <a:ext cx="2625030" cy="2114058"/>
            <a:chOff x="1411369" y="3975421"/>
            <a:chExt cx="1714604" cy="1035908"/>
          </a:xfrm>
        </p:grpSpPr>
        <p:sp>
          <p:nvSpPr>
            <p:cNvPr id="12"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292929"/>
                </a:solidFill>
              </a:endParaRPr>
            </a:p>
          </p:txBody>
        </p:sp>
        <p:sp>
          <p:nvSpPr>
            <p:cNvPr id="15"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292929"/>
                </a:solidFill>
              </a:endParaRPr>
            </a:p>
          </p:txBody>
        </p:sp>
      </p:grpSp>
    </p:spTree>
    <p:extLst>
      <p:ext uri="{BB962C8B-B14F-4D97-AF65-F5344CB8AC3E}">
        <p14:creationId xmlns:p14="http://schemas.microsoft.com/office/powerpoint/2010/main" val="2701778567"/>
      </p:ext>
    </p:extLst>
  </p:cSld>
  <p:clrMapOvr>
    <a:masterClrMapping/>
  </p:clrMapOvr>
  <p:transition>
    <p:fade/>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p:bgPr>
        <a:solidFill>
          <a:srgbClr val="8CC6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5"/>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sp>
        <p:nvSpPr>
          <p:cNvPr id="8" name="Freeform 6"/>
          <p:cNvSpPr>
            <a:spLocks noEditPoints="1"/>
          </p:cNvSpPr>
          <p:nvPr userDrawn="1"/>
        </p:nvSpPr>
        <p:spPr bwMode="auto">
          <a:xfrm>
            <a:off x="6220586" y="2008094"/>
            <a:ext cx="1702251" cy="2169610"/>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292929"/>
              </a:solidFill>
            </a:endParaRPr>
          </a:p>
        </p:txBody>
      </p:sp>
    </p:spTree>
    <p:extLst>
      <p:ext uri="{BB962C8B-B14F-4D97-AF65-F5344CB8AC3E}">
        <p14:creationId xmlns:p14="http://schemas.microsoft.com/office/powerpoint/2010/main" val="3198998313"/>
      </p:ext>
    </p:extLst>
  </p:cSld>
  <p:clrMapOvr>
    <a:masterClrMapping/>
  </p:clrMapOvr>
  <p:transition>
    <p:fade/>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Demo, Video etc. &quot;special&quot; slides">
    <p:bg>
      <p:bgPr>
        <a:solidFill>
          <a:schemeClr val="accent2">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5"/>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8" name="Group 7"/>
          <p:cNvGrpSpPr/>
          <p:nvPr userDrawn="1"/>
        </p:nvGrpSpPr>
        <p:grpSpPr bwMode="black">
          <a:xfrm>
            <a:off x="5929973" y="2242931"/>
            <a:ext cx="2383306" cy="1934622"/>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solidFill>
                  <a:srgbClr val="292929"/>
                </a:solidFill>
              </a:endParaRPr>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solidFill>
                  <a:srgbClr val="292929"/>
                </a:solidFill>
              </a:endParaRPr>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solidFill>
                  <a:srgbClr val="292929"/>
                </a:solidFill>
              </a:endParaRPr>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solidFill>
                  <a:srgbClr val="292929"/>
                </a:solidFill>
              </a:endParaRPr>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solidFill>
                  <a:srgbClr val="292929"/>
                </a:solidFill>
              </a:endParaRPr>
            </a:p>
          </p:txBody>
        </p:sp>
      </p:grpSp>
    </p:spTree>
    <p:extLst>
      <p:ext uri="{BB962C8B-B14F-4D97-AF65-F5344CB8AC3E}">
        <p14:creationId xmlns:p14="http://schemas.microsoft.com/office/powerpoint/2010/main" val="264178551"/>
      </p:ext>
    </p:extLst>
  </p:cSld>
  <p:clrMapOvr>
    <a:masterClrMapping/>
  </p:clrMapOvr>
  <p:transition>
    <p:fade/>
  </p:transition>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Demo, Video etc. &quot;special&quot; slides">
    <p:bg>
      <p:bgPr>
        <a:solidFill>
          <a:srgbClr val="FFBE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5"/>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rgbClr val="FFE497"/>
                </a:solidFill>
                <a:effectLst/>
                <a:uLnTx/>
                <a:uFillTx/>
                <a:latin typeface="Segoe UI Light" pitchFamily="34" charset="0"/>
                <a:ea typeface="+mn-ea"/>
                <a:cs typeface="+mn-cs"/>
              </a:defRPr>
            </a:lvl1pPr>
          </a:lstStyle>
          <a:p>
            <a:pPr lvl="0"/>
            <a:r>
              <a:rPr lang="en-US" dirty="0" smtClean="0"/>
              <a:t>click to…</a:t>
            </a:r>
          </a:p>
        </p:txBody>
      </p:sp>
      <p:sp>
        <p:nvSpPr>
          <p:cNvPr id="25" name="Freeform 64"/>
          <p:cNvSpPr>
            <a:spLocks noEditPoints="1"/>
          </p:cNvSpPr>
          <p:nvPr userDrawn="1"/>
        </p:nvSpPr>
        <p:spPr bwMode="black">
          <a:xfrm>
            <a:off x="5944255" y="1932604"/>
            <a:ext cx="2260588" cy="2314242"/>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a:solidFill>
                <a:srgbClr val="292929"/>
              </a:solidFill>
            </a:endParaRPr>
          </a:p>
        </p:txBody>
      </p:sp>
    </p:spTree>
    <p:extLst>
      <p:ext uri="{BB962C8B-B14F-4D97-AF65-F5344CB8AC3E}">
        <p14:creationId xmlns:p14="http://schemas.microsoft.com/office/powerpoint/2010/main" val="313841899"/>
      </p:ext>
    </p:extLst>
  </p:cSld>
  <p:clrMapOvr>
    <a:masterClrMapping/>
  </p:clrMapOvr>
  <p:transition>
    <p:fade/>
  </p:transition>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Demo, Video etc. &quot;special&quot; slides">
    <p:bg>
      <p:bgPr>
        <a:solidFill>
          <a:schemeClr val="accent3">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447800"/>
            <a:ext cx="31547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7213" y="5630475"/>
            <a:ext cx="3154788"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417214" y="4160520"/>
            <a:ext cx="6656137"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3">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6663805" y="1905000"/>
            <a:ext cx="958447" cy="3245368"/>
            <a:chOff x="7558088" y="1685925"/>
            <a:chExt cx="1322387" cy="3359150"/>
          </a:xfrm>
          <a:solidFill>
            <a:schemeClr val="bg1"/>
          </a:solidFill>
        </p:grpSpPr>
        <p:sp>
          <p:nvSpPr>
            <p:cNvPr id="12"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292929"/>
                </a:solidFill>
              </a:endParaRPr>
            </a:p>
          </p:txBody>
        </p:sp>
        <p:sp>
          <p:nvSpPr>
            <p:cNvPr id="13" name="Freeform 12"/>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292929"/>
                </a:solidFill>
              </a:endParaRPr>
            </a:p>
          </p:txBody>
        </p:sp>
      </p:grpSp>
    </p:spTree>
    <p:extLst>
      <p:ext uri="{BB962C8B-B14F-4D97-AF65-F5344CB8AC3E}">
        <p14:creationId xmlns:p14="http://schemas.microsoft.com/office/powerpoint/2010/main" val="1219060595"/>
      </p:ext>
    </p:extLst>
  </p:cSld>
  <p:clrMapOvr>
    <a:masterClrMapping/>
  </p:clrMapOvr>
  <p:transition>
    <p:fade/>
  </p:transition>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391008" y="3467676"/>
            <a:ext cx="8022140" cy="1378644"/>
          </a:xfrm>
        </p:spPr>
        <p:txBody>
          <a:bodyPr anchor="ctr" anchorCtr="0">
            <a:noAutofit/>
            <a:scene3d>
              <a:camera prst="orthographicFront"/>
              <a:lightRig rig="flat" dir="t"/>
            </a:scene3d>
            <a:sp3d>
              <a:contourClr>
                <a:schemeClr val="bg2"/>
              </a:contourClr>
            </a:sp3d>
          </a:bodyPr>
          <a:lstStyle>
            <a:lvl1pPr marL="0" indent="0" algn="l">
              <a:buFont typeface="Arial" pitchFamily="34" charset="0"/>
              <a:buNone/>
              <a:defRPr kumimoji="0" lang="en-US" sz="8800" b="0" i="0" u="none" strike="noStrike" kern="1200" cap="none" spc="-120" normalizeH="0" baseline="0" dirty="0" smtClean="0">
                <a:ln w="3175">
                  <a:noFill/>
                </a:ln>
                <a:solidFill>
                  <a:schemeClr val="bg1">
                    <a:alpha val="99000"/>
                  </a:schemeClr>
                </a:solidFill>
                <a:effectLst/>
                <a:uLnTx/>
                <a:uFillTx/>
                <a:latin typeface="Segoe UI Light"/>
                <a:ea typeface="+mn-ea"/>
                <a:cs typeface="Arial" charset="0"/>
              </a:defRPr>
            </a:lvl1pPr>
          </a:lstStyle>
          <a:p>
            <a:pPr lvl="0"/>
            <a:r>
              <a:rPr lang="en-US" smtClean="0"/>
              <a:t>Click to edit Master text styles</a:t>
            </a:r>
          </a:p>
        </p:txBody>
      </p:sp>
      <p:pic>
        <p:nvPicPr>
          <p:cNvPr id="8" name="Picture 7"/>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423103" y="6338050"/>
            <a:ext cx="2330271" cy="291353"/>
          </a:xfrm>
          <a:prstGeom prst="rect">
            <a:avLst/>
          </a:prstGeom>
        </p:spPr>
      </p:pic>
    </p:spTree>
    <p:extLst>
      <p:ext uri="{BB962C8B-B14F-4D97-AF65-F5344CB8AC3E}">
        <p14:creationId xmlns:p14="http://schemas.microsoft.com/office/powerpoint/2010/main" val="353753622"/>
      </p:ext>
    </p:extLst>
  </p:cSld>
  <p:clrMapOvr>
    <a:masterClrMapping/>
  </p:clrMapOvr>
  <p:transition>
    <p:fade/>
  </p:transition>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rand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black">
          <a:xfrm>
            <a:off x="2520177" y="3140274"/>
            <a:ext cx="3382099" cy="577452"/>
          </a:xfrm>
          <a:prstGeom prst="rect">
            <a:avLst/>
          </a:prstGeom>
          <a:noFill/>
          <a:ln>
            <a:noFill/>
          </a:ln>
        </p:spPr>
      </p:pic>
      <p:sp>
        <p:nvSpPr>
          <p:cNvPr id="3" name="Text Box 3"/>
          <p:cNvSpPr txBox="1">
            <a:spLocks noChangeArrowheads="1"/>
          </p:cNvSpPr>
          <p:nvPr userDrawn="1"/>
        </p:nvSpPr>
        <p:spPr bwMode="blackWhite">
          <a:xfrm>
            <a:off x="381000" y="6083573"/>
            <a:ext cx="8382000" cy="523206"/>
          </a:xfrm>
          <a:prstGeom prst="rect">
            <a:avLst/>
          </a:prstGeom>
          <a:noFill/>
          <a:ln w="12700">
            <a:noFill/>
            <a:miter lim="800000"/>
            <a:headEnd type="none" w="sm" len="sm"/>
            <a:tailEnd type="none" w="sm" len="sm"/>
          </a:ln>
          <a:effectLst/>
        </p:spPr>
        <p:txBody>
          <a:bodyPr vert="horz" wrap="square" lIns="91425" tIns="45713" rIns="91425" bIns="45713" numCol="1" anchor="t" anchorCtr="0" compatLnSpc="1">
            <a:prstTxWarp prst="textNoShape">
              <a:avLst/>
            </a:prstTxWarp>
            <a:spAutoFit/>
          </a:bodyPr>
          <a:lstStyle/>
          <a:p>
            <a:pPr algn="ctr" defTabSz="914099" eaLnBrk="0" hangingPunct="0"/>
            <a:r>
              <a:rPr lang="en-US" sz="700" dirty="0">
                <a:solidFill>
                  <a:srgbClr val="FFFFFF">
                    <a:alpha val="99000"/>
                  </a:srgbClr>
                </a:solidFill>
                <a:cs typeface="Arial" charset="0"/>
              </a:rPr>
              <a:t>© </a:t>
            </a:r>
            <a:r>
              <a:rPr lang="en-US" sz="700" dirty="0" smtClean="0">
                <a:solidFill>
                  <a:srgbClr val="FFFFFF">
                    <a:alpha val="99000"/>
                  </a:srgbClr>
                </a:solidFill>
                <a:cs typeface="Arial" charset="0"/>
              </a:rPr>
              <a:t>2011 Microsoft </a:t>
            </a:r>
            <a:r>
              <a:rPr lang="en-US" sz="700" dirty="0">
                <a:solidFill>
                  <a:srgbClr val="FFFFFF">
                    <a:alpha val="99000"/>
                  </a:srgbClr>
                </a:solidFill>
                <a:cs typeface="Arial" charset="0"/>
              </a:rPr>
              <a:t>Corporation. All rights reserved. Microsoft, Windows, Windows Vista and other product names are or may be registered trademarks and/or trademarks in the U.S. and/or other countries.</a:t>
            </a:r>
          </a:p>
          <a:p>
            <a:pPr algn="ctr" defTabSz="914099" eaLnBrk="0" hangingPunct="0"/>
            <a:r>
              <a:rPr lang="en-US" sz="700" dirty="0">
                <a:solidFill>
                  <a:srgbClr val="FFFFFF">
                    <a:alpha val="99000"/>
                  </a:srgbClr>
                </a:soli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r>
              <a:rPr lang="en-US" sz="700" dirty="0" smtClean="0">
                <a:solidFill>
                  <a:srgbClr val="FFFFFF">
                    <a:alpha val="99000"/>
                  </a:srgbClr>
                </a:solidFill>
                <a:cs typeface="Arial" charset="0"/>
              </a:rPr>
              <a:t>MICROSOFT </a:t>
            </a:r>
            <a:r>
              <a:rPr lang="en-US" sz="700" dirty="0">
                <a:solidFill>
                  <a:srgbClr val="FFFFFF">
                    <a:alpha val="99000"/>
                  </a:srgbClr>
                </a:solidFill>
                <a:cs typeface="Arial" charset="0"/>
              </a:rPr>
              <a:t>MAKES NO WARRANTIES, EXPRESS, IMPLIED OR STATUTORY, AS TO THE INFORMATION IN THIS PRESENTATION.</a:t>
            </a:r>
          </a:p>
        </p:txBody>
      </p:sp>
    </p:spTree>
    <p:extLst>
      <p:ext uri="{BB962C8B-B14F-4D97-AF65-F5344CB8AC3E}">
        <p14:creationId xmlns:p14="http://schemas.microsoft.com/office/powerpoint/2010/main" val="3043095961"/>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WALKIN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Text Placeholder 5"/>
          <p:cNvSpPr>
            <a:spLocks noGrp="1"/>
          </p:cNvSpPr>
          <p:nvPr userDrawn="1">
            <p:ph type="body" sz="quarter" idx="10" hasCustomPrompt="1"/>
          </p:nvPr>
        </p:nvSpPr>
        <p:spPr>
          <a:xfrm>
            <a:off x="384673" y="2892712"/>
            <a:ext cx="8423524" cy="2437590"/>
          </a:xfrm>
        </p:spPr>
        <p:txBody>
          <a:bodyPr/>
          <a:lstStyle>
            <a:lvl1pPr marL="0" indent="0">
              <a:buNone/>
              <a:defRPr lang="en-US" sz="8800" i="0" kern="1200" spc="-100" baseline="0" dirty="0" smtClean="0">
                <a:solidFill>
                  <a:schemeClr val="bg1">
                    <a:alpha val="99000"/>
                  </a:schemeClr>
                </a:soli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userDrawn="1">
            <p:ph type="body" sz="quarter" idx="11" hasCustomPrompt="1"/>
          </p:nvPr>
        </p:nvSpPr>
        <p:spPr>
          <a:xfrm>
            <a:off x="384673" y="4343400"/>
            <a:ext cx="5636696" cy="443198"/>
          </a:xfrm>
        </p:spPr>
        <p:txBody>
          <a:bodyPr/>
          <a:lstStyle>
            <a:lvl1pPr marL="0" indent="0">
              <a:buNone/>
              <a:defRPr lang="en-US" sz="3200" kern="1200" spc="-100" baseline="0" dirty="0">
                <a:solidFill>
                  <a:schemeClr val="bg1">
                    <a:alpha val="99000"/>
                  </a:schemeClr>
                </a:solidFill>
                <a:latin typeface="+mj-lt"/>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userDrawn="1"/>
        </p:nvPicPr>
        <p:blipFill rotWithShape="1">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401135" y="6381401"/>
            <a:ext cx="1561480" cy="251616"/>
          </a:xfrm>
          <a:prstGeom prst="rect">
            <a:avLst/>
          </a:prstGeom>
          <a:noFill/>
          <a:ln>
            <a:noFill/>
          </a:ln>
        </p:spPr>
      </p:pic>
      <p:pic>
        <p:nvPicPr>
          <p:cNvPr id="7" name="Picture 6"/>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9437" y="228600"/>
            <a:ext cx="2364914" cy="290338"/>
          </a:xfrm>
          <a:prstGeom prst="rect">
            <a:avLst/>
          </a:prstGeom>
        </p:spPr>
      </p:pic>
    </p:spTree>
    <p:extLst>
      <p:ext uri="{BB962C8B-B14F-4D97-AF65-F5344CB8AC3E}">
        <p14:creationId xmlns:p14="http://schemas.microsoft.com/office/powerpoint/2010/main" val="3994885532"/>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447799"/>
            <a:ext cx="8363938" cy="2000548"/>
          </a:xfrm>
        </p:spPr>
        <p:txBody>
          <a:bodyPr/>
          <a:lstStyle>
            <a:lvl1pPr marL="460375" indent="-460375">
              <a:buClr>
                <a:srgbClr val="FFFFFF"/>
              </a:buClr>
              <a:buSzPct val="70000"/>
              <a:buFontTx/>
              <a:buBlip>
                <a:blip r:embed="rId2"/>
              </a:buBlip>
              <a:defRPr>
                <a:gradFill>
                  <a:gsLst>
                    <a:gs pos="0">
                      <a:srgbClr val="FFFFFF"/>
                    </a:gs>
                    <a:gs pos="86000">
                      <a:srgbClr val="FFFFFF"/>
                    </a:gs>
                  </a:gsLst>
                  <a:lin ang="5400000" scaled="0"/>
                </a:gradFill>
              </a:defRPr>
            </a:lvl1pPr>
            <a:lvl2pPr marL="855663" indent="-395288">
              <a:buClr>
                <a:srgbClr val="FFFFFF"/>
              </a:buClr>
              <a:buSzPct val="70000"/>
              <a:buFontTx/>
              <a:buBlip>
                <a:blip r:embed="rId2"/>
              </a:buBlip>
              <a:defRPr>
                <a:gradFill>
                  <a:gsLst>
                    <a:gs pos="0">
                      <a:srgbClr val="FFFFFF"/>
                    </a:gs>
                    <a:gs pos="86000">
                      <a:srgbClr val="FFFFFF"/>
                    </a:gs>
                  </a:gsLst>
                  <a:lin ang="5400000" scaled="0"/>
                </a:gradFill>
              </a:defRPr>
            </a:lvl2pPr>
            <a:lvl3pPr marL="1258888" indent="-403225">
              <a:buClr>
                <a:srgbClr val="FFFFFF"/>
              </a:buClr>
              <a:buSzPct val="70000"/>
              <a:buFontTx/>
              <a:buBlip>
                <a:blip r:embed="rId2"/>
              </a:buBlip>
              <a:defRPr>
                <a:gradFill>
                  <a:gsLst>
                    <a:gs pos="0">
                      <a:srgbClr val="FFFFFF"/>
                    </a:gs>
                    <a:gs pos="86000">
                      <a:srgbClr val="FFFFFF"/>
                    </a:gs>
                  </a:gsLst>
                  <a:lin ang="5400000" scaled="0"/>
                </a:gradFill>
              </a:defRPr>
            </a:lvl3pPr>
            <a:lvl4pPr marL="1604963" indent="-346075">
              <a:buClr>
                <a:srgbClr val="FFFFFF"/>
              </a:buClr>
              <a:buSzPct val="70000"/>
              <a:buFontTx/>
              <a:buBlip>
                <a:blip r:embed="rId2"/>
              </a:buBlip>
              <a:defRPr>
                <a:gradFill>
                  <a:gsLst>
                    <a:gs pos="0">
                      <a:srgbClr val="FFFFFF"/>
                    </a:gs>
                    <a:gs pos="86000">
                      <a:srgbClr val="FFFFFF"/>
                    </a:gs>
                  </a:gsLst>
                  <a:lin ang="5400000" scaled="0"/>
                </a:gradFill>
              </a:defRPr>
            </a:lvl4pPr>
            <a:lvl5pPr marL="1941513" indent="-336550">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70342030"/>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447799"/>
            <a:ext cx="8363938" cy="2000548"/>
          </a:xfrm>
        </p:spPr>
        <p:txBody>
          <a:bodyPr/>
          <a:lstStyle>
            <a:lvl1pPr marL="460375" indent="-460375">
              <a:buClr>
                <a:srgbClr val="FFFFFF"/>
              </a:buClr>
              <a:buSzPct val="70000"/>
              <a:buFontTx/>
              <a:buBlip>
                <a:blip r:embed="rId2"/>
              </a:buBlip>
              <a:defRPr>
                <a:gradFill>
                  <a:gsLst>
                    <a:gs pos="0">
                      <a:srgbClr val="FFFFFF"/>
                    </a:gs>
                    <a:gs pos="86000">
                      <a:srgbClr val="FFFFFF"/>
                    </a:gs>
                  </a:gsLst>
                  <a:lin ang="5400000" scaled="0"/>
                </a:gradFill>
              </a:defRPr>
            </a:lvl1pPr>
            <a:lvl2pPr marL="855663" indent="-395288">
              <a:buClr>
                <a:srgbClr val="FFFFFF"/>
              </a:buClr>
              <a:buSzPct val="70000"/>
              <a:buFontTx/>
              <a:buBlip>
                <a:blip r:embed="rId2"/>
              </a:buBlip>
              <a:defRPr>
                <a:gradFill>
                  <a:gsLst>
                    <a:gs pos="0">
                      <a:srgbClr val="FFFFFF"/>
                    </a:gs>
                    <a:gs pos="86000">
                      <a:srgbClr val="FFFFFF"/>
                    </a:gs>
                  </a:gsLst>
                  <a:lin ang="5400000" scaled="0"/>
                </a:gradFill>
              </a:defRPr>
            </a:lvl2pPr>
            <a:lvl3pPr marL="1258888" indent="-403225">
              <a:buClr>
                <a:srgbClr val="FFFFFF"/>
              </a:buClr>
              <a:buSzPct val="70000"/>
              <a:buFontTx/>
              <a:buBlip>
                <a:blip r:embed="rId2"/>
              </a:buBlip>
              <a:defRPr>
                <a:gradFill>
                  <a:gsLst>
                    <a:gs pos="0">
                      <a:srgbClr val="FFFFFF"/>
                    </a:gs>
                    <a:gs pos="86000">
                      <a:srgbClr val="FFFFFF"/>
                    </a:gs>
                  </a:gsLst>
                  <a:lin ang="5400000" scaled="0"/>
                </a:gradFill>
              </a:defRPr>
            </a:lvl3pPr>
            <a:lvl4pPr marL="1604963" indent="-346075">
              <a:buClr>
                <a:srgbClr val="FFFFFF"/>
              </a:buClr>
              <a:buSzPct val="70000"/>
              <a:buFontTx/>
              <a:buBlip>
                <a:blip r:embed="rId2"/>
              </a:buBlip>
              <a:defRPr>
                <a:gradFill>
                  <a:gsLst>
                    <a:gs pos="0">
                      <a:srgbClr val="FFFFFF"/>
                    </a:gs>
                    <a:gs pos="86000">
                      <a:srgbClr val="FFFFFF"/>
                    </a:gs>
                  </a:gsLst>
                  <a:lin ang="5400000" scaled="0"/>
                </a:gradFill>
              </a:defRPr>
            </a:lvl4pPr>
            <a:lvl5pPr marL="1941513" indent="-336550">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9"/>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2315780840"/>
      </p:ext>
    </p:extLst>
  </p:cSld>
  <p:clrMapOvr>
    <a:masterClrMapping/>
  </p:clrMapOvr>
  <p:transition>
    <p:fade/>
  </p:transition>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47800"/>
            <a:ext cx="8382000" cy="2000548"/>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552031703"/>
      </p:ext>
    </p:extLst>
  </p:cSld>
  <p:clrMapOvr>
    <a:masterClrMapping/>
  </p:clrMapOvr>
  <mc:AlternateContent xmlns:mc="http://schemas.openxmlformats.org/markup-compatibility/2006" xmlns:p14="http://schemas.microsoft.com/office/powerpoint/2010/main">
    <mc:Choice Requires="p14">
      <p:transition spd="med">
        <p14:ferris dir="l"/>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theme" Target="../theme/theme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microsoft.com/office/2007/relationships/hdphoto" Target="../media/hdphoto2.wdp"/><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image" Target="../media/image4.png"/><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18" Type="http://schemas.openxmlformats.org/officeDocument/2006/relationships/slideLayout" Target="../slideLayouts/slideLayout5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20" Type="http://schemas.openxmlformats.org/officeDocument/2006/relationships/theme" Target="../theme/theme4.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10" Type="http://schemas.openxmlformats.org/officeDocument/2006/relationships/slideLayout" Target="../slideLayouts/slideLayout47.xml"/><Relationship Id="rId19" Type="http://schemas.openxmlformats.org/officeDocument/2006/relationships/slideLayout" Target="../slideLayouts/slideLayout56.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436" y="228601"/>
            <a:ext cx="8363938" cy="7478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9436" y="1447800"/>
            <a:ext cx="8363937" cy="20005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1540971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 id="2147483726" r:id="rId18"/>
    <p:sldLayoutId id="2147483729" r:id="rId19"/>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p:titleStyle>
    <p:body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4" name="Rectangle 3"/>
          <p:cNvSpPr/>
          <p:nvPr/>
        </p:nvSpPr>
        <p:spPr bwMode="auto">
          <a:xfrm>
            <a:off x="1" y="0"/>
            <a:ext cx="231318" cy="68580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5" name="Rectangle 4"/>
          <p:cNvSpPr/>
          <p:nvPr/>
        </p:nvSpPr>
        <p:spPr bwMode="auto">
          <a:xfrm>
            <a:off x="0" y="0"/>
            <a:ext cx="9144000" cy="14478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2" name="Title Placeholder 1"/>
          <p:cNvSpPr>
            <a:spLocks noGrp="1"/>
          </p:cNvSpPr>
          <p:nvPr>
            <p:ph type="title"/>
          </p:nvPr>
        </p:nvSpPr>
        <p:spPr>
          <a:xfrm>
            <a:off x="389434" y="228602"/>
            <a:ext cx="8363939"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9436" y="1905001"/>
            <a:ext cx="8363937" cy="1618905"/>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143429032"/>
      </p:ext>
    </p:extLst>
  </p:cSld>
  <p:clrMap bg1="lt1" tx1="dk1" bg2="lt2" tx2="dk2" accent1="accent1" accent2="accent2" accent3="accent3" accent4="accent4" accent5="accent5" accent6="accent6" hlink="hlink" folHlink="folHlink"/>
  <p:sldLayoutIdLst>
    <p:sldLayoutId id="2147483728" r:id="rId1"/>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4800" b="0" kern="1200" cap="none" spc="-100" baseline="0" dirty="0">
          <a:ln w="3175">
            <a:noFill/>
          </a:ln>
          <a:solidFill>
            <a:schemeClr val="bg1">
              <a:alpha val="99000"/>
            </a:schemeClr>
          </a:solidFill>
          <a:effectLst/>
          <a:latin typeface="Segoe UI Light" pitchFamily="34" charset="0"/>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2400" b="0" kern="1200">
          <a:gradFill>
            <a:gsLst>
              <a:gs pos="0">
                <a:srgbClr val="595959"/>
              </a:gs>
              <a:gs pos="86000">
                <a:srgbClr val="595959"/>
              </a:gs>
            </a:gsLst>
            <a:lin ang="5400000" scaled="0"/>
          </a:gradFill>
          <a:latin typeface="Consolas" pitchFamily="49" charset="0"/>
          <a:ea typeface="+mn-ea"/>
          <a:cs typeface="Consolas" pitchFamily="49" charset="0"/>
        </a:defRPr>
      </a:lvl1pPr>
      <a:lvl2pPr marL="384954" indent="-7937" algn="l" defTabSz="914363" rtl="0" eaLnBrk="1" latinLnBrk="0" hangingPunct="1">
        <a:lnSpc>
          <a:spcPct val="90000"/>
        </a:lnSpc>
        <a:spcBef>
          <a:spcPct val="20000"/>
        </a:spcBef>
        <a:buFont typeface="Arial" pitchFamily="34" charset="0"/>
        <a:buNone/>
        <a:defRPr sz="2000" b="0" kern="1200">
          <a:gradFill>
            <a:gsLst>
              <a:gs pos="0">
                <a:srgbClr val="595959"/>
              </a:gs>
              <a:gs pos="86000">
                <a:srgbClr val="595959"/>
              </a:gs>
            </a:gsLst>
            <a:lin ang="5400000" scaled="0"/>
          </a:gradFill>
          <a:latin typeface="Consolas" pitchFamily="49" charset="0"/>
          <a:ea typeface="+mn-ea"/>
          <a:cs typeface="Consolas" pitchFamily="49" charset="0"/>
        </a:defRPr>
      </a:lvl2pPr>
      <a:lvl3pPr marL="761970" indent="-7937" algn="l" defTabSz="914363" rtl="0" eaLnBrk="1" latinLnBrk="0" hangingPunct="1">
        <a:lnSpc>
          <a:spcPct val="90000"/>
        </a:lnSpc>
        <a:spcBef>
          <a:spcPct val="20000"/>
        </a:spcBef>
        <a:buFont typeface="Arial" pitchFamily="34" charset="0"/>
        <a:buNone/>
        <a:defRPr sz="1800" b="0" kern="1200">
          <a:gradFill>
            <a:gsLst>
              <a:gs pos="0">
                <a:srgbClr val="595959"/>
              </a:gs>
              <a:gs pos="86000">
                <a:srgbClr val="595959"/>
              </a:gs>
            </a:gsLst>
            <a:lin ang="5400000" scaled="0"/>
          </a:gradFill>
          <a:latin typeface="Consolas" pitchFamily="49" charset="0"/>
          <a:ea typeface="+mn-ea"/>
          <a:cs typeface="Consolas" pitchFamily="49" charset="0"/>
        </a:defRPr>
      </a:lvl3pPr>
      <a:lvl4pPr marL="1094009" indent="7937" algn="l" defTabSz="914363" rtl="0" eaLnBrk="1" latinLnBrk="0" hangingPunct="1">
        <a:lnSpc>
          <a:spcPct val="90000"/>
        </a:lnSpc>
        <a:spcBef>
          <a:spcPct val="20000"/>
        </a:spcBef>
        <a:buFont typeface="Arial" pitchFamily="34" charset="0"/>
        <a:buNone/>
        <a:defRPr sz="1800" b="0" kern="1200">
          <a:gradFill>
            <a:gsLst>
              <a:gs pos="0">
                <a:srgbClr val="595959"/>
              </a:gs>
              <a:gs pos="86000">
                <a:srgbClr val="595959"/>
              </a:gs>
            </a:gsLst>
            <a:lin ang="5400000" scaled="0"/>
          </a:gradFill>
          <a:latin typeface="Consolas" pitchFamily="49" charset="0"/>
          <a:ea typeface="+mn-ea"/>
          <a:cs typeface="Consolas" pitchFamily="49" charset="0"/>
        </a:defRPr>
      </a:lvl4pPr>
      <a:lvl5pPr marL="1426047" indent="0" algn="l" defTabSz="914363" rtl="0" eaLnBrk="1" latinLnBrk="0" hangingPunct="1">
        <a:lnSpc>
          <a:spcPct val="90000"/>
        </a:lnSpc>
        <a:spcBef>
          <a:spcPct val="20000"/>
        </a:spcBef>
        <a:buFont typeface="Arial" pitchFamily="34" charset="0"/>
        <a:buNone/>
        <a:defRPr sz="1800" b="0" kern="1200">
          <a:gradFill>
            <a:gsLst>
              <a:gs pos="0">
                <a:srgbClr val="595959"/>
              </a:gs>
              <a:gs pos="86000">
                <a:srgbClr val="595959"/>
              </a:gs>
            </a:gsLst>
            <a:lin ang="5400000" scaled="0"/>
          </a:gradFill>
          <a:latin typeface="Consolas" pitchFamily="49" charset="0"/>
          <a:ea typeface="+mn-ea"/>
          <a:cs typeface="Consolas"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7530" y="228601"/>
            <a:ext cx="8368939" cy="7478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7530" y="1463041"/>
            <a:ext cx="8368939" cy="2062103"/>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4" name="Picture 3"/>
          <p:cNvPicPr>
            <a:picLocks noChangeAspect="1"/>
          </p:cNvPicPr>
          <p:nvPr/>
        </p:nvPicPr>
        <p:blipFill>
          <a:blip r:embed="rId19" cstate="print">
            <a:duotone>
              <a:prstClr val="black"/>
              <a:schemeClr val="tx2">
                <a:tint val="45000"/>
                <a:satMod val="400000"/>
              </a:schemeClr>
            </a:duotone>
            <a:extLst>
              <a:ext uri="{BEBA8EAE-BF5A-486C-A8C5-ECC9F3942E4B}">
                <a14:imgProps xmlns:a14="http://schemas.microsoft.com/office/drawing/2010/main">
                  <a14:imgLayer r:embed="rId20">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89103" y="6372547"/>
            <a:ext cx="1261769" cy="195501"/>
          </a:xfrm>
          <a:prstGeom prst="rect">
            <a:avLst/>
          </a:prstGeom>
        </p:spPr>
      </p:pic>
    </p:spTree>
    <p:extLst>
      <p:ext uri="{BB962C8B-B14F-4D97-AF65-F5344CB8AC3E}">
        <p14:creationId xmlns:p14="http://schemas.microsoft.com/office/powerpoint/2010/main" val="3491397376"/>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5400" b="0" kern="1200" cap="none" spc="-100" baseline="0" dirty="0" smtClean="0">
          <a:ln w="3175">
            <a:solidFill>
              <a:schemeClr val="bg1">
                <a:alpha val="0"/>
              </a:schemeClr>
            </a:solid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p:titleStyle>
    <p:bodyStyle>
      <a:lvl1pPr marL="344488" indent="-344488" algn="l" defTabSz="914363" rtl="0" eaLnBrk="1" latinLnBrk="0" hangingPunct="1">
        <a:lnSpc>
          <a:spcPct val="100000"/>
        </a:lnSpc>
        <a:spcBef>
          <a:spcPts val="1200"/>
        </a:spcBef>
        <a:buSzPct val="80000"/>
        <a:buFont typeface="Arial" pitchFamily="34" charset="0"/>
        <a:buChar char="•"/>
        <a:defRPr sz="3200" kern="1200">
          <a:ln>
            <a:solidFill>
              <a:schemeClr val="bg1">
                <a:alpha val="0"/>
              </a:schemeClr>
            </a:solidFill>
          </a:ln>
          <a:gradFill>
            <a:gsLst>
              <a:gs pos="0">
                <a:srgbClr val="595959"/>
              </a:gs>
              <a:gs pos="86000">
                <a:srgbClr val="595959"/>
              </a:gs>
            </a:gsLst>
            <a:lin ang="5400000" scaled="0"/>
          </a:gradFill>
          <a:latin typeface="+mn-lt"/>
          <a:ea typeface="+mn-ea"/>
          <a:cs typeface="+mn-cs"/>
        </a:defRPr>
      </a:lvl1pPr>
      <a:lvl2pPr marL="801688" indent="-341313" algn="l" defTabSz="914363" rtl="0" eaLnBrk="1" latinLnBrk="0" hangingPunct="1">
        <a:lnSpc>
          <a:spcPct val="100000"/>
        </a:lnSpc>
        <a:spcBef>
          <a:spcPts val="300"/>
        </a:spcBef>
        <a:buSzPct val="80000"/>
        <a:buFont typeface="Arial" pitchFamily="34" charset="0"/>
        <a:buChar char="•"/>
        <a:defRPr sz="2800" kern="1200">
          <a:ln>
            <a:solidFill>
              <a:schemeClr val="bg1">
                <a:alpha val="0"/>
              </a:schemeClr>
            </a:solidFill>
          </a:ln>
          <a:gradFill>
            <a:gsLst>
              <a:gs pos="0">
                <a:srgbClr val="595959"/>
              </a:gs>
              <a:gs pos="86000">
                <a:srgbClr val="595959"/>
              </a:gs>
            </a:gsLst>
            <a:lin ang="5400000" scaled="0"/>
          </a:gradFill>
          <a:latin typeface="+mn-lt"/>
          <a:ea typeface="+mn-ea"/>
          <a:cs typeface="+mn-cs"/>
        </a:defRPr>
      </a:lvl2pPr>
      <a:lvl3pPr marL="1258888" indent="-344488" algn="l" defTabSz="914363" rtl="0" eaLnBrk="1" latinLnBrk="0" hangingPunct="1">
        <a:lnSpc>
          <a:spcPct val="100000"/>
        </a:lnSpc>
        <a:spcBef>
          <a:spcPts val="300"/>
        </a:spcBef>
        <a:buSzPct val="80000"/>
        <a:buFont typeface="Arial" pitchFamily="34" charset="0"/>
        <a:buChar char="•"/>
        <a:defRPr sz="2400" kern="1200">
          <a:ln>
            <a:solidFill>
              <a:schemeClr val="bg1">
                <a:alpha val="0"/>
              </a:schemeClr>
            </a:solidFill>
          </a:ln>
          <a:gradFill>
            <a:gsLst>
              <a:gs pos="0">
                <a:srgbClr val="595959"/>
              </a:gs>
              <a:gs pos="86000">
                <a:srgbClr val="595959"/>
              </a:gs>
            </a:gsLst>
            <a:lin ang="5400000" scaled="0"/>
          </a:gradFill>
          <a:latin typeface="+mn-lt"/>
          <a:ea typeface="+mn-ea"/>
          <a:cs typeface="+mn-cs"/>
        </a:defRPr>
      </a:lvl3pPr>
      <a:lvl4pPr marL="1716088" indent="-346075" algn="l" defTabSz="914363" rtl="0" eaLnBrk="1" latinLnBrk="0" hangingPunct="1">
        <a:lnSpc>
          <a:spcPct val="100000"/>
        </a:lnSpc>
        <a:spcBef>
          <a:spcPts val="300"/>
        </a:spcBef>
        <a:buSzPct val="80000"/>
        <a:buFont typeface="Arial" pitchFamily="34" charset="0"/>
        <a:buChar char="•"/>
        <a:defRPr sz="2000" kern="1200">
          <a:ln>
            <a:solidFill>
              <a:schemeClr val="bg1">
                <a:alpha val="0"/>
              </a:schemeClr>
            </a:solidFill>
          </a:ln>
          <a:gradFill>
            <a:gsLst>
              <a:gs pos="0">
                <a:srgbClr val="595959"/>
              </a:gs>
              <a:gs pos="86000">
                <a:srgbClr val="595959"/>
              </a:gs>
            </a:gsLst>
            <a:lin ang="5400000" scaled="0"/>
          </a:gradFill>
          <a:latin typeface="+mn-lt"/>
          <a:ea typeface="+mn-ea"/>
          <a:cs typeface="+mn-cs"/>
        </a:defRPr>
      </a:lvl4pPr>
      <a:lvl5pPr marL="2173288" indent="-336550" algn="l" defTabSz="914363" rtl="0" eaLnBrk="1" latinLnBrk="0" hangingPunct="1">
        <a:lnSpc>
          <a:spcPct val="100000"/>
        </a:lnSpc>
        <a:spcBef>
          <a:spcPts val="300"/>
        </a:spcBef>
        <a:buSzPct val="80000"/>
        <a:buFont typeface="Arial" pitchFamily="34" charset="0"/>
        <a:buChar char="•"/>
        <a:defRPr sz="2000" kern="1200">
          <a:ln>
            <a:solidFill>
              <a:schemeClr val="bg1">
                <a:alpha val="0"/>
              </a:schemeClr>
            </a:solidFill>
          </a:ln>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436" y="228603"/>
            <a:ext cx="8363938" cy="7478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9436" y="1447800"/>
            <a:ext cx="8363937" cy="20005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393338668"/>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 id="2147483766" r:id="rId17"/>
    <p:sldLayoutId id="2147483767" r:id="rId18"/>
    <p:sldLayoutId id="2147483768" r:id="rId19"/>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p:titleStyle>
    <p:body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hyperlink" Target="http://windows.azure.co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clumsyleaf.com/" TargetMode="External"/><Relationship Id="rId2" Type="http://schemas.openxmlformats.org/officeDocument/2006/relationships/hyperlink" Target="http://myazurestorage.cloudapp.net/" TargetMode="External"/><Relationship Id="rId1" Type="http://schemas.openxmlformats.org/officeDocument/2006/relationships/slideLayout" Target="../slideLayouts/slideLayout2.xml"/><Relationship Id="rId4" Type="http://schemas.openxmlformats.org/officeDocument/2006/relationships/hyperlink" Target="http://cerebrata.co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msdn.microsoft.com/en-us/gg433135" TargetMode="External"/><Relationship Id="rId4" Type="http://schemas.microsoft.com/office/2007/relationships/hdphoto" Target="../media/hdphoto5.wdp"/></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benkotips.com/" TargetMode="External"/><Relationship Id="rId7" Type="http://schemas.openxmlformats.org/officeDocument/2006/relationships/hyperlink" Target="http://aka.ms/AzureTrialMB" TargetMode="External"/><Relationship Id="rId2" Type="http://schemas.openxmlformats.org/officeDocument/2006/relationships/notesSlide" Target="../notesSlides/notesSlide18.xml"/><Relationship Id="rId1" Type="http://schemas.openxmlformats.org/officeDocument/2006/relationships/slideLayout" Target="../slideLayouts/slideLayout56.xml"/><Relationship Id="rId6" Type="http://schemas.openxmlformats.org/officeDocument/2006/relationships/hyperlink" Target="http://aka.ms/AzureMB" TargetMode="External"/><Relationship Id="rId5" Type="http://schemas.openxmlformats.org/officeDocument/2006/relationships/hyperlink" Target="http://bit.ly/WazOH" TargetMode="External"/><Relationship Id="rId4" Type="http://schemas.openxmlformats.org/officeDocument/2006/relationships/hyperlink" Target="http://bit.ly/s2nCloud"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89436" y="2234114"/>
            <a:ext cx="8475784" cy="1359196"/>
          </a:xfrm>
        </p:spPr>
        <p:txBody>
          <a:bodyPr/>
          <a:lstStyle/>
          <a:p>
            <a:r>
              <a:rPr lang="en-US" sz="4400" b="1" dirty="0" smtClean="0"/>
              <a:t>Windows Azure Storage</a:t>
            </a:r>
            <a:r>
              <a:rPr lang="en-US" sz="5400" b="1" dirty="0" smtClean="0"/>
              <a:t>	</a:t>
            </a:r>
            <a:r>
              <a:rPr lang="en-US" b="1" dirty="0" smtClean="0"/>
              <a:t/>
            </a:r>
            <a:br>
              <a:rPr lang="en-US" b="1" dirty="0" smtClean="0"/>
            </a:br>
            <a:r>
              <a:rPr lang="en-US" sz="3600" b="1" dirty="0"/>
              <a:t>	</a:t>
            </a:r>
            <a:r>
              <a:rPr lang="en-US" sz="3200" b="1" dirty="0" smtClean="0"/>
              <a:t>Cloud Computing Soup to Nuts</a:t>
            </a:r>
            <a:endParaRPr lang="en-US" sz="3200" b="1" dirty="0"/>
          </a:p>
        </p:txBody>
      </p:sp>
      <p:sp>
        <p:nvSpPr>
          <p:cNvPr id="2" name="Text Placeholder 1"/>
          <p:cNvSpPr>
            <a:spLocks noGrp="1"/>
          </p:cNvSpPr>
          <p:nvPr>
            <p:ph type="body" sz="quarter" idx="11"/>
          </p:nvPr>
        </p:nvSpPr>
        <p:spPr>
          <a:xfrm>
            <a:off x="4148255" y="4466590"/>
            <a:ext cx="3902927" cy="941796"/>
          </a:xfrm>
        </p:spPr>
        <p:txBody>
          <a:bodyPr/>
          <a:lstStyle/>
          <a:p>
            <a:r>
              <a:rPr lang="en-US" dirty="0" smtClean="0"/>
              <a:t>Mike Benkovich</a:t>
            </a:r>
          </a:p>
          <a:p>
            <a:r>
              <a:rPr lang="en-US" sz="1800" dirty="0"/>
              <a:t>Microsoft Corporation</a:t>
            </a:r>
          </a:p>
          <a:p>
            <a:r>
              <a:rPr lang="en-US" sz="1800" dirty="0" smtClean="0"/>
              <a:t>www.benkoTips.com - @</a:t>
            </a:r>
            <a:r>
              <a:rPr lang="en-US" sz="1800" dirty="0" err="1" smtClean="0"/>
              <a:t>mbenko</a:t>
            </a:r>
            <a:endParaRPr lang="en-US" sz="1800" dirty="0" smtClean="0"/>
          </a:p>
        </p:txBody>
      </p:sp>
      <p:sp>
        <p:nvSpPr>
          <p:cNvPr id="5" name="Text Placeholder 1"/>
          <p:cNvSpPr txBox="1">
            <a:spLocks/>
          </p:cNvSpPr>
          <p:nvPr/>
        </p:nvSpPr>
        <p:spPr>
          <a:xfrm>
            <a:off x="78377" y="6482339"/>
            <a:ext cx="1471749" cy="332399"/>
          </a:xfrm>
          <a:prstGeom prst="rect">
            <a:avLst/>
          </a:prstGeom>
        </p:spPr>
        <p:txBody>
          <a:bodyPr vert="horz" wrap="square" lIns="0" tIns="0" rIns="0" bIns="0" rtlCol="0">
            <a:spAutoFit/>
          </a:bodyPr>
          <a:lstStyle>
            <a:lvl1pPr marL="0" indent="0" algn="l" defTabSz="914363" rtl="0" eaLnBrk="1" latinLnBrk="0" hangingPunct="1">
              <a:lnSpc>
                <a:spcPct val="90000"/>
              </a:lnSpc>
              <a:spcBef>
                <a:spcPct val="20000"/>
              </a:spcBef>
              <a:buSzPct val="80000"/>
              <a:buFont typeface="Arial" pitchFamily="34" charset="0"/>
              <a:buNone/>
              <a:defRPr sz="2400" kern="1200">
                <a:solidFill>
                  <a:schemeClr val="bg1">
                    <a:alpha val="98000"/>
                  </a:schemeClr>
                </a:solidFill>
                <a:latin typeface="+mj-lt"/>
                <a:ea typeface="+mn-ea"/>
                <a:cs typeface="+mn-cs"/>
              </a:defRPr>
            </a:lvl1pPr>
            <a:lvl2pPr marL="460375" indent="0" algn="l" defTabSz="914363" rtl="0" eaLnBrk="1" latinLnBrk="0" hangingPunct="1">
              <a:lnSpc>
                <a:spcPct val="90000"/>
              </a:lnSpc>
              <a:spcBef>
                <a:spcPct val="20000"/>
              </a:spcBef>
              <a:buSzPct val="80000"/>
              <a:buFont typeface="Arial" pitchFamily="34" charset="0"/>
              <a:buNone/>
              <a:defRPr sz="2800" kern="1200">
                <a:gradFill>
                  <a:gsLst>
                    <a:gs pos="0">
                      <a:srgbClr val="595959"/>
                    </a:gs>
                    <a:gs pos="86000">
                      <a:srgbClr val="595959"/>
                    </a:gs>
                  </a:gsLst>
                  <a:lin ang="5400000" scaled="0"/>
                </a:gradFill>
                <a:latin typeface="+mn-lt"/>
                <a:ea typeface="+mn-ea"/>
                <a:cs typeface="+mn-cs"/>
              </a:defRPr>
            </a:lvl2pPr>
            <a:lvl3pPr marL="855663" indent="0" algn="l" defTabSz="914363" rtl="0" eaLnBrk="1" latinLnBrk="0" hangingPunct="1">
              <a:lnSpc>
                <a:spcPct val="90000"/>
              </a:lnSpc>
              <a:spcBef>
                <a:spcPct val="20000"/>
              </a:spcBef>
              <a:buSzPct val="80000"/>
              <a:buFont typeface="Arial" pitchFamily="34" charset="0"/>
              <a:buNone/>
              <a:defRPr sz="2400" kern="1200">
                <a:gradFill>
                  <a:gsLst>
                    <a:gs pos="0">
                      <a:srgbClr val="595959"/>
                    </a:gs>
                    <a:gs pos="86000">
                      <a:srgbClr val="595959"/>
                    </a:gs>
                  </a:gsLst>
                  <a:lin ang="5400000" scaled="0"/>
                </a:gradFill>
                <a:latin typeface="+mn-lt"/>
                <a:ea typeface="+mn-ea"/>
                <a:cs typeface="+mn-cs"/>
              </a:defRPr>
            </a:lvl3pPr>
            <a:lvl4pPr marL="1258888" indent="0" algn="l" defTabSz="914363" rtl="0" eaLnBrk="1" latinLnBrk="0" hangingPunct="1">
              <a:lnSpc>
                <a:spcPct val="90000"/>
              </a:lnSpc>
              <a:spcBef>
                <a:spcPct val="20000"/>
              </a:spcBef>
              <a:buSzPct val="80000"/>
              <a:buFont typeface="Arial" pitchFamily="34" charset="0"/>
              <a:buNone/>
              <a:defRPr sz="2000" kern="1200">
                <a:gradFill>
                  <a:gsLst>
                    <a:gs pos="0">
                      <a:srgbClr val="595959"/>
                    </a:gs>
                    <a:gs pos="86000">
                      <a:srgbClr val="595959"/>
                    </a:gs>
                  </a:gsLst>
                  <a:lin ang="5400000" scaled="0"/>
                </a:gradFill>
                <a:latin typeface="+mn-lt"/>
                <a:ea typeface="+mn-ea"/>
                <a:cs typeface="+mn-cs"/>
              </a:defRPr>
            </a:lvl4pPr>
            <a:lvl5pPr marL="1604963" indent="0" algn="l" defTabSz="914363" rtl="0" eaLnBrk="1" latinLnBrk="0" hangingPunct="1">
              <a:lnSpc>
                <a:spcPct val="90000"/>
              </a:lnSpc>
              <a:spcBef>
                <a:spcPct val="20000"/>
              </a:spcBef>
              <a:buSzPct val="80000"/>
              <a:buFont typeface="Arial" pitchFamily="34" charset="0"/>
              <a:buNone/>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srgbClr val="FFFFFF">
                    <a:alpha val="98000"/>
                  </a:srgbClr>
                </a:solidFill>
              </a:rPr>
              <a:t>btlod-72</a:t>
            </a:r>
            <a:endParaRPr lang="en-US" sz="1800" dirty="0" smtClean="0">
              <a:solidFill>
                <a:srgbClr val="FFFFFF">
                  <a:alpha val="98000"/>
                </a:srgbClr>
              </a:solidFill>
            </a:endParaRPr>
          </a:p>
        </p:txBody>
      </p:sp>
      <p:pic>
        <p:nvPicPr>
          <p:cNvPr id="2051"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rot="21366830">
            <a:off x="2132350" y="4089013"/>
            <a:ext cx="1601508" cy="166509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060923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Agenda</a:t>
            </a:r>
            <a:endParaRPr lang="en-US" dirty="0"/>
          </a:p>
        </p:txBody>
      </p:sp>
      <p:sp>
        <p:nvSpPr>
          <p:cNvPr id="5" name="Text Placeholder 4"/>
          <p:cNvSpPr>
            <a:spLocks noGrp="1"/>
          </p:cNvSpPr>
          <p:nvPr>
            <p:ph type="body" sz="quarter" idx="11"/>
          </p:nvPr>
        </p:nvSpPr>
        <p:spPr>
          <a:xfrm>
            <a:off x="2606032" y="1844155"/>
            <a:ext cx="6172208" cy="4388894"/>
          </a:xfrm>
        </p:spPr>
        <p:txBody>
          <a:bodyPr/>
          <a:lstStyle/>
          <a:p>
            <a:r>
              <a:rPr lang="en-US" dirty="0" smtClean="0"/>
              <a:t>Storage Overview</a:t>
            </a:r>
          </a:p>
          <a:p>
            <a:r>
              <a:rPr lang="en-US" dirty="0" smtClean="0"/>
              <a:t>Getting started</a:t>
            </a:r>
          </a:p>
          <a:p>
            <a:r>
              <a:rPr lang="en-US" dirty="0" smtClean="0"/>
              <a:t>Working with Blobs</a:t>
            </a:r>
          </a:p>
          <a:p>
            <a:r>
              <a:rPr lang="en-US" dirty="0" smtClean="0"/>
              <a:t>Adding Tables and Queues</a:t>
            </a:r>
          </a:p>
          <a:p>
            <a:r>
              <a:rPr lang="en-US" dirty="0" smtClean="0"/>
              <a:t>Worker Roles</a:t>
            </a:r>
          </a:p>
        </p:txBody>
      </p:sp>
    </p:spTree>
    <p:extLst>
      <p:ext uri="{BB962C8B-B14F-4D97-AF65-F5344CB8AC3E}">
        <p14:creationId xmlns:p14="http://schemas.microsoft.com/office/powerpoint/2010/main" val="4243995754"/>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388247" y="1390965"/>
            <a:ext cx="8371083" cy="488227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17" name="TextBox 16"/>
          <p:cNvSpPr txBox="1"/>
          <p:nvPr/>
        </p:nvSpPr>
        <p:spPr>
          <a:xfrm>
            <a:off x="2673321" y="4197531"/>
            <a:ext cx="3780264" cy="523220"/>
          </a:xfrm>
          <a:prstGeom prst="rect">
            <a:avLst/>
          </a:prstGeom>
          <a:noFill/>
        </p:spPr>
        <p:txBody>
          <a:bodyPr wrap="square" rtlCol="0">
            <a:spAutoFit/>
          </a:bodyPr>
          <a:lstStyle/>
          <a:p>
            <a:pPr algn="ctr" defTabSz="914363"/>
            <a:r>
              <a:rPr lang="en-US" sz="2800" spc="-100" dirty="0">
                <a:gradFill>
                  <a:gsLst>
                    <a:gs pos="0">
                      <a:srgbClr val="595959"/>
                    </a:gs>
                    <a:gs pos="86000">
                      <a:srgbClr val="595959"/>
                    </a:gs>
                  </a:gsLst>
                  <a:lin ang="5400000" scaled="0"/>
                </a:gradFill>
                <a:latin typeface="Segoe UI Light" pitchFamily="34" charset="0"/>
              </a:rPr>
              <a:t>Core Services</a:t>
            </a:r>
          </a:p>
        </p:txBody>
      </p:sp>
      <p:grpSp>
        <p:nvGrpSpPr>
          <p:cNvPr id="4" name="Group 3"/>
          <p:cNvGrpSpPr/>
          <p:nvPr/>
        </p:nvGrpSpPr>
        <p:grpSpPr>
          <a:xfrm>
            <a:off x="504295" y="4967422"/>
            <a:ext cx="8465823" cy="1376248"/>
            <a:chOff x="504295" y="4967422"/>
            <a:chExt cx="8465823" cy="1462875"/>
          </a:xfrm>
        </p:grpSpPr>
        <p:sp>
          <p:nvSpPr>
            <p:cNvPr id="3" name="Rectangle 2"/>
            <p:cNvSpPr/>
            <p:nvPr/>
          </p:nvSpPr>
          <p:spPr bwMode="auto">
            <a:xfrm>
              <a:off x="504295" y="4967422"/>
              <a:ext cx="8121221" cy="1462875"/>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19" name="TextBox 18"/>
            <p:cNvSpPr txBox="1"/>
            <p:nvPr/>
          </p:nvSpPr>
          <p:spPr>
            <a:xfrm>
              <a:off x="605667" y="5536878"/>
              <a:ext cx="1831612" cy="687014"/>
            </a:xfrm>
            <a:prstGeom prst="rect">
              <a:avLst/>
            </a:prstGeom>
            <a:noFill/>
          </p:spPr>
          <p:txBody>
            <a:bodyPr wrap="square" rtlCol="0">
              <a:spAutoFit/>
            </a:bodyPr>
            <a:lstStyle/>
            <a:p>
              <a:pPr marL="457200" indent="-457200" defTabSz="914363">
                <a:buFont typeface="Wingdings" pitchFamily="2" charset="2"/>
                <a:buChar char="ü"/>
              </a:pPr>
              <a:r>
                <a:rPr lang="en-US" sz="1800" spc="-100" dirty="0" smtClean="0">
                  <a:solidFill>
                    <a:srgbClr val="FFFFFF"/>
                  </a:solidFill>
                  <a:latin typeface="Segoe UI Light" pitchFamily="34" charset="0"/>
                </a:rPr>
                <a:t>Caching</a:t>
              </a:r>
            </a:p>
            <a:p>
              <a:pPr marL="457200" indent="-457200" defTabSz="914363">
                <a:buFont typeface="Wingdings" pitchFamily="2" charset="2"/>
                <a:buChar char="ü"/>
              </a:pPr>
              <a:r>
                <a:rPr lang="en-US" sz="1800" spc="-100" dirty="0" smtClean="0">
                  <a:solidFill>
                    <a:srgbClr val="FFFFFF"/>
                  </a:solidFill>
                  <a:latin typeface="Segoe UI Light" pitchFamily="34" charset="0"/>
                </a:rPr>
                <a:t>CDN</a:t>
              </a:r>
              <a:endParaRPr lang="en-US" sz="1800" spc="-100" dirty="0">
                <a:solidFill>
                  <a:srgbClr val="FFFFFF"/>
                </a:solidFill>
                <a:latin typeface="Segoe UI Light" pitchFamily="34" charset="0"/>
              </a:endParaRPr>
            </a:p>
          </p:txBody>
        </p:sp>
        <p:sp>
          <p:nvSpPr>
            <p:cNvPr id="21" name="TextBox 20"/>
            <p:cNvSpPr txBox="1"/>
            <p:nvPr/>
          </p:nvSpPr>
          <p:spPr>
            <a:xfrm>
              <a:off x="2220670" y="5541798"/>
              <a:ext cx="2210785" cy="687014"/>
            </a:xfrm>
            <a:prstGeom prst="rect">
              <a:avLst/>
            </a:prstGeom>
            <a:noFill/>
          </p:spPr>
          <p:txBody>
            <a:bodyPr wrap="square" rtlCol="0">
              <a:spAutoFit/>
            </a:bodyPr>
            <a:lstStyle/>
            <a:p>
              <a:pPr marL="457200" indent="-457200" defTabSz="914363">
                <a:buFont typeface="Wingdings" pitchFamily="2" charset="2"/>
                <a:buChar char="ü"/>
              </a:pPr>
              <a:r>
                <a:rPr lang="en-US" sz="1800" spc="-100" dirty="0" smtClean="0">
                  <a:solidFill>
                    <a:srgbClr val="FFFFFF"/>
                  </a:solidFill>
                  <a:latin typeface="Segoe UI Light" pitchFamily="34" charset="0"/>
                </a:rPr>
                <a:t>Service Bus</a:t>
              </a:r>
            </a:p>
            <a:p>
              <a:pPr marL="457200" indent="-457200" defTabSz="914363">
                <a:buFont typeface="Wingdings" pitchFamily="2" charset="2"/>
                <a:buChar char="ü"/>
              </a:pPr>
              <a:r>
                <a:rPr lang="en-US" sz="1800" spc="-100" dirty="0" smtClean="0">
                  <a:solidFill>
                    <a:srgbClr val="FFFFFF"/>
                  </a:solidFill>
                  <a:latin typeface="Segoe UI Light" pitchFamily="34" charset="0"/>
                </a:rPr>
                <a:t>Reporting</a:t>
              </a:r>
              <a:endParaRPr lang="en-US" sz="1800" spc="-100" dirty="0">
                <a:solidFill>
                  <a:srgbClr val="FFFFFF"/>
                </a:solidFill>
                <a:latin typeface="Segoe UI Light" pitchFamily="34" charset="0"/>
              </a:endParaRPr>
            </a:p>
          </p:txBody>
        </p:sp>
        <p:sp>
          <p:nvSpPr>
            <p:cNvPr id="22" name="TextBox 21"/>
            <p:cNvSpPr txBox="1"/>
            <p:nvPr/>
          </p:nvSpPr>
          <p:spPr>
            <a:xfrm>
              <a:off x="4545700" y="5541798"/>
              <a:ext cx="2210785" cy="687014"/>
            </a:xfrm>
            <a:prstGeom prst="rect">
              <a:avLst/>
            </a:prstGeom>
            <a:noFill/>
          </p:spPr>
          <p:txBody>
            <a:bodyPr wrap="square" rtlCol="0">
              <a:spAutoFit/>
            </a:bodyPr>
            <a:lstStyle/>
            <a:p>
              <a:pPr marL="457200" indent="-457200" defTabSz="914363">
                <a:buFont typeface="Wingdings" pitchFamily="2" charset="2"/>
                <a:buChar char="ü"/>
              </a:pPr>
              <a:r>
                <a:rPr lang="en-US" sz="1800" spc="-100" dirty="0" smtClean="0">
                  <a:solidFill>
                    <a:srgbClr val="FFFFFF"/>
                  </a:solidFill>
                  <a:latin typeface="Segoe UI Light" pitchFamily="34" charset="0"/>
                </a:rPr>
                <a:t>Data Sync</a:t>
              </a:r>
            </a:p>
            <a:p>
              <a:pPr marL="457200" indent="-457200" defTabSz="914363">
                <a:buFont typeface="Wingdings" pitchFamily="2" charset="2"/>
                <a:buChar char="ü"/>
              </a:pPr>
              <a:r>
                <a:rPr lang="en-US" sz="1800" spc="-100" dirty="0" smtClean="0">
                  <a:solidFill>
                    <a:srgbClr val="FFFFFF"/>
                  </a:solidFill>
                  <a:latin typeface="Segoe UI Light" pitchFamily="34" charset="0"/>
                </a:rPr>
                <a:t>Azure Connect</a:t>
              </a:r>
              <a:endParaRPr lang="en-US" sz="1800" spc="-100" dirty="0">
                <a:solidFill>
                  <a:srgbClr val="FFFFFF"/>
                </a:solidFill>
                <a:latin typeface="Segoe UI Light" pitchFamily="34" charset="0"/>
              </a:endParaRPr>
            </a:p>
          </p:txBody>
        </p:sp>
        <p:sp>
          <p:nvSpPr>
            <p:cNvPr id="23" name="TextBox 22"/>
            <p:cNvSpPr txBox="1"/>
            <p:nvPr/>
          </p:nvSpPr>
          <p:spPr>
            <a:xfrm>
              <a:off x="6759333" y="5538208"/>
              <a:ext cx="2210785" cy="687014"/>
            </a:xfrm>
            <a:prstGeom prst="rect">
              <a:avLst/>
            </a:prstGeom>
            <a:noFill/>
          </p:spPr>
          <p:txBody>
            <a:bodyPr wrap="square" rtlCol="0">
              <a:spAutoFit/>
            </a:bodyPr>
            <a:lstStyle/>
            <a:p>
              <a:pPr marL="457200" indent="-457200" defTabSz="914363">
                <a:buFont typeface="Wingdings" pitchFamily="2" charset="2"/>
                <a:buChar char="ü"/>
              </a:pPr>
              <a:r>
                <a:rPr lang="en-US" sz="1800" spc="-100" dirty="0" smtClean="0">
                  <a:solidFill>
                    <a:srgbClr val="FFFFFF"/>
                  </a:solidFill>
                  <a:latin typeface="Segoe UI Light" pitchFamily="34" charset="0"/>
                </a:rPr>
                <a:t>Identity</a:t>
              </a:r>
            </a:p>
            <a:p>
              <a:pPr marL="457200" indent="-457200" defTabSz="914363">
                <a:buFont typeface="Wingdings" pitchFamily="2" charset="2"/>
                <a:buChar char="ü"/>
              </a:pPr>
              <a:r>
                <a:rPr lang="en-US" sz="1800" spc="-100" dirty="0" smtClean="0">
                  <a:solidFill>
                    <a:srgbClr val="FFFFFF"/>
                  </a:solidFill>
                  <a:latin typeface="Segoe UI Light" pitchFamily="34" charset="0"/>
                </a:rPr>
                <a:t>HPC</a:t>
              </a:r>
              <a:endParaRPr lang="en-US" sz="1800" spc="-100" dirty="0">
                <a:solidFill>
                  <a:srgbClr val="FFFFFF"/>
                </a:solidFill>
                <a:latin typeface="Segoe UI Light" pitchFamily="34" charset="0"/>
              </a:endParaRPr>
            </a:p>
          </p:txBody>
        </p:sp>
        <p:sp>
          <p:nvSpPr>
            <p:cNvPr id="24" name="TextBox 23"/>
            <p:cNvSpPr txBox="1"/>
            <p:nvPr/>
          </p:nvSpPr>
          <p:spPr>
            <a:xfrm>
              <a:off x="2673320" y="5054049"/>
              <a:ext cx="3780264" cy="556154"/>
            </a:xfrm>
            <a:prstGeom prst="rect">
              <a:avLst/>
            </a:prstGeom>
            <a:noFill/>
          </p:spPr>
          <p:txBody>
            <a:bodyPr wrap="square" rtlCol="0">
              <a:spAutoFit/>
            </a:bodyPr>
            <a:lstStyle/>
            <a:p>
              <a:pPr algn="ctr" defTabSz="914363"/>
              <a:r>
                <a:rPr lang="en-US" sz="2800" b="1" spc="-100" dirty="0" smtClean="0">
                  <a:solidFill>
                    <a:srgbClr val="FFFFFF"/>
                  </a:solidFill>
                  <a:latin typeface="Segoe UI Light" pitchFamily="34" charset="0"/>
                </a:rPr>
                <a:t>Additional Services</a:t>
              </a:r>
              <a:endParaRPr lang="en-US" sz="2800" b="1" spc="-100" dirty="0">
                <a:solidFill>
                  <a:srgbClr val="FFFFFF"/>
                </a:solidFill>
                <a:latin typeface="Segoe UI Light" pitchFamily="34" charset="0"/>
              </a:endParaRPr>
            </a:p>
          </p:txBody>
        </p:sp>
      </p:grpSp>
      <p:sp>
        <p:nvSpPr>
          <p:cNvPr id="2" name="Title 1"/>
          <p:cNvSpPr>
            <a:spLocks noGrp="1"/>
          </p:cNvSpPr>
          <p:nvPr>
            <p:ph type="title"/>
          </p:nvPr>
        </p:nvSpPr>
        <p:spPr/>
        <p:txBody>
          <a:bodyPr/>
          <a:lstStyle/>
          <a:p>
            <a:r>
              <a:rPr lang="en-US" dirty="0" smtClean="0"/>
              <a:t>Windows </a:t>
            </a:r>
            <a:r>
              <a:rPr lang="en-US" dirty="0">
                <a:solidFill>
                  <a:schemeClr val="accent2">
                    <a:alpha val="99000"/>
                  </a:schemeClr>
                </a:solidFill>
              </a:rPr>
              <a:t>Azure</a:t>
            </a:r>
          </a:p>
        </p:txBody>
      </p:sp>
      <p:grpSp>
        <p:nvGrpSpPr>
          <p:cNvPr id="48" name="Group 47"/>
          <p:cNvGrpSpPr/>
          <p:nvPr/>
        </p:nvGrpSpPr>
        <p:grpSpPr>
          <a:xfrm>
            <a:off x="504295" y="1516683"/>
            <a:ext cx="2631606" cy="2680848"/>
            <a:chOff x="914162" y="6336256"/>
            <a:chExt cx="3169095" cy="3172968"/>
          </a:xfrm>
        </p:grpSpPr>
        <p:sp>
          <p:nvSpPr>
            <p:cNvPr id="32" name="Rectangle 31"/>
            <p:cNvSpPr/>
            <p:nvPr/>
          </p:nvSpPr>
          <p:spPr>
            <a:xfrm>
              <a:off x="914162" y="6336256"/>
              <a:ext cx="3169095" cy="3172968"/>
            </a:xfrm>
            <a:prstGeom prst="rect">
              <a:avLst/>
            </a:prstGeom>
            <a:solidFill>
              <a:schemeClr val="accent1"/>
            </a:solidFill>
            <a:ln w="9525" cap="flat" cmpd="sng" algn="ctr">
              <a:noFill/>
              <a:prstDash val="solid"/>
            </a:ln>
            <a:effectLst/>
          </p:spPr>
          <p:txBody>
            <a:bodyPr lIns="182880" bIns="91440" rtlCol="0" anchor="b" anchorCtr="0"/>
            <a:lstStyle/>
            <a:p>
              <a:pPr defTabSz="1218936"/>
              <a:r>
                <a:rPr lang="en-US" sz="2800" dirty="0">
                  <a:solidFill>
                    <a:srgbClr val="FFFFFF">
                      <a:alpha val="99000"/>
                    </a:srgbClr>
                  </a:solidFill>
                  <a:ea typeface="Segoe UI" pitchFamily="34" charset="0"/>
                  <a:cs typeface="Segoe UI" pitchFamily="34" charset="0"/>
                </a:rPr>
                <a:t>Compute</a:t>
              </a:r>
            </a:p>
          </p:txBody>
        </p:sp>
        <p:grpSp>
          <p:nvGrpSpPr>
            <p:cNvPr id="33" name="Group 32"/>
            <p:cNvGrpSpPr/>
            <p:nvPr/>
          </p:nvGrpSpPr>
          <p:grpSpPr bwMode="black">
            <a:xfrm>
              <a:off x="1505538" y="6985926"/>
              <a:ext cx="1891282" cy="1538642"/>
              <a:chOff x="5184775" y="225425"/>
              <a:chExt cx="1500188" cy="1220788"/>
            </a:xfrm>
            <a:solidFill>
              <a:srgbClr val="FFFFFF"/>
            </a:solidFill>
          </p:grpSpPr>
          <p:sp>
            <p:nvSpPr>
              <p:cNvPr id="34" name="Freeform 86"/>
              <p:cNvSpPr>
                <a:spLocks noEditPoints="1"/>
              </p:cNvSpPr>
              <p:nvPr/>
            </p:nvSpPr>
            <p:spPr bwMode="black">
              <a:xfrm>
                <a:off x="5184775" y="344488"/>
                <a:ext cx="1095375" cy="1101725"/>
              </a:xfrm>
              <a:custGeom>
                <a:avLst/>
                <a:gdLst>
                  <a:gd name="T0" fmla="*/ 287 w 292"/>
                  <a:gd name="T1" fmla="*/ 113 h 294"/>
                  <a:gd name="T2" fmla="*/ 239 w 292"/>
                  <a:gd name="T3" fmla="*/ 105 h 294"/>
                  <a:gd name="T4" fmla="*/ 252 w 292"/>
                  <a:gd name="T5" fmla="*/ 58 h 294"/>
                  <a:gd name="T6" fmla="*/ 229 w 292"/>
                  <a:gd name="T7" fmla="*/ 32 h 294"/>
                  <a:gd name="T8" fmla="*/ 187 w 292"/>
                  <a:gd name="T9" fmla="*/ 57 h 294"/>
                  <a:gd name="T10" fmla="*/ 167 w 292"/>
                  <a:gd name="T11" fmla="*/ 6 h 294"/>
                  <a:gd name="T12" fmla="*/ 132 w 292"/>
                  <a:gd name="T13" fmla="*/ 0 h 294"/>
                  <a:gd name="T14" fmla="*/ 115 w 292"/>
                  <a:gd name="T15" fmla="*/ 53 h 294"/>
                  <a:gd name="T16" fmla="*/ 72 w 292"/>
                  <a:gd name="T17" fmla="*/ 31 h 294"/>
                  <a:gd name="T18" fmla="*/ 42 w 292"/>
                  <a:gd name="T19" fmla="*/ 49 h 294"/>
                  <a:gd name="T20" fmla="*/ 59 w 292"/>
                  <a:gd name="T21" fmla="*/ 95 h 294"/>
                  <a:gd name="T22" fmla="*/ 12 w 292"/>
                  <a:gd name="T23" fmla="*/ 107 h 294"/>
                  <a:gd name="T24" fmla="*/ 0 w 292"/>
                  <a:gd name="T25" fmla="*/ 140 h 294"/>
                  <a:gd name="T26" fmla="*/ 43 w 292"/>
                  <a:gd name="T27" fmla="*/ 164 h 294"/>
                  <a:gd name="T28" fmla="*/ 14 w 292"/>
                  <a:gd name="T29" fmla="*/ 204 h 294"/>
                  <a:gd name="T30" fmla="*/ 27 w 292"/>
                  <a:gd name="T31" fmla="*/ 237 h 294"/>
                  <a:gd name="T32" fmla="*/ 75 w 292"/>
                  <a:gd name="T33" fmla="*/ 227 h 294"/>
                  <a:gd name="T34" fmla="*/ 79 w 292"/>
                  <a:gd name="T35" fmla="*/ 276 h 294"/>
                  <a:gd name="T36" fmla="*/ 109 w 292"/>
                  <a:gd name="T37" fmla="*/ 293 h 294"/>
                  <a:gd name="T38" fmla="*/ 140 w 292"/>
                  <a:gd name="T39" fmla="*/ 255 h 294"/>
                  <a:gd name="T40" fmla="*/ 152 w 292"/>
                  <a:gd name="T41" fmla="*/ 255 h 294"/>
                  <a:gd name="T42" fmla="*/ 183 w 292"/>
                  <a:gd name="T43" fmla="*/ 293 h 294"/>
                  <a:gd name="T44" fmla="*/ 213 w 292"/>
                  <a:gd name="T45" fmla="*/ 276 h 294"/>
                  <a:gd name="T46" fmla="*/ 217 w 292"/>
                  <a:gd name="T47" fmla="*/ 227 h 294"/>
                  <a:gd name="T48" fmla="*/ 265 w 292"/>
                  <a:gd name="T49" fmla="*/ 237 h 294"/>
                  <a:gd name="T50" fmla="*/ 278 w 292"/>
                  <a:gd name="T51" fmla="*/ 204 h 294"/>
                  <a:gd name="T52" fmla="*/ 249 w 292"/>
                  <a:gd name="T53" fmla="*/ 164 h 294"/>
                  <a:gd name="T54" fmla="*/ 292 w 292"/>
                  <a:gd name="T55" fmla="*/ 140 h 294"/>
                  <a:gd name="T56" fmla="*/ 187 w 292"/>
                  <a:gd name="T57" fmla="*/ 193 h 294"/>
                  <a:gd name="T58" fmla="*/ 105 w 292"/>
                  <a:gd name="T59" fmla="*/ 193 h 294"/>
                  <a:gd name="T60" fmla="*/ 105 w 292"/>
                  <a:gd name="T61" fmla="*/ 111 h 294"/>
                  <a:gd name="T62" fmla="*/ 187 w 292"/>
                  <a:gd name="T63" fmla="*/ 11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2" h="294">
                    <a:moveTo>
                      <a:pt x="292" y="140"/>
                    </a:moveTo>
                    <a:cubicBezTo>
                      <a:pt x="287" y="113"/>
                      <a:pt x="287" y="113"/>
                      <a:pt x="287" y="113"/>
                    </a:cubicBezTo>
                    <a:cubicBezTo>
                      <a:pt x="286" y="110"/>
                      <a:pt x="284" y="108"/>
                      <a:pt x="280" y="107"/>
                    </a:cubicBezTo>
                    <a:cubicBezTo>
                      <a:pt x="239" y="105"/>
                      <a:pt x="239" y="105"/>
                      <a:pt x="239" y="105"/>
                    </a:cubicBezTo>
                    <a:cubicBezTo>
                      <a:pt x="237" y="102"/>
                      <a:pt x="235" y="98"/>
                      <a:pt x="233" y="95"/>
                    </a:cubicBezTo>
                    <a:cubicBezTo>
                      <a:pt x="252" y="58"/>
                      <a:pt x="252" y="58"/>
                      <a:pt x="252" y="58"/>
                    </a:cubicBezTo>
                    <a:cubicBezTo>
                      <a:pt x="254" y="55"/>
                      <a:pt x="253" y="51"/>
                      <a:pt x="250" y="49"/>
                    </a:cubicBezTo>
                    <a:cubicBezTo>
                      <a:pt x="229" y="32"/>
                      <a:pt x="229" y="32"/>
                      <a:pt x="229" y="32"/>
                    </a:cubicBezTo>
                    <a:cubicBezTo>
                      <a:pt x="227" y="29"/>
                      <a:pt x="223" y="29"/>
                      <a:pt x="220" y="31"/>
                    </a:cubicBezTo>
                    <a:cubicBezTo>
                      <a:pt x="187" y="57"/>
                      <a:pt x="187" y="57"/>
                      <a:pt x="187" y="57"/>
                    </a:cubicBezTo>
                    <a:cubicBezTo>
                      <a:pt x="184" y="55"/>
                      <a:pt x="181" y="54"/>
                      <a:pt x="177" y="53"/>
                    </a:cubicBezTo>
                    <a:cubicBezTo>
                      <a:pt x="167" y="6"/>
                      <a:pt x="167" y="6"/>
                      <a:pt x="167" y="6"/>
                    </a:cubicBezTo>
                    <a:cubicBezTo>
                      <a:pt x="166" y="3"/>
                      <a:pt x="163" y="0"/>
                      <a:pt x="160" y="0"/>
                    </a:cubicBezTo>
                    <a:cubicBezTo>
                      <a:pt x="132" y="0"/>
                      <a:pt x="132" y="0"/>
                      <a:pt x="132" y="0"/>
                    </a:cubicBezTo>
                    <a:cubicBezTo>
                      <a:pt x="129" y="0"/>
                      <a:pt x="126" y="3"/>
                      <a:pt x="125" y="6"/>
                    </a:cubicBezTo>
                    <a:cubicBezTo>
                      <a:pt x="115" y="53"/>
                      <a:pt x="115" y="53"/>
                      <a:pt x="115" y="53"/>
                    </a:cubicBezTo>
                    <a:cubicBezTo>
                      <a:pt x="111" y="54"/>
                      <a:pt x="108" y="55"/>
                      <a:pt x="105" y="57"/>
                    </a:cubicBezTo>
                    <a:cubicBezTo>
                      <a:pt x="72" y="31"/>
                      <a:pt x="72" y="31"/>
                      <a:pt x="72" y="31"/>
                    </a:cubicBezTo>
                    <a:cubicBezTo>
                      <a:pt x="69" y="29"/>
                      <a:pt x="65" y="29"/>
                      <a:pt x="63" y="31"/>
                    </a:cubicBezTo>
                    <a:cubicBezTo>
                      <a:pt x="42" y="49"/>
                      <a:pt x="42" y="49"/>
                      <a:pt x="42" y="49"/>
                    </a:cubicBezTo>
                    <a:cubicBezTo>
                      <a:pt x="39" y="51"/>
                      <a:pt x="39" y="55"/>
                      <a:pt x="40" y="58"/>
                    </a:cubicBezTo>
                    <a:cubicBezTo>
                      <a:pt x="59" y="95"/>
                      <a:pt x="59" y="95"/>
                      <a:pt x="59" y="95"/>
                    </a:cubicBezTo>
                    <a:cubicBezTo>
                      <a:pt x="57" y="98"/>
                      <a:pt x="55" y="102"/>
                      <a:pt x="53" y="105"/>
                    </a:cubicBezTo>
                    <a:cubicBezTo>
                      <a:pt x="12" y="107"/>
                      <a:pt x="12" y="107"/>
                      <a:pt x="12" y="107"/>
                    </a:cubicBezTo>
                    <a:cubicBezTo>
                      <a:pt x="8" y="107"/>
                      <a:pt x="6" y="110"/>
                      <a:pt x="5" y="113"/>
                    </a:cubicBezTo>
                    <a:cubicBezTo>
                      <a:pt x="0" y="140"/>
                      <a:pt x="0" y="140"/>
                      <a:pt x="0" y="140"/>
                    </a:cubicBezTo>
                    <a:cubicBezTo>
                      <a:pt x="0" y="143"/>
                      <a:pt x="1" y="147"/>
                      <a:pt x="4" y="148"/>
                    </a:cubicBezTo>
                    <a:cubicBezTo>
                      <a:pt x="43" y="164"/>
                      <a:pt x="43" y="164"/>
                      <a:pt x="43" y="164"/>
                    </a:cubicBezTo>
                    <a:cubicBezTo>
                      <a:pt x="44" y="168"/>
                      <a:pt x="44" y="172"/>
                      <a:pt x="45" y="176"/>
                    </a:cubicBezTo>
                    <a:cubicBezTo>
                      <a:pt x="14" y="204"/>
                      <a:pt x="14" y="204"/>
                      <a:pt x="14" y="204"/>
                    </a:cubicBezTo>
                    <a:cubicBezTo>
                      <a:pt x="12" y="206"/>
                      <a:pt x="11" y="210"/>
                      <a:pt x="13" y="213"/>
                    </a:cubicBezTo>
                    <a:cubicBezTo>
                      <a:pt x="27" y="237"/>
                      <a:pt x="27" y="237"/>
                      <a:pt x="27" y="237"/>
                    </a:cubicBezTo>
                    <a:cubicBezTo>
                      <a:pt x="28" y="239"/>
                      <a:pt x="32" y="241"/>
                      <a:pt x="35" y="240"/>
                    </a:cubicBezTo>
                    <a:cubicBezTo>
                      <a:pt x="75" y="227"/>
                      <a:pt x="75" y="227"/>
                      <a:pt x="75" y="227"/>
                    </a:cubicBezTo>
                    <a:cubicBezTo>
                      <a:pt x="78" y="230"/>
                      <a:pt x="81" y="233"/>
                      <a:pt x="84" y="235"/>
                    </a:cubicBezTo>
                    <a:cubicBezTo>
                      <a:pt x="79" y="276"/>
                      <a:pt x="79" y="276"/>
                      <a:pt x="79" y="276"/>
                    </a:cubicBezTo>
                    <a:cubicBezTo>
                      <a:pt x="78" y="280"/>
                      <a:pt x="80" y="283"/>
                      <a:pt x="83" y="284"/>
                    </a:cubicBezTo>
                    <a:cubicBezTo>
                      <a:pt x="109" y="293"/>
                      <a:pt x="109" y="293"/>
                      <a:pt x="109" y="293"/>
                    </a:cubicBezTo>
                    <a:cubicBezTo>
                      <a:pt x="112" y="294"/>
                      <a:pt x="116" y="293"/>
                      <a:pt x="118" y="291"/>
                    </a:cubicBezTo>
                    <a:cubicBezTo>
                      <a:pt x="140" y="255"/>
                      <a:pt x="140" y="255"/>
                      <a:pt x="140" y="255"/>
                    </a:cubicBezTo>
                    <a:cubicBezTo>
                      <a:pt x="142" y="255"/>
                      <a:pt x="144" y="256"/>
                      <a:pt x="146" y="256"/>
                    </a:cubicBezTo>
                    <a:cubicBezTo>
                      <a:pt x="148" y="256"/>
                      <a:pt x="150" y="255"/>
                      <a:pt x="152" y="255"/>
                    </a:cubicBezTo>
                    <a:cubicBezTo>
                      <a:pt x="174" y="291"/>
                      <a:pt x="174" y="291"/>
                      <a:pt x="174" y="291"/>
                    </a:cubicBezTo>
                    <a:cubicBezTo>
                      <a:pt x="176" y="293"/>
                      <a:pt x="180" y="294"/>
                      <a:pt x="183" y="293"/>
                    </a:cubicBezTo>
                    <a:cubicBezTo>
                      <a:pt x="209" y="284"/>
                      <a:pt x="209" y="284"/>
                      <a:pt x="209" y="284"/>
                    </a:cubicBezTo>
                    <a:cubicBezTo>
                      <a:pt x="212" y="283"/>
                      <a:pt x="214" y="280"/>
                      <a:pt x="213" y="276"/>
                    </a:cubicBezTo>
                    <a:cubicBezTo>
                      <a:pt x="208" y="235"/>
                      <a:pt x="208" y="235"/>
                      <a:pt x="208" y="235"/>
                    </a:cubicBezTo>
                    <a:cubicBezTo>
                      <a:pt x="211" y="232"/>
                      <a:pt x="214" y="230"/>
                      <a:pt x="217" y="227"/>
                    </a:cubicBezTo>
                    <a:cubicBezTo>
                      <a:pt x="257" y="240"/>
                      <a:pt x="257" y="240"/>
                      <a:pt x="257" y="240"/>
                    </a:cubicBezTo>
                    <a:cubicBezTo>
                      <a:pt x="260" y="241"/>
                      <a:pt x="264" y="239"/>
                      <a:pt x="265" y="237"/>
                    </a:cubicBezTo>
                    <a:cubicBezTo>
                      <a:pt x="279" y="213"/>
                      <a:pt x="279" y="213"/>
                      <a:pt x="279" y="213"/>
                    </a:cubicBezTo>
                    <a:cubicBezTo>
                      <a:pt x="281" y="210"/>
                      <a:pt x="280" y="206"/>
                      <a:pt x="278" y="204"/>
                    </a:cubicBezTo>
                    <a:cubicBezTo>
                      <a:pt x="247" y="176"/>
                      <a:pt x="247" y="176"/>
                      <a:pt x="247" y="176"/>
                    </a:cubicBezTo>
                    <a:cubicBezTo>
                      <a:pt x="248" y="172"/>
                      <a:pt x="248" y="168"/>
                      <a:pt x="249" y="164"/>
                    </a:cubicBezTo>
                    <a:cubicBezTo>
                      <a:pt x="288" y="148"/>
                      <a:pt x="288" y="148"/>
                      <a:pt x="288" y="148"/>
                    </a:cubicBezTo>
                    <a:cubicBezTo>
                      <a:pt x="291" y="147"/>
                      <a:pt x="292" y="144"/>
                      <a:pt x="292" y="140"/>
                    </a:cubicBezTo>
                    <a:close/>
                    <a:moveTo>
                      <a:pt x="204" y="152"/>
                    </a:moveTo>
                    <a:cubicBezTo>
                      <a:pt x="204" y="168"/>
                      <a:pt x="197" y="182"/>
                      <a:pt x="187" y="193"/>
                    </a:cubicBezTo>
                    <a:cubicBezTo>
                      <a:pt x="176" y="203"/>
                      <a:pt x="162" y="210"/>
                      <a:pt x="146" y="210"/>
                    </a:cubicBezTo>
                    <a:cubicBezTo>
                      <a:pt x="130" y="210"/>
                      <a:pt x="116" y="203"/>
                      <a:pt x="105" y="193"/>
                    </a:cubicBezTo>
                    <a:cubicBezTo>
                      <a:pt x="95" y="182"/>
                      <a:pt x="88" y="168"/>
                      <a:pt x="88" y="152"/>
                    </a:cubicBezTo>
                    <a:cubicBezTo>
                      <a:pt x="88" y="136"/>
                      <a:pt x="95" y="121"/>
                      <a:pt x="105" y="111"/>
                    </a:cubicBezTo>
                    <a:cubicBezTo>
                      <a:pt x="116" y="100"/>
                      <a:pt x="130" y="94"/>
                      <a:pt x="146" y="94"/>
                    </a:cubicBezTo>
                    <a:cubicBezTo>
                      <a:pt x="162" y="94"/>
                      <a:pt x="176" y="100"/>
                      <a:pt x="187" y="111"/>
                    </a:cubicBezTo>
                    <a:cubicBezTo>
                      <a:pt x="197" y="121"/>
                      <a:pt x="204" y="136"/>
                      <a:pt x="204" y="1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3"/>
                <a:endParaRPr lang="en-US" sz="1800" dirty="0">
                  <a:solidFill>
                    <a:srgbClr val="292929"/>
                  </a:solidFill>
                </a:endParaRPr>
              </a:p>
            </p:txBody>
          </p:sp>
          <p:sp>
            <p:nvSpPr>
              <p:cNvPr id="35" name="Oval 87"/>
              <p:cNvSpPr>
                <a:spLocks noChangeArrowheads="1"/>
              </p:cNvSpPr>
              <p:nvPr/>
            </p:nvSpPr>
            <p:spPr bwMode="black">
              <a:xfrm>
                <a:off x="5630863" y="812800"/>
                <a:ext cx="203200" cy="2032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3"/>
                <a:endParaRPr lang="en-US" sz="1800" dirty="0">
                  <a:solidFill>
                    <a:srgbClr val="292929"/>
                  </a:solidFill>
                </a:endParaRPr>
              </a:p>
            </p:txBody>
          </p:sp>
          <p:sp>
            <p:nvSpPr>
              <p:cNvPr id="36" name="Freeform 88"/>
              <p:cNvSpPr>
                <a:spLocks noEditPoints="1"/>
              </p:cNvSpPr>
              <p:nvPr/>
            </p:nvSpPr>
            <p:spPr bwMode="black">
              <a:xfrm>
                <a:off x="6129338" y="225425"/>
                <a:ext cx="555625" cy="598488"/>
              </a:xfrm>
              <a:custGeom>
                <a:avLst/>
                <a:gdLst>
                  <a:gd name="T0" fmla="*/ 129 w 148"/>
                  <a:gd name="T1" fmla="*/ 91 h 160"/>
                  <a:gd name="T2" fmla="*/ 131 w 148"/>
                  <a:gd name="T3" fmla="*/ 80 h 160"/>
                  <a:gd name="T4" fmla="*/ 129 w 148"/>
                  <a:gd name="T5" fmla="*/ 70 h 160"/>
                  <a:gd name="T6" fmla="*/ 145 w 148"/>
                  <a:gd name="T7" fmla="*/ 55 h 160"/>
                  <a:gd name="T8" fmla="*/ 147 w 148"/>
                  <a:gd name="T9" fmla="*/ 50 h 160"/>
                  <a:gd name="T10" fmla="*/ 147 w 148"/>
                  <a:gd name="T11" fmla="*/ 46 h 160"/>
                  <a:gd name="T12" fmla="*/ 140 w 148"/>
                  <a:gd name="T13" fmla="*/ 34 h 160"/>
                  <a:gd name="T14" fmla="*/ 133 w 148"/>
                  <a:gd name="T15" fmla="*/ 31 h 160"/>
                  <a:gd name="T16" fmla="*/ 131 w 148"/>
                  <a:gd name="T17" fmla="*/ 31 h 160"/>
                  <a:gd name="T18" fmla="*/ 111 w 148"/>
                  <a:gd name="T19" fmla="*/ 37 h 160"/>
                  <a:gd name="T20" fmla="*/ 92 w 148"/>
                  <a:gd name="T21" fmla="*/ 27 h 160"/>
                  <a:gd name="T22" fmla="*/ 88 w 148"/>
                  <a:gd name="T23" fmla="*/ 6 h 160"/>
                  <a:gd name="T24" fmla="*/ 81 w 148"/>
                  <a:gd name="T25" fmla="*/ 0 h 160"/>
                  <a:gd name="T26" fmla="*/ 67 w 148"/>
                  <a:gd name="T27" fmla="*/ 0 h 160"/>
                  <a:gd name="T28" fmla="*/ 60 w 148"/>
                  <a:gd name="T29" fmla="*/ 6 h 160"/>
                  <a:gd name="T30" fmla="*/ 55 w 148"/>
                  <a:gd name="T31" fmla="*/ 27 h 160"/>
                  <a:gd name="T32" fmla="*/ 37 w 148"/>
                  <a:gd name="T33" fmla="*/ 38 h 160"/>
                  <a:gd name="T34" fmla="*/ 16 w 148"/>
                  <a:gd name="T35" fmla="*/ 31 h 160"/>
                  <a:gd name="T36" fmla="*/ 14 w 148"/>
                  <a:gd name="T37" fmla="*/ 31 h 160"/>
                  <a:gd name="T38" fmla="*/ 8 w 148"/>
                  <a:gd name="T39" fmla="*/ 34 h 160"/>
                  <a:gd name="T40" fmla="*/ 1 w 148"/>
                  <a:gd name="T41" fmla="*/ 46 h 160"/>
                  <a:gd name="T42" fmla="*/ 0 w 148"/>
                  <a:gd name="T43" fmla="*/ 50 h 160"/>
                  <a:gd name="T44" fmla="*/ 2 w 148"/>
                  <a:gd name="T45" fmla="*/ 55 h 160"/>
                  <a:gd name="T46" fmla="*/ 19 w 148"/>
                  <a:gd name="T47" fmla="*/ 70 h 160"/>
                  <a:gd name="T48" fmla="*/ 17 w 148"/>
                  <a:gd name="T49" fmla="*/ 80 h 160"/>
                  <a:gd name="T50" fmla="*/ 19 w 148"/>
                  <a:gd name="T51" fmla="*/ 91 h 160"/>
                  <a:gd name="T52" fmla="*/ 2 w 148"/>
                  <a:gd name="T53" fmla="*/ 106 h 160"/>
                  <a:gd name="T54" fmla="*/ 0 w 148"/>
                  <a:gd name="T55" fmla="*/ 111 h 160"/>
                  <a:gd name="T56" fmla="*/ 1 w 148"/>
                  <a:gd name="T57" fmla="*/ 114 h 160"/>
                  <a:gd name="T58" fmla="*/ 8 w 148"/>
                  <a:gd name="T59" fmla="*/ 126 h 160"/>
                  <a:gd name="T60" fmla="*/ 14 w 148"/>
                  <a:gd name="T61" fmla="*/ 130 h 160"/>
                  <a:gd name="T62" fmla="*/ 16 w 148"/>
                  <a:gd name="T63" fmla="*/ 130 h 160"/>
                  <a:gd name="T64" fmla="*/ 37 w 148"/>
                  <a:gd name="T65" fmla="*/ 123 h 160"/>
                  <a:gd name="T66" fmla="*/ 55 w 148"/>
                  <a:gd name="T67" fmla="*/ 133 h 160"/>
                  <a:gd name="T68" fmla="*/ 60 w 148"/>
                  <a:gd name="T69" fmla="*/ 155 h 160"/>
                  <a:gd name="T70" fmla="*/ 67 w 148"/>
                  <a:gd name="T71" fmla="*/ 160 h 160"/>
                  <a:gd name="T72" fmla="*/ 81 w 148"/>
                  <a:gd name="T73" fmla="*/ 160 h 160"/>
                  <a:gd name="T74" fmla="*/ 88 w 148"/>
                  <a:gd name="T75" fmla="*/ 155 h 160"/>
                  <a:gd name="T76" fmla="*/ 92 w 148"/>
                  <a:gd name="T77" fmla="*/ 134 h 160"/>
                  <a:gd name="T78" fmla="*/ 111 w 148"/>
                  <a:gd name="T79" fmla="*/ 123 h 160"/>
                  <a:gd name="T80" fmla="*/ 131 w 148"/>
                  <a:gd name="T81" fmla="*/ 130 h 160"/>
                  <a:gd name="T82" fmla="*/ 133 w 148"/>
                  <a:gd name="T83" fmla="*/ 130 h 160"/>
                  <a:gd name="T84" fmla="*/ 140 w 148"/>
                  <a:gd name="T85" fmla="*/ 126 h 160"/>
                  <a:gd name="T86" fmla="*/ 147 w 148"/>
                  <a:gd name="T87" fmla="*/ 114 h 160"/>
                  <a:gd name="T88" fmla="*/ 147 w 148"/>
                  <a:gd name="T89" fmla="*/ 111 h 160"/>
                  <a:gd name="T90" fmla="*/ 145 w 148"/>
                  <a:gd name="T91" fmla="*/ 106 h 160"/>
                  <a:gd name="T92" fmla="*/ 129 w 148"/>
                  <a:gd name="T93" fmla="*/ 91 h 160"/>
                  <a:gd name="T94" fmla="*/ 96 w 148"/>
                  <a:gd name="T95" fmla="*/ 80 h 160"/>
                  <a:gd name="T96" fmla="*/ 74 w 148"/>
                  <a:gd name="T97" fmla="*/ 102 h 160"/>
                  <a:gd name="T98" fmla="*/ 52 w 148"/>
                  <a:gd name="T99" fmla="*/ 80 h 160"/>
                  <a:gd name="T100" fmla="*/ 74 w 148"/>
                  <a:gd name="T101" fmla="*/ 58 h 160"/>
                  <a:gd name="T102" fmla="*/ 96 w 148"/>
                  <a:gd name="T103"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8" h="160">
                    <a:moveTo>
                      <a:pt x="129" y="91"/>
                    </a:moveTo>
                    <a:cubicBezTo>
                      <a:pt x="130" y="88"/>
                      <a:pt x="131" y="84"/>
                      <a:pt x="131" y="80"/>
                    </a:cubicBezTo>
                    <a:cubicBezTo>
                      <a:pt x="131" y="77"/>
                      <a:pt x="130" y="73"/>
                      <a:pt x="129" y="70"/>
                    </a:cubicBezTo>
                    <a:cubicBezTo>
                      <a:pt x="145" y="55"/>
                      <a:pt x="145" y="55"/>
                      <a:pt x="145" y="55"/>
                    </a:cubicBezTo>
                    <a:cubicBezTo>
                      <a:pt x="147" y="54"/>
                      <a:pt x="147" y="52"/>
                      <a:pt x="147" y="50"/>
                    </a:cubicBezTo>
                    <a:cubicBezTo>
                      <a:pt x="147" y="49"/>
                      <a:pt x="147" y="47"/>
                      <a:pt x="147" y="46"/>
                    </a:cubicBezTo>
                    <a:cubicBezTo>
                      <a:pt x="140" y="34"/>
                      <a:pt x="140" y="34"/>
                      <a:pt x="140" y="34"/>
                    </a:cubicBezTo>
                    <a:cubicBezTo>
                      <a:pt x="138" y="32"/>
                      <a:pt x="136" y="31"/>
                      <a:pt x="133" y="31"/>
                    </a:cubicBezTo>
                    <a:cubicBezTo>
                      <a:pt x="133" y="31"/>
                      <a:pt x="132" y="31"/>
                      <a:pt x="131" y="31"/>
                    </a:cubicBezTo>
                    <a:cubicBezTo>
                      <a:pt x="111" y="37"/>
                      <a:pt x="111" y="37"/>
                      <a:pt x="111" y="37"/>
                    </a:cubicBezTo>
                    <a:cubicBezTo>
                      <a:pt x="105" y="33"/>
                      <a:pt x="99" y="29"/>
                      <a:pt x="92" y="27"/>
                    </a:cubicBezTo>
                    <a:cubicBezTo>
                      <a:pt x="88" y="6"/>
                      <a:pt x="88" y="6"/>
                      <a:pt x="88" y="6"/>
                    </a:cubicBezTo>
                    <a:cubicBezTo>
                      <a:pt x="87" y="3"/>
                      <a:pt x="84" y="0"/>
                      <a:pt x="81" y="0"/>
                    </a:cubicBezTo>
                    <a:cubicBezTo>
                      <a:pt x="67" y="0"/>
                      <a:pt x="67" y="0"/>
                      <a:pt x="67" y="0"/>
                    </a:cubicBezTo>
                    <a:cubicBezTo>
                      <a:pt x="63" y="0"/>
                      <a:pt x="61" y="3"/>
                      <a:pt x="60" y="6"/>
                    </a:cubicBezTo>
                    <a:cubicBezTo>
                      <a:pt x="55" y="27"/>
                      <a:pt x="55" y="27"/>
                      <a:pt x="55" y="27"/>
                    </a:cubicBezTo>
                    <a:cubicBezTo>
                      <a:pt x="48" y="29"/>
                      <a:pt x="42" y="33"/>
                      <a:pt x="37" y="38"/>
                    </a:cubicBezTo>
                    <a:cubicBezTo>
                      <a:pt x="16" y="31"/>
                      <a:pt x="16" y="31"/>
                      <a:pt x="16" y="31"/>
                    </a:cubicBezTo>
                    <a:cubicBezTo>
                      <a:pt x="15" y="31"/>
                      <a:pt x="15" y="31"/>
                      <a:pt x="14" y="31"/>
                    </a:cubicBezTo>
                    <a:cubicBezTo>
                      <a:pt x="12" y="31"/>
                      <a:pt x="9" y="32"/>
                      <a:pt x="8" y="34"/>
                    </a:cubicBezTo>
                    <a:cubicBezTo>
                      <a:pt x="1" y="46"/>
                      <a:pt x="1" y="46"/>
                      <a:pt x="1" y="46"/>
                    </a:cubicBezTo>
                    <a:cubicBezTo>
                      <a:pt x="0" y="47"/>
                      <a:pt x="0" y="49"/>
                      <a:pt x="0" y="50"/>
                    </a:cubicBezTo>
                    <a:cubicBezTo>
                      <a:pt x="0" y="52"/>
                      <a:pt x="1" y="54"/>
                      <a:pt x="2" y="55"/>
                    </a:cubicBezTo>
                    <a:cubicBezTo>
                      <a:pt x="19" y="70"/>
                      <a:pt x="19" y="70"/>
                      <a:pt x="19" y="70"/>
                    </a:cubicBezTo>
                    <a:cubicBezTo>
                      <a:pt x="18" y="73"/>
                      <a:pt x="17" y="77"/>
                      <a:pt x="17" y="80"/>
                    </a:cubicBezTo>
                    <a:cubicBezTo>
                      <a:pt x="17" y="84"/>
                      <a:pt x="18" y="87"/>
                      <a:pt x="19" y="91"/>
                    </a:cubicBezTo>
                    <a:cubicBezTo>
                      <a:pt x="2" y="106"/>
                      <a:pt x="2" y="106"/>
                      <a:pt x="2" y="106"/>
                    </a:cubicBezTo>
                    <a:cubicBezTo>
                      <a:pt x="1" y="107"/>
                      <a:pt x="0" y="109"/>
                      <a:pt x="0" y="111"/>
                    </a:cubicBezTo>
                    <a:cubicBezTo>
                      <a:pt x="0" y="112"/>
                      <a:pt x="0" y="113"/>
                      <a:pt x="1" y="114"/>
                    </a:cubicBezTo>
                    <a:cubicBezTo>
                      <a:pt x="8" y="126"/>
                      <a:pt x="8" y="126"/>
                      <a:pt x="8" y="126"/>
                    </a:cubicBezTo>
                    <a:cubicBezTo>
                      <a:pt x="9" y="129"/>
                      <a:pt x="12" y="130"/>
                      <a:pt x="14" y="130"/>
                    </a:cubicBezTo>
                    <a:cubicBezTo>
                      <a:pt x="15" y="130"/>
                      <a:pt x="15" y="130"/>
                      <a:pt x="16" y="130"/>
                    </a:cubicBezTo>
                    <a:cubicBezTo>
                      <a:pt x="37" y="123"/>
                      <a:pt x="37" y="123"/>
                      <a:pt x="37" y="123"/>
                    </a:cubicBezTo>
                    <a:cubicBezTo>
                      <a:pt x="42" y="127"/>
                      <a:pt x="48" y="131"/>
                      <a:pt x="55" y="133"/>
                    </a:cubicBezTo>
                    <a:cubicBezTo>
                      <a:pt x="60" y="155"/>
                      <a:pt x="60" y="155"/>
                      <a:pt x="60" y="155"/>
                    </a:cubicBezTo>
                    <a:cubicBezTo>
                      <a:pt x="61" y="158"/>
                      <a:pt x="63" y="160"/>
                      <a:pt x="67" y="160"/>
                    </a:cubicBezTo>
                    <a:cubicBezTo>
                      <a:pt x="81" y="160"/>
                      <a:pt x="81" y="160"/>
                      <a:pt x="81" y="160"/>
                    </a:cubicBezTo>
                    <a:cubicBezTo>
                      <a:pt x="84" y="160"/>
                      <a:pt x="87" y="158"/>
                      <a:pt x="88" y="155"/>
                    </a:cubicBezTo>
                    <a:cubicBezTo>
                      <a:pt x="92" y="134"/>
                      <a:pt x="92" y="134"/>
                      <a:pt x="92" y="134"/>
                    </a:cubicBezTo>
                    <a:cubicBezTo>
                      <a:pt x="99" y="131"/>
                      <a:pt x="105" y="128"/>
                      <a:pt x="111" y="123"/>
                    </a:cubicBezTo>
                    <a:cubicBezTo>
                      <a:pt x="131" y="130"/>
                      <a:pt x="131" y="130"/>
                      <a:pt x="131" y="130"/>
                    </a:cubicBezTo>
                    <a:cubicBezTo>
                      <a:pt x="132" y="130"/>
                      <a:pt x="133" y="130"/>
                      <a:pt x="133" y="130"/>
                    </a:cubicBezTo>
                    <a:cubicBezTo>
                      <a:pt x="136" y="130"/>
                      <a:pt x="138" y="129"/>
                      <a:pt x="140" y="126"/>
                    </a:cubicBezTo>
                    <a:cubicBezTo>
                      <a:pt x="147" y="114"/>
                      <a:pt x="147" y="114"/>
                      <a:pt x="147" y="114"/>
                    </a:cubicBezTo>
                    <a:cubicBezTo>
                      <a:pt x="147" y="113"/>
                      <a:pt x="148" y="112"/>
                      <a:pt x="147" y="111"/>
                    </a:cubicBezTo>
                    <a:cubicBezTo>
                      <a:pt x="148" y="109"/>
                      <a:pt x="147" y="107"/>
                      <a:pt x="145" y="106"/>
                    </a:cubicBezTo>
                    <a:lnTo>
                      <a:pt x="129" y="91"/>
                    </a:lnTo>
                    <a:close/>
                    <a:moveTo>
                      <a:pt x="96" y="80"/>
                    </a:moveTo>
                    <a:cubicBezTo>
                      <a:pt x="96" y="92"/>
                      <a:pt x="86" y="102"/>
                      <a:pt x="74" y="102"/>
                    </a:cubicBezTo>
                    <a:cubicBezTo>
                      <a:pt x="62" y="102"/>
                      <a:pt x="52" y="92"/>
                      <a:pt x="52" y="80"/>
                    </a:cubicBezTo>
                    <a:cubicBezTo>
                      <a:pt x="52" y="68"/>
                      <a:pt x="62" y="58"/>
                      <a:pt x="74" y="58"/>
                    </a:cubicBezTo>
                    <a:cubicBezTo>
                      <a:pt x="86" y="58"/>
                      <a:pt x="96" y="68"/>
                      <a:pt x="96"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3"/>
                <a:endParaRPr lang="en-US" sz="1800" dirty="0">
                  <a:solidFill>
                    <a:srgbClr val="292929"/>
                  </a:solidFill>
                </a:endParaRPr>
              </a:p>
            </p:txBody>
          </p:sp>
        </p:grpSp>
      </p:grpSp>
      <p:grpSp>
        <p:nvGrpSpPr>
          <p:cNvPr id="49" name="Group 48"/>
          <p:cNvGrpSpPr/>
          <p:nvPr/>
        </p:nvGrpSpPr>
        <p:grpSpPr>
          <a:xfrm>
            <a:off x="3246041" y="1516683"/>
            <a:ext cx="2634823" cy="2680848"/>
            <a:chOff x="4631754" y="6336256"/>
            <a:chExt cx="3172968" cy="3172968"/>
          </a:xfrm>
        </p:grpSpPr>
        <p:sp>
          <p:nvSpPr>
            <p:cNvPr id="38" name="Rectangle 37"/>
            <p:cNvSpPr/>
            <p:nvPr/>
          </p:nvSpPr>
          <p:spPr>
            <a:xfrm>
              <a:off x="4631754" y="6336256"/>
              <a:ext cx="3172968" cy="3172968"/>
            </a:xfrm>
            <a:prstGeom prst="rect">
              <a:avLst/>
            </a:prstGeom>
            <a:solidFill>
              <a:schemeClr val="accent1"/>
            </a:solidFill>
            <a:ln w="9525" cap="flat" cmpd="sng" algn="ctr">
              <a:noFill/>
              <a:prstDash val="solid"/>
            </a:ln>
            <a:effectLst/>
          </p:spPr>
          <p:txBody>
            <a:bodyPr lIns="182880" bIns="91440" rtlCol="0" anchor="b" anchorCtr="0"/>
            <a:lstStyle/>
            <a:p>
              <a:pPr defTabSz="1218936"/>
              <a:r>
                <a:rPr lang="en-US" sz="2800" dirty="0" smtClean="0">
                  <a:solidFill>
                    <a:srgbClr val="FFFFFF">
                      <a:alpha val="99000"/>
                    </a:srgbClr>
                  </a:solidFill>
                  <a:ea typeface="Segoe UI" pitchFamily="34" charset="0"/>
                  <a:cs typeface="Segoe UI" pitchFamily="34" charset="0"/>
                </a:rPr>
                <a:t>Storage</a:t>
              </a:r>
              <a:endParaRPr lang="en-US" sz="2800" dirty="0">
                <a:solidFill>
                  <a:srgbClr val="FFFFFF">
                    <a:alpha val="99000"/>
                  </a:srgbClr>
                </a:solidFill>
                <a:ea typeface="Segoe UI" pitchFamily="34" charset="0"/>
                <a:cs typeface="Segoe UI" pitchFamily="34" charset="0"/>
              </a:endParaRPr>
            </a:p>
          </p:txBody>
        </p:sp>
        <p:sp>
          <p:nvSpPr>
            <p:cNvPr id="39" name="Freeform 79"/>
            <p:cNvSpPr>
              <a:spLocks noEditPoints="1"/>
            </p:cNvSpPr>
            <p:nvPr/>
          </p:nvSpPr>
          <p:spPr bwMode="black">
            <a:xfrm>
              <a:off x="5586905" y="6858000"/>
              <a:ext cx="1262667" cy="1706968"/>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pPr defTabSz="914363"/>
              <a:endParaRPr lang="en-US" sz="1800" dirty="0">
                <a:solidFill>
                  <a:srgbClr val="292929"/>
                </a:solidFill>
              </a:endParaRPr>
            </a:p>
          </p:txBody>
        </p:sp>
      </p:grpSp>
      <p:grpSp>
        <p:nvGrpSpPr>
          <p:cNvPr id="50" name="Group 49"/>
          <p:cNvGrpSpPr/>
          <p:nvPr/>
        </p:nvGrpSpPr>
        <p:grpSpPr>
          <a:xfrm>
            <a:off x="5990693" y="1516683"/>
            <a:ext cx="2634823" cy="2680848"/>
            <a:chOff x="8227457" y="6315987"/>
            <a:chExt cx="3172968" cy="3172968"/>
          </a:xfrm>
        </p:grpSpPr>
        <p:sp>
          <p:nvSpPr>
            <p:cNvPr id="41" name="Rectangle 40"/>
            <p:cNvSpPr/>
            <p:nvPr/>
          </p:nvSpPr>
          <p:spPr>
            <a:xfrm>
              <a:off x="8227457" y="6315987"/>
              <a:ext cx="3172968" cy="3172968"/>
            </a:xfrm>
            <a:prstGeom prst="rect">
              <a:avLst/>
            </a:prstGeom>
            <a:solidFill>
              <a:schemeClr val="accent1"/>
            </a:solidFill>
            <a:ln w="9525" cap="flat" cmpd="sng" algn="ctr">
              <a:noFill/>
              <a:prstDash val="solid"/>
            </a:ln>
            <a:effectLst/>
          </p:spPr>
          <p:txBody>
            <a:bodyPr lIns="182880" bIns="91440" rtlCol="0" anchor="b" anchorCtr="0"/>
            <a:lstStyle/>
            <a:p>
              <a:pPr defTabSz="1218936"/>
              <a:r>
                <a:rPr lang="en-US" sz="2800" dirty="0" smtClean="0">
                  <a:solidFill>
                    <a:srgbClr val="FFFFFF">
                      <a:alpha val="99000"/>
                    </a:srgbClr>
                  </a:solidFill>
                  <a:ea typeface="Segoe UI" pitchFamily="34" charset="0"/>
                  <a:cs typeface="Segoe UI" pitchFamily="34" charset="0"/>
                </a:rPr>
                <a:t>Database</a:t>
              </a:r>
              <a:endParaRPr lang="en-US" sz="2800" dirty="0">
                <a:solidFill>
                  <a:srgbClr val="FFFFFF">
                    <a:alpha val="99000"/>
                  </a:srgbClr>
                </a:solidFill>
                <a:ea typeface="Segoe UI" pitchFamily="34" charset="0"/>
                <a:cs typeface="Segoe UI" pitchFamily="34" charset="0"/>
              </a:endParaRPr>
            </a:p>
          </p:txBody>
        </p:sp>
        <p:sp>
          <p:nvSpPr>
            <p:cNvPr id="42" name="Freeform 83"/>
            <p:cNvSpPr>
              <a:spLocks noEditPoints="1"/>
            </p:cNvSpPr>
            <p:nvPr/>
          </p:nvSpPr>
          <p:spPr bwMode="black">
            <a:xfrm>
              <a:off x="9041602" y="6858000"/>
              <a:ext cx="1544679" cy="1630607"/>
            </a:xfrm>
            <a:custGeom>
              <a:avLst/>
              <a:gdLst>
                <a:gd name="T0" fmla="*/ 502 w 2107"/>
                <a:gd name="T1" fmla="*/ 1162 h 2221"/>
                <a:gd name="T2" fmla="*/ 239 w 2107"/>
                <a:gd name="T3" fmla="*/ 2072 h 2221"/>
                <a:gd name="T4" fmla="*/ 1587 w 2107"/>
                <a:gd name="T5" fmla="*/ 1800 h 2221"/>
                <a:gd name="T6" fmla="*/ 1487 w 2107"/>
                <a:gd name="T7" fmla="*/ 1835 h 2221"/>
                <a:gd name="T8" fmla="*/ 1579 w 2107"/>
                <a:gd name="T9" fmla="*/ 1870 h 2221"/>
                <a:gd name="T10" fmla="*/ 1470 w 2107"/>
                <a:gd name="T11" fmla="*/ 1847 h 2221"/>
                <a:gd name="T12" fmla="*/ 983 w 2107"/>
                <a:gd name="T13" fmla="*/ 1837 h 2221"/>
                <a:gd name="T14" fmla="*/ 1062 w 2107"/>
                <a:gd name="T15" fmla="*/ 1872 h 2221"/>
                <a:gd name="T16" fmla="*/ 956 w 2107"/>
                <a:gd name="T17" fmla="*/ 1951 h 2221"/>
                <a:gd name="T18" fmla="*/ 1046 w 2107"/>
                <a:gd name="T19" fmla="*/ 1970 h 2221"/>
                <a:gd name="T20" fmla="*/ 820 w 2107"/>
                <a:gd name="T21" fmla="*/ 1872 h 2221"/>
                <a:gd name="T22" fmla="*/ 899 w 2107"/>
                <a:gd name="T23" fmla="*/ 1836 h 2221"/>
                <a:gd name="T24" fmla="*/ 841 w 2107"/>
                <a:gd name="T25" fmla="*/ 1886 h 2221"/>
                <a:gd name="T26" fmla="*/ 905 w 2107"/>
                <a:gd name="T27" fmla="*/ 1920 h 2221"/>
                <a:gd name="T28" fmla="*/ 882 w 2107"/>
                <a:gd name="T29" fmla="*/ 1971 h 2221"/>
                <a:gd name="T30" fmla="*/ 687 w 2107"/>
                <a:gd name="T31" fmla="*/ 1847 h 2221"/>
                <a:gd name="T32" fmla="*/ 780 w 2107"/>
                <a:gd name="T33" fmla="*/ 1844 h 2221"/>
                <a:gd name="T34" fmla="*/ 760 w 2107"/>
                <a:gd name="T35" fmla="*/ 1882 h 2221"/>
                <a:gd name="T36" fmla="*/ 703 w 2107"/>
                <a:gd name="T37" fmla="*/ 1912 h 2221"/>
                <a:gd name="T38" fmla="*/ 682 w 2107"/>
                <a:gd name="T39" fmla="*/ 1972 h 2221"/>
                <a:gd name="T40" fmla="*/ 647 w 2107"/>
                <a:gd name="T41" fmla="*/ 1928 h 2221"/>
                <a:gd name="T42" fmla="*/ 631 w 2107"/>
                <a:gd name="T43" fmla="*/ 1862 h 2221"/>
                <a:gd name="T44" fmla="*/ 545 w 2107"/>
                <a:gd name="T45" fmla="*/ 2017 h 2221"/>
                <a:gd name="T46" fmla="*/ 416 w 2107"/>
                <a:gd name="T47" fmla="*/ 2078 h 2221"/>
                <a:gd name="T48" fmla="*/ 435 w 2107"/>
                <a:gd name="T49" fmla="*/ 2014 h 2221"/>
                <a:gd name="T50" fmla="*/ 538 w 2107"/>
                <a:gd name="T51" fmla="*/ 2006 h 2221"/>
                <a:gd name="T52" fmla="*/ 520 w 2107"/>
                <a:gd name="T53" fmla="*/ 1973 h 2221"/>
                <a:gd name="T54" fmla="*/ 490 w 2107"/>
                <a:gd name="T55" fmla="*/ 1930 h 2221"/>
                <a:gd name="T56" fmla="*/ 587 w 2107"/>
                <a:gd name="T57" fmla="*/ 1913 h 2221"/>
                <a:gd name="T58" fmla="*/ 1055 w 2107"/>
                <a:gd name="T59" fmla="*/ 2071 h 2221"/>
                <a:gd name="T60" fmla="*/ 605 w 2107"/>
                <a:gd name="T61" fmla="*/ 2078 h 2221"/>
                <a:gd name="T62" fmla="*/ 613 w 2107"/>
                <a:gd name="T63" fmla="*/ 2010 h 2221"/>
                <a:gd name="T64" fmla="*/ 1046 w 2107"/>
                <a:gd name="T65" fmla="*/ 2003 h 2221"/>
                <a:gd name="T66" fmla="*/ 1113 w 2107"/>
                <a:gd name="T67" fmla="*/ 1877 h 2221"/>
                <a:gd name="T68" fmla="*/ 1176 w 2107"/>
                <a:gd name="T69" fmla="*/ 1835 h 2221"/>
                <a:gd name="T70" fmla="*/ 1137 w 2107"/>
                <a:gd name="T71" fmla="*/ 1885 h 2221"/>
                <a:gd name="T72" fmla="*/ 1115 w 2107"/>
                <a:gd name="T73" fmla="*/ 1926 h 2221"/>
                <a:gd name="T74" fmla="*/ 1215 w 2107"/>
                <a:gd name="T75" fmla="*/ 1968 h 2221"/>
                <a:gd name="T76" fmla="*/ 1135 w 2107"/>
                <a:gd name="T77" fmla="*/ 1970 h 2221"/>
                <a:gd name="T78" fmla="*/ 1146 w 2107"/>
                <a:gd name="T79" fmla="*/ 2075 h 2221"/>
                <a:gd name="T80" fmla="*/ 1122 w 2107"/>
                <a:gd name="T81" fmla="*/ 2019 h 2221"/>
                <a:gd name="T82" fmla="*/ 1139 w 2107"/>
                <a:gd name="T83" fmla="*/ 2003 h 2221"/>
                <a:gd name="T84" fmla="*/ 1217 w 2107"/>
                <a:gd name="T85" fmla="*/ 2003 h 2221"/>
                <a:gd name="T86" fmla="*/ 1337 w 2107"/>
                <a:gd name="T87" fmla="*/ 1868 h 2221"/>
                <a:gd name="T88" fmla="*/ 1411 w 2107"/>
                <a:gd name="T89" fmla="*/ 1838 h 2221"/>
                <a:gd name="T90" fmla="*/ 1425 w 2107"/>
                <a:gd name="T91" fmla="*/ 1883 h 2221"/>
                <a:gd name="T92" fmla="*/ 1359 w 2107"/>
                <a:gd name="T93" fmla="*/ 1927 h 2221"/>
                <a:gd name="T94" fmla="*/ 1476 w 2107"/>
                <a:gd name="T95" fmla="*/ 1956 h 2221"/>
                <a:gd name="T96" fmla="*/ 1461 w 2107"/>
                <a:gd name="T97" fmla="*/ 1970 h 2221"/>
                <a:gd name="T98" fmla="*/ 1511 w 2107"/>
                <a:gd name="T99" fmla="*/ 2075 h 2221"/>
                <a:gd name="T100" fmla="*/ 1393 w 2107"/>
                <a:gd name="T101" fmla="*/ 2019 h 2221"/>
                <a:gd name="T102" fmla="*/ 1475 w 2107"/>
                <a:gd name="T103" fmla="*/ 2001 h 2221"/>
                <a:gd name="T104" fmla="*/ 1681 w 2107"/>
                <a:gd name="T105" fmla="*/ 2018 h 2221"/>
                <a:gd name="T106" fmla="*/ 1623 w 2107"/>
                <a:gd name="T107" fmla="*/ 2075 h 2221"/>
                <a:gd name="T108" fmla="*/ 1639 w 2107"/>
                <a:gd name="T109" fmla="*/ 2000 h 2221"/>
                <a:gd name="T110" fmla="*/ 1630 w 2107"/>
                <a:gd name="T111" fmla="*/ 1969 h 2221"/>
                <a:gd name="T112" fmla="*/ 1532 w 2107"/>
                <a:gd name="T113" fmla="*/ 1910 h 2221"/>
                <a:gd name="T114" fmla="*/ 933 w 2107"/>
                <a:gd name="T115" fmla="*/ 1308 h 2221"/>
                <a:gd name="T116" fmla="*/ 9 w 2107"/>
                <a:gd name="T117" fmla="*/ 909 h 2221"/>
                <a:gd name="T118" fmla="*/ 413 w 2107"/>
                <a:gd name="T119" fmla="*/ 386 h 2221"/>
                <a:gd name="T120" fmla="*/ 1700 w 2107"/>
                <a:gd name="T121" fmla="*/ 556 h 2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07" h="2221">
                  <a:moveTo>
                    <a:pt x="2107" y="809"/>
                  </a:moveTo>
                  <a:cubicBezTo>
                    <a:pt x="2106" y="786"/>
                    <a:pt x="2103" y="764"/>
                    <a:pt x="2098" y="742"/>
                  </a:cubicBezTo>
                  <a:cubicBezTo>
                    <a:pt x="2098" y="745"/>
                    <a:pt x="2098" y="747"/>
                    <a:pt x="2098" y="749"/>
                  </a:cubicBezTo>
                  <a:cubicBezTo>
                    <a:pt x="2096" y="810"/>
                    <a:pt x="2076" y="869"/>
                    <a:pt x="2040" y="926"/>
                  </a:cubicBezTo>
                  <a:cubicBezTo>
                    <a:pt x="2018" y="961"/>
                    <a:pt x="1988" y="995"/>
                    <a:pt x="1953" y="1027"/>
                  </a:cubicBezTo>
                  <a:cubicBezTo>
                    <a:pt x="1918" y="1064"/>
                    <a:pt x="1873" y="1098"/>
                    <a:pt x="1819" y="1131"/>
                  </a:cubicBezTo>
                  <a:cubicBezTo>
                    <a:pt x="1777" y="1156"/>
                    <a:pt x="1731" y="1178"/>
                    <a:pt x="1682" y="1198"/>
                  </a:cubicBezTo>
                  <a:cubicBezTo>
                    <a:pt x="1682" y="1061"/>
                    <a:pt x="1682" y="1061"/>
                    <a:pt x="1682" y="1061"/>
                  </a:cubicBezTo>
                  <a:cubicBezTo>
                    <a:pt x="1682" y="1059"/>
                    <a:pt x="1682" y="1058"/>
                    <a:pt x="1682" y="1056"/>
                  </a:cubicBezTo>
                  <a:cubicBezTo>
                    <a:pt x="1680" y="988"/>
                    <a:pt x="1624" y="933"/>
                    <a:pt x="1554" y="933"/>
                  </a:cubicBezTo>
                  <a:cubicBezTo>
                    <a:pt x="555" y="933"/>
                    <a:pt x="555" y="933"/>
                    <a:pt x="555" y="933"/>
                  </a:cubicBezTo>
                  <a:cubicBezTo>
                    <a:pt x="484" y="933"/>
                    <a:pt x="426" y="990"/>
                    <a:pt x="426" y="1061"/>
                  </a:cubicBezTo>
                  <a:cubicBezTo>
                    <a:pt x="426" y="1141"/>
                    <a:pt x="426" y="1141"/>
                    <a:pt x="426" y="1141"/>
                  </a:cubicBezTo>
                  <a:cubicBezTo>
                    <a:pt x="430" y="1142"/>
                    <a:pt x="430" y="1142"/>
                    <a:pt x="430" y="1142"/>
                  </a:cubicBezTo>
                  <a:cubicBezTo>
                    <a:pt x="430" y="1143"/>
                    <a:pt x="459" y="1152"/>
                    <a:pt x="502" y="1162"/>
                  </a:cubicBezTo>
                  <a:cubicBezTo>
                    <a:pt x="502" y="1069"/>
                    <a:pt x="502" y="1069"/>
                    <a:pt x="502" y="1069"/>
                  </a:cubicBezTo>
                  <a:cubicBezTo>
                    <a:pt x="502" y="1032"/>
                    <a:pt x="531" y="1003"/>
                    <a:pt x="568" y="1003"/>
                  </a:cubicBezTo>
                  <a:cubicBezTo>
                    <a:pt x="1541" y="1003"/>
                    <a:pt x="1541" y="1003"/>
                    <a:pt x="1541" y="1003"/>
                  </a:cubicBezTo>
                  <a:cubicBezTo>
                    <a:pt x="1577" y="1003"/>
                    <a:pt x="1607" y="1032"/>
                    <a:pt x="1607" y="1069"/>
                  </a:cubicBezTo>
                  <a:cubicBezTo>
                    <a:pt x="1607" y="1668"/>
                    <a:pt x="1607" y="1668"/>
                    <a:pt x="1607" y="1668"/>
                  </a:cubicBezTo>
                  <a:cubicBezTo>
                    <a:pt x="1607" y="1704"/>
                    <a:pt x="1577" y="1734"/>
                    <a:pt x="1541" y="1734"/>
                  </a:cubicBezTo>
                  <a:cubicBezTo>
                    <a:pt x="568" y="1734"/>
                    <a:pt x="568" y="1734"/>
                    <a:pt x="568" y="1734"/>
                  </a:cubicBezTo>
                  <a:cubicBezTo>
                    <a:pt x="531" y="1734"/>
                    <a:pt x="502" y="1704"/>
                    <a:pt x="502" y="1668"/>
                  </a:cubicBezTo>
                  <a:cubicBezTo>
                    <a:pt x="502" y="1541"/>
                    <a:pt x="502" y="1541"/>
                    <a:pt x="502" y="1541"/>
                  </a:cubicBezTo>
                  <a:cubicBezTo>
                    <a:pt x="476" y="1535"/>
                    <a:pt x="451" y="1528"/>
                    <a:pt x="426" y="1520"/>
                  </a:cubicBezTo>
                  <a:cubicBezTo>
                    <a:pt x="426" y="1676"/>
                    <a:pt x="426" y="1676"/>
                    <a:pt x="426" y="1676"/>
                  </a:cubicBezTo>
                  <a:cubicBezTo>
                    <a:pt x="426" y="1736"/>
                    <a:pt x="467" y="1786"/>
                    <a:pt x="523" y="1800"/>
                  </a:cubicBezTo>
                  <a:cubicBezTo>
                    <a:pt x="491" y="1802"/>
                    <a:pt x="456" y="1813"/>
                    <a:pt x="435" y="1837"/>
                  </a:cubicBezTo>
                  <a:cubicBezTo>
                    <a:pt x="419" y="1857"/>
                    <a:pt x="403" y="1876"/>
                    <a:pt x="387" y="1895"/>
                  </a:cubicBezTo>
                  <a:cubicBezTo>
                    <a:pt x="337" y="1954"/>
                    <a:pt x="288" y="2013"/>
                    <a:pt x="239" y="2072"/>
                  </a:cubicBezTo>
                  <a:cubicBezTo>
                    <a:pt x="227" y="2086"/>
                    <a:pt x="203" y="2107"/>
                    <a:pt x="203" y="2127"/>
                  </a:cubicBezTo>
                  <a:cubicBezTo>
                    <a:pt x="203" y="2183"/>
                    <a:pt x="203" y="2183"/>
                    <a:pt x="203" y="2183"/>
                  </a:cubicBezTo>
                  <a:cubicBezTo>
                    <a:pt x="204" y="2190"/>
                    <a:pt x="206" y="2197"/>
                    <a:pt x="209" y="2202"/>
                  </a:cubicBezTo>
                  <a:cubicBezTo>
                    <a:pt x="222" y="2220"/>
                    <a:pt x="247" y="2221"/>
                    <a:pt x="267" y="2221"/>
                  </a:cubicBezTo>
                  <a:cubicBezTo>
                    <a:pt x="295" y="2221"/>
                    <a:pt x="1759" y="2221"/>
                    <a:pt x="1804" y="2221"/>
                  </a:cubicBezTo>
                  <a:cubicBezTo>
                    <a:pt x="1826" y="2221"/>
                    <a:pt x="1850" y="2219"/>
                    <a:pt x="1871" y="2214"/>
                  </a:cubicBezTo>
                  <a:cubicBezTo>
                    <a:pt x="1886" y="2211"/>
                    <a:pt x="1903" y="2203"/>
                    <a:pt x="1905" y="2186"/>
                  </a:cubicBezTo>
                  <a:cubicBezTo>
                    <a:pt x="1905" y="2126"/>
                    <a:pt x="1905" y="2126"/>
                    <a:pt x="1905" y="2126"/>
                  </a:cubicBezTo>
                  <a:cubicBezTo>
                    <a:pt x="1907" y="2113"/>
                    <a:pt x="1899" y="2100"/>
                    <a:pt x="1891" y="2091"/>
                  </a:cubicBezTo>
                  <a:cubicBezTo>
                    <a:pt x="1887" y="2086"/>
                    <a:pt x="1883" y="2081"/>
                    <a:pt x="1879" y="2077"/>
                  </a:cubicBezTo>
                  <a:cubicBezTo>
                    <a:pt x="1858" y="2052"/>
                    <a:pt x="1837" y="2027"/>
                    <a:pt x="1816" y="2003"/>
                  </a:cubicBezTo>
                  <a:cubicBezTo>
                    <a:pt x="1770" y="1948"/>
                    <a:pt x="1724" y="1894"/>
                    <a:pt x="1678" y="1840"/>
                  </a:cubicBezTo>
                  <a:cubicBezTo>
                    <a:pt x="1676" y="1837"/>
                    <a:pt x="1674" y="1834"/>
                    <a:pt x="1671" y="1832"/>
                  </a:cubicBezTo>
                  <a:cubicBezTo>
                    <a:pt x="1662" y="1820"/>
                    <a:pt x="1647" y="1813"/>
                    <a:pt x="1633" y="1809"/>
                  </a:cubicBezTo>
                  <a:cubicBezTo>
                    <a:pt x="1618" y="1804"/>
                    <a:pt x="1603" y="1801"/>
                    <a:pt x="1587" y="1800"/>
                  </a:cubicBezTo>
                  <a:cubicBezTo>
                    <a:pt x="1642" y="1785"/>
                    <a:pt x="1682" y="1735"/>
                    <a:pt x="1682" y="1676"/>
                  </a:cubicBezTo>
                  <a:cubicBezTo>
                    <a:pt x="1682" y="1462"/>
                    <a:pt x="1682" y="1462"/>
                    <a:pt x="1682" y="1462"/>
                  </a:cubicBezTo>
                  <a:cubicBezTo>
                    <a:pt x="1698" y="1455"/>
                    <a:pt x="1714" y="1448"/>
                    <a:pt x="1730" y="1441"/>
                  </a:cubicBezTo>
                  <a:cubicBezTo>
                    <a:pt x="1801" y="1408"/>
                    <a:pt x="1863" y="1368"/>
                    <a:pt x="1916" y="1325"/>
                  </a:cubicBezTo>
                  <a:cubicBezTo>
                    <a:pt x="1946" y="1300"/>
                    <a:pt x="1972" y="1273"/>
                    <a:pt x="1995" y="1246"/>
                  </a:cubicBezTo>
                  <a:cubicBezTo>
                    <a:pt x="2018" y="1218"/>
                    <a:pt x="2037" y="1187"/>
                    <a:pt x="2054" y="1154"/>
                  </a:cubicBezTo>
                  <a:cubicBezTo>
                    <a:pt x="2068" y="1124"/>
                    <a:pt x="2079" y="1090"/>
                    <a:pt x="2084" y="1054"/>
                  </a:cubicBezTo>
                  <a:cubicBezTo>
                    <a:pt x="2086" y="1040"/>
                    <a:pt x="2087" y="1026"/>
                    <a:pt x="2089" y="1013"/>
                  </a:cubicBezTo>
                  <a:cubicBezTo>
                    <a:pt x="2089" y="1008"/>
                    <a:pt x="2090" y="1003"/>
                    <a:pt x="2090" y="998"/>
                  </a:cubicBezTo>
                  <a:cubicBezTo>
                    <a:pt x="2102" y="877"/>
                    <a:pt x="2102" y="877"/>
                    <a:pt x="2102" y="877"/>
                  </a:cubicBezTo>
                  <a:cubicBezTo>
                    <a:pt x="2103" y="874"/>
                    <a:pt x="2103" y="870"/>
                    <a:pt x="2103" y="867"/>
                  </a:cubicBezTo>
                  <a:cubicBezTo>
                    <a:pt x="2105" y="848"/>
                    <a:pt x="2107" y="829"/>
                    <a:pt x="2107" y="809"/>
                  </a:cubicBezTo>
                  <a:close/>
                  <a:moveTo>
                    <a:pt x="1474" y="1837"/>
                  </a:moveTo>
                  <a:cubicBezTo>
                    <a:pt x="1475" y="1836"/>
                    <a:pt x="1476" y="1836"/>
                    <a:pt x="1478" y="1836"/>
                  </a:cubicBezTo>
                  <a:cubicBezTo>
                    <a:pt x="1481" y="1835"/>
                    <a:pt x="1483" y="1835"/>
                    <a:pt x="1487" y="1835"/>
                  </a:cubicBezTo>
                  <a:cubicBezTo>
                    <a:pt x="1492" y="1835"/>
                    <a:pt x="1492" y="1835"/>
                    <a:pt x="1492" y="1835"/>
                  </a:cubicBezTo>
                  <a:cubicBezTo>
                    <a:pt x="1492" y="1835"/>
                    <a:pt x="1492" y="1835"/>
                    <a:pt x="1492" y="1835"/>
                  </a:cubicBezTo>
                  <a:cubicBezTo>
                    <a:pt x="1502" y="1835"/>
                    <a:pt x="1511" y="1835"/>
                    <a:pt x="1521" y="1835"/>
                  </a:cubicBezTo>
                  <a:cubicBezTo>
                    <a:pt x="1521" y="1835"/>
                    <a:pt x="1521" y="1835"/>
                    <a:pt x="1521" y="1835"/>
                  </a:cubicBezTo>
                  <a:cubicBezTo>
                    <a:pt x="1531" y="1835"/>
                    <a:pt x="1531" y="1835"/>
                    <a:pt x="1531" y="1835"/>
                  </a:cubicBezTo>
                  <a:cubicBezTo>
                    <a:pt x="1534" y="1834"/>
                    <a:pt x="1538" y="1835"/>
                    <a:pt x="1541" y="1835"/>
                  </a:cubicBezTo>
                  <a:cubicBezTo>
                    <a:pt x="1543" y="1836"/>
                    <a:pt x="1546" y="1836"/>
                    <a:pt x="1548" y="1837"/>
                  </a:cubicBezTo>
                  <a:cubicBezTo>
                    <a:pt x="1548" y="1837"/>
                    <a:pt x="1548" y="1837"/>
                    <a:pt x="1548" y="1837"/>
                  </a:cubicBezTo>
                  <a:cubicBezTo>
                    <a:pt x="1549" y="1837"/>
                    <a:pt x="1549" y="1838"/>
                    <a:pt x="1549" y="1838"/>
                  </a:cubicBezTo>
                  <a:cubicBezTo>
                    <a:pt x="1550" y="1838"/>
                    <a:pt x="1550" y="1838"/>
                    <a:pt x="1550" y="1838"/>
                  </a:cubicBezTo>
                  <a:cubicBezTo>
                    <a:pt x="1553" y="1839"/>
                    <a:pt x="1556" y="1840"/>
                    <a:pt x="1558" y="1842"/>
                  </a:cubicBezTo>
                  <a:cubicBezTo>
                    <a:pt x="1560" y="1843"/>
                    <a:pt x="1562" y="1845"/>
                    <a:pt x="1563" y="1847"/>
                  </a:cubicBezTo>
                  <a:cubicBezTo>
                    <a:pt x="1571" y="1858"/>
                    <a:pt x="1571" y="1858"/>
                    <a:pt x="1571" y="1858"/>
                  </a:cubicBezTo>
                  <a:cubicBezTo>
                    <a:pt x="1573" y="1861"/>
                    <a:pt x="1577" y="1865"/>
                    <a:pt x="1579" y="1870"/>
                  </a:cubicBezTo>
                  <a:cubicBezTo>
                    <a:pt x="1579" y="1870"/>
                    <a:pt x="1579" y="1870"/>
                    <a:pt x="1579" y="1870"/>
                  </a:cubicBezTo>
                  <a:cubicBezTo>
                    <a:pt x="1581" y="1872"/>
                    <a:pt x="1581" y="1874"/>
                    <a:pt x="1581" y="1876"/>
                  </a:cubicBezTo>
                  <a:cubicBezTo>
                    <a:pt x="1581" y="1877"/>
                    <a:pt x="1580" y="1878"/>
                    <a:pt x="1579" y="1879"/>
                  </a:cubicBezTo>
                  <a:cubicBezTo>
                    <a:pt x="1579" y="1879"/>
                    <a:pt x="1579" y="1880"/>
                    <a:pt x="1579" y="1880"/>
                  </a:cubicBezTo>
                  <a:cubicBezTo>
                    <a:pt x="1579" y="1880"/>
                    <a:pt x="1579" y="1880"/>
                    <a:pt x="1579" y="1880"/>
                  </a:cubicBezTo>
                  <a:cubicBezTo>
                    <a:pt x="1578" y="1880"/>
                    <a:pt x="1578" y="1880"/>
                    <a:pt x="1578" y="1880"/>
                  </a:cubicBezTo>
                  <a:cubicBezTo>
                    <a:pt x="1578" y="1880"/>
                    <a:pt x="1578" y="1881"/>
                    <a:pt x="1577" y="1881"/>
                  </a:cubicBezTo>
                  <a:cubicBezTo>
                    <a:pt x="1577" y="1881"/>
                    <a:pt x="1577" y="1881"/>
                    <a:pt x="1576" y="1881"/>
                  </a:cubicBezTo>
                  <a:cubicBezTo>
                    <a:pt x="1576" y="1881"/>
                    <a:pt x="1576" y="1882"/>
                    <a:pt x="1575" y="1882"/>
                  </a:cubicBezTo>
                  <a:cubicBezTo>
                    <a:pt x="1569" y="1885"/>
                    <a:pt x="1560" y="1884"/>
                    <a:pt x="1553" y="1884"/>
                  </a:cubicBezTo>
                  <a:cubicBezTo>
                    <a:pt x="1516" y="1884"/>
                    <a:pt x="1516" y="1884"/>
                    <a:pt x="1516" y="1884"/>
                  </a:cubicBezTo>
                  <a:cubicBezTo>
                    <a:pt x="1509" y="1884"/>
                    <a:pt x="1501" y="1883"/>
                    <a:pt x="1494" y="1879"/>
                  </a:cubicBezTo>
                  <a:cubicBezTo>
                    <a:pt x="1492" y="1878"/>
                    <a:pt x="1490" y="1877"/>
                    <a:pt x="1488" y="1876"/>
                  </a:cubicBezTo>
                  <a:cubicBezTo>
                    <a:pt x="1486" y="1874"/>
                    <a:pt x="1484" y="1872"/>
                    <a:pt x="1483" y="1871"/>
                  </a:cubicBezTo>
                  <a:cubicBezTo>
                    <a:pt x="1481" y="1868"/>
                    <a:pt x="1481" y="1868"/>
                    <a:pt x="1481" y="1868"/>
                  </a:cubicBezTo>
                  <a:cubicBezTo>
                    <a:pt x="1478" y="1861"/>
                    <a:pt x="1473" y="1854"/>
                    <a:pt x="1470" y="1847"/>
                  </a:cubicBezTo>
                  <a:cubicBezTo>
                    <a:pt x="1467" y="1842"/>
                    <a:pt x="1469" y="1839"/>
                    <a:pt x="1474" y="1837"/>
                  </a:cubicBezTo>
                  <a:close/>
                  <a:moveTo>
                    <a:pt x="965" y="1871"/>
                  </a:moveTo>
                  <a:cubicBezTo>
                    <a:pt x="966" y="1869"/>
                    <a:pt x="966" y="1868"/>
                    <a:pt x="966" y="1866"/>
                  </a:cubicBezTo>
                  <a:cubicBezTo>
                    <a:pt x="966" y="1866"/>
                    <a:pt x="966" y="1866"/>
                    <a:pt x="966" y="1866"/>
                  </a:cubicBezTo>
                  <a:cubicBezTo>
                    <a:pt x="967" y="1861"/>
                    <a:pt x="966" y="1855"/>
                    <a:pt x="968" y="1850"/>
                  </a:cubicBezTo>
                  <a:cubicBezTo>
                    <a:pt x="968" y="1848"/>
                    <a:pt x="968" y="1848"/>
                    <a:pt x="968" y="1848"/>
                  </a:cubicBezTo>
                  <a:cubicBezTo>
                    <a:pt x="968" y="1846"/>
                    <a:pt x="969" y="1845"/>
                    <a:pt x="970" y="1843"/>
                  </a:cubicBezTo>
                  <a:cubicBezTo>
                    <a:pt x="971" y="1842"/>
                    <a:pt x="973" y="1841"/>
                    <a:pt x="974" y="1841"/>
                  </a:cubicBezTo>
                  <a:cubicBezTo>
                    <a:pt x="974" y="1840"/>
                    <a:pt x="974" y="1840"/>
                    <a:pt x="974" y="1840"/>
                  </a:cubicBezTo>
                  <a:cubicBezTo>
                    <a:pt x="975" y="1840"/>
                    <a:pt x="975" y="1840"/>
                    <a:pt x="975" y="1840"/>
                  </a:cubicBezTo>
                  <a:cubicBezTo>
                    <a:pt x="976" y="1840"/>
                    <a:pt x="976" y="1839"/>
                    <a:pt x="976" y="1839"/>
                  </a:cubicBezTo>
                  <a:cubicBezTo>
                    <a:pt x="976" y="1839"/>
                    <a:pt x="977" y="1839"/>
                    <a:pt x="977" y="1839"/>
                  </a:cubicBezTo>
                  <a:cubicBezTo>
                    <a:pt x="978" y="1839"/>
                    <a:pt x="978" y="1838"/>
                    <a:pt x="979" y="1838"/>
                  </a:cubicBezTo>
                  <a:cubicBezTo>
                    <a:pt x="980" y="1838"/>
                    <a:pt x="980" y="1838"/>
                    <a:pt x="980" y="1838"/>
                  </a:cubicBezTo>
                  <a:cubicBezTo>
                    <a:pt x="981" y="1837"/>
                    <a:pt x="982" y="1837"/>
                    <a:pt x="983" y="1837"/>
                  </a:cubicBezTo>
                  <a:cubicBezTo>
                    <a:pt x="983" y="1837"/>
                    <a:pt x="984" y="1837"/>
                    <a:pt x="984" y="1837"/>
                  </a:cubicBezTo>
                  <a:cubicBezTo>
                    <a:pt x="984" y="1837"/>
                    <a:pt x="984" y="1837"/>
                    <a:pt x="985" y="1837"/>
                  </a:cubicBezTo>
                  <a:cubicBezTo>
                    <a:pt x="985" y="1837"/>
                    <a:pt x="985" y="1837"/>
                    <a:pt x="986" y="1836"/>
                  </a:cubicBezTo>
                  <a:cubicBezTo>
                    <a:pt x="988" y="1836"/>
                    <a:pt x="991" y="1836"/>
                    <a:pt x="993" y="1836"/>
                  </a:cubicBezTo>
                  <a:cubicBezTo>
                    <a:pt x="995" y="1836"/>
                    <a:pt x="995" y="1836"/>
                    <a:pt x="995" y="1836"/>
                  </a:cubicBezTo>
                  <a:cubicBezTo>
                    <a:pt x="998" y="1836"/>
                    <a:pt x="1000" y="1836"/>
                    <a:pt x="1003" y="1836"/>
                  </a:cubicBezTo>
                  <a:cubicBezTo>
                    <a:pt x="1038" y="1836"/>
                    <a:pt x="1038" y="1836"/>
                    <a:pt x="1038" y="1836"/>
                  </a:cubicBezTo>
                  <a:cubicBezTo>
                    <a:pt x="1038" y="1836"/>
                    <a:pt x="1039" y="1836"/>
                    <a:pt x="1040" y="1836"/>
                  </a:cubicBezTo>
                  <a:cubicBezTo>
                    <a:pt x="1040" y="1836"/>
                    <a:pt x="1040" y="1836"/>
                    <a:pt x="1041" y="1836"/>
                  </a:cubicBezTo>
                  <a:cubicBezTo>
                    <a:pt x="1042" y="1836"/>
                    <a:pt x="1042" y="1836"/>
                    <a:pt x="1043" y="1836"/>
                  </a:cubicBezTo>
                  <a:cubicBezTo>
                    <a:pt x="1050" y="1837"/>
                    <a:pt x="1058" y="1839"/>
                    <a:pt x="1061" y="1844"/>
                  </a:cubicBezTo>
                  <a:cubicBezTo>
                    <a:pt x="1061" y="1845"/>
                    <a:pt x="1061" y="1845"/>
                    <a:pt x="1061" y="1846"/>
                  </a:cubicBezTo>
                  <a:cubicBezTo>
                    <a:pt x="1061" y="1846"/>
                    <a:pt x="1061" y="1846"/>
                    <a:pt x="1061" y="1846"/>
                  </a:cubicBezTo>
                  <a:cubicBezTo>
                    <a:pt x="1063" y="1853"/>
                    <a:pt x="1062" y="1863"/>
                    <a:pt x="1062" y="1870"/>
                  </a:cubicBezTo>
                  <a:cubicBezTo>
                    <a:pt x="1062" y="1872"/>
                    <a:pt x="1062" y="1872"/>
                    <a:pt x="1062" y="1872"/>
                  </a:cubicBezTo>
                  <a:cubicBezTo>
                    <a:pt x="1062" y="1873"/>
                    <a:pt x="1062" y="1874"/>
                    <a:pt x="1061" y="1876"/>
                  </a:cubicBezTo>
                  <a:cubicBezTo>
                    <a:pt x="1054" y="1889"/>
                    <a:pt x="1022" y="1885"/>
                    <a:pt x="1010" y="1885"/>
                  </a:cubicBezTo>
                  <a:cubicBezTo>
                    <a:pt x="1003" y="1885"/>
                    <a:pt x="996" y="1885"/>
                    <a:pt x="989" y="1885"/>
                  </a:cubicBezTo>
                  <a:cubicBezTo>
                    <a:pt x="983" y="1885"/>
                    <a:pt x="974" y="1884"/>
                    <a:pt x="969" y="1879"/>
                  </a:cubicBezTo>
                  <a:cubicBezTo>
                    <a:pt x="969" y="1879"/>
                    <a:pt x="969" y="1879"/>
                    <a:pt x="968" y="1879"/>
                  </a:cubicBezTo>
                  <a:cubicBezTo>
                    <a:pt x="968" y="1879"/>
                    <a:pt x="968" y="1878"/>
                    <a:pt x="968" y="1878"/>
                  </a:cubicBezTo>
                  <a:cubicBezTo>
                    <a:pt x="967" y="1878"/>
                    <a:pt x="967" y="1878"/>
                    <a:pt x="967" y="1877"/>
                  </a:cubicBezTo>
                  <a:cubicBezTo>
                    <a:pt x="967" y="1877"/>
                    <a:pt x="967" y="1877"/>
                    <a:pt x="967" y="1877"/>
                  </a:cubicBezTo>
                  <a:cubicBezTo>
                    <a:pt x="967" y="1877"/>
                    <a:pt x="967" y="1877"/>
                    <a:pt x="967" y="1877"/>
                  </a:cubicBezTo>
                  <a:cubicBezTo>
                    <a:pt x="966" y="1876"/>
                    <a:pt x="966" y="1876"/>
                    <a:pt x="966" y="1875"/>
                  </a:cubicBezTo>
                  <a:cubicBezTo>
                    <a:pt x="965" y="1874"/>
                    <a:pt x="965" y="1873"/>
                    <a:pt x="965" y="1872"/>
                  </a:cubicBezTo>
                  <a:lnTo>
                    <a:pt x="965" y="1871"/>
                  </a:lnTo>
                  <a:close/>
                  <a:moveTo>
                    <a:pt x="956" y="1955"/>
                  </a:moveTo>
                  <a:cubicBezTo>
                    <a:pt x="956" y="1952"/>
                    <a:pt x="956" y="1952"/>
                    <a:pt x="956" y="1952"/>
                  </a:cubicBezTo>
                  <a:cubicBezTo>
                    <a:pt x="956" y="1952"/>
                    <a:pt x="956" y="1951"/>
                    <a:pt x="956" y="1951"/>
                  </a:cubicBezTo>
                  <a:cubicBezTo>
                    <a:pt x="957" y="1943"/>
                    <a:pt x="958" y="1935"/>
                    <a:pt x="959" y="1926"/>
                  </a:cubicBezTo>
                  <a:cubicBezTo>
                    <a:pt x="959" y="1926"/>
                    <a:pt x="959" y="1926"/>
                    <a:pt x="959" y="1926"/>
                  </a:cubicBezTo>
                  <a:cubicBezTo>
                    <a:pt x="959" y="1926"/>
                    <a:pt x="959" y="1926"/>
                    <a:pt x="959" y="1925"/>
                  </a:cubicBezTo>
                  <a:cubicBezTo>
                    <a:pt x="963" y="1907"/>
                    <a:pt x="999" y="1911"/>
                    <a:pt x="1013" y="1911"/>
                  </a:cubicBezTo>
                  <a:cubicBezTo>
                    <a:pt x="1025" y="1911"/>
                    <a:pt x="1055" y="1908"/>
                    <a:pt x="1061" y="1921"/>
                  </a:cubicBezTo>
                  <a:cubicBezTo>
                    <a:pt x="1062" y="1923"/>
                    <a:pt x="1063" y="1924"/>
                    <a:pt x="1063" y="1926"/>
                  </a:cubicBezTo>
                  <a:cubicBezTo>
                    <a:pt x="1063" y="1940"/>
                    <a:pt x="1063" y="1940"/>
                    <a:pt x="1063" y="1940"/>
                  </a:cubicBezTo>
                  <a:cubicBezTo>
                    <a:pt x="1063" y="1945"/>
                    <a:pt x="1063" y="1949"/>
                    <a:pt x="1063" y="1953"/>
                  </a:cubicBezTo>
                  <a:cubicBezTo>
                    <a:pt x="1063" y="1953"/>
                    <a:pt x="1063" y="1953"/>
                    <a:pt x="1063" y="1953"/>
                  </a:cubicBezTo>
                  <a:cubicBezTo>
                    <a:pt x="1063" y="1955"/>
                    <a:pt x="1063" y="1955"/>
                    <a:pt x="1063" y="1955"/>
                  </a:cubicBezTo>
                  <a:cubicBezTo>
                    <a:pt x="1063" y="1957"/>
                    <a:pt x="1062" y="1959"/>
                    <a:pt x="1061" y="1961"/>
                  </a:cubicBezTo>
                  <a:cubicBezTo>
                    <a:pt x="1061" y="1962"/>
                    <a:pt x="1060" y="1962"/>
                    <a:pt x="1060" y="1962"/>
                  </a:cubicBezTo>
                  <a:cubicBezTo>
                    <a:pt x="1060" y="1963"/>
                    <a:pt x="1059" y="1963"/>
                    <a:pt x="1059" y="1964"/>
                  </a:cubicBezTo>
                  <a:cubicBezTo>
                    <a:pt x="1058" y="1964"/>
                    <a:pt x="1058" y="1964"/>
                    <a:pt x="1058" y="1964"/>
                  </a:cubicBezTo>
                  <a:cubicBezTo>
                    <a:pt x="1055" y="1967"/>
                    <a:pt x="1051" y="1969"/>
                    <a:pt x="1046" y="1970"/>
                  </a:cubicBezTo>
                  <a:cubicBezTo>
                    <a:pt x="1046" y="1970"/>
                    <a:pt x="1046" y="1970"/>
                    <a:pt x="1046" y="1970"/>
                  </a:cubicBezTo>
                  <a:cubicBezTo>
                    <a:pt x="1046" y="1970"/>
                    <a:pt x="1046" y="1970"/>
                    <a:pt x="1046" y="1970"/>
                  </a:cubicBezTo>
                  <a:cubicBezTo>
                    <a:pt x="1044" y="1971"/>
                    <a:pt x="1043" y="1971"/>
                    <a:pt x="1041" y="1971"/>
                  </a:cubicBezTo>
                  <a:cubicBezTo>
                    <a:pt x="1041" y="1971"/>
                    <a:pt x="1040" y="1971"/>
                    <a:pt x="1040" y="1971"/>
                  </a:cubicBezTo>
                  <a:cubicBezTo>
                    <a:pt x="1038" y="1971"/>
                    <a:pt x="1037" y="1972"/>
                    <a:pt x="1035" y="1972"/>
                  </a:cubicBezTo>
                  <a:cubicBezTo>
                    <a:pt x="1035" y="1972"/>
                    <a:pt x="1035" y="1972"/>
                    <a:pt x="1035" y="1972"/>
                  </a:cubicBezTo>
                  <a:cubicBezTo>
                    <a:pt x="982" y="1972"/>
                    <a:pt x="982" y="1972"/>
                    <a:pt x="982" y="1972"/>
                  </a:cubicBezTo>
                  <a:cubicBezTo>
                    <a:pt x="976" y="1972"/>
                    <a:pt x="969" y="1971"/>
                    <a:pt x="963" y="1967"/>
                  </a:cubicBezTo>
                  <a:cubicBezTo>
                    <a:pt x="963" y="1967"/>
                    <a:pt x="963" y="1967"/>
                    <a:pt x="963" y="1967"/>
                  </a:cubicBezTo>
                  <a:cubicBezTo>
                    <a:pt x="963" y="1967"/>
                    <a:pt x="963" y="1967"/>
                    <a:pt x="963" y="1967"/>
                  </a:cubicBezTo>
                  <a:cubicBezTo>
                    <a:pt x="962" y="1966"/>
                    <a:pt x="961" y="1965"/>
                    <a:pt x="960" y="1964"/>
                  </a:cubicBezTo>
                  <a:cubicBezTo>
                    <a:pt x="959" y="1964"/>
                    <a:pt x="958" y="1963"/>
                    <a:pt x="958" y="1962"/>
                  </a:cubicBezTo>
                  <a:cubicBezTo>
                    <a:pt x="958" y="1962"/>
                    <a:pt x="958" y="1962"/>
                    <a:pt x="957" y="1962"/>
                  </a:cubicBezTo>
                  <a:cubicBezTo>
                    <a:pt x="956" y="1960"/>
                    <a:pt x="956" y="1957"/>
                    <a:pt x="956" y="1955"/>
                  </a:cubicBezTo>
                  <a:close/>
                  <a:moveTo>
                    <a:pt x="820" y="1872"/>
                  </a:moveTo>
                  <a:cubicBezTo>
                    <a:pt x="820" y="1872"/>
                    <a:pt x="820" y="1872"/>
                    <a:pt x="820" y="1872"/>
                  </a:cubicBezTo>
                  <a:cubicBezTo>
                    <a:pt x="820" y="1872"/>
                    <a:pt x="820" y="1872"/>
                    <a:pt x="820" y="1872"/>
                  </a:cubicBezTo>
                  <a:cubicBezTo>
                    <a:pt x="820" y="1870"/>
                    <a:pt x="821" y="1868"/>
                    <a:pt x="822" y="1866"/>
                  </a:cubicBezTo>
                  <a:cubicBezTo>
                    <a:pt x="823" y="1861"/>
                    <a:pt x="824" y="1854"/>
                    <a:pt x="827" y="1849"/>
                  </a:cubicBezTo>
                  <a:cubicBezTo>
                    <a:pt x="827" y="1848"/>
                    <a:pt x="827" y="1848"/>
                    <a:pt x="827" y="1848"/>
                  </a:cubicBezTo>
                  <a:cubicBezTo>
                    <a:pt x="827" y="1847"/>
                    <a:pt x="829" y="1845"/>
                    <a:pt x="830" y="1844"/>
                  </a:cubicBezTo>
                  <a:cubicBezTo>
                    <a:pt x="831" y="1843"/>
                    <a:pt x="832" y="1842"/>
                    <a:pt x="833" y="1841"/>
                  </a:cubicBezTo>
                  <a:cubicBezTo>
                    <a:pt x="837" y="1839"/>
                    <a:pt x="840" y="1838"/>
                    <a:pt x="844" y="1837"/>
                  </a:cubicBezTo>
                  <a:cubicBezTo>
                    <a:pt x="845" y="1837"/>
                    <a:pt x="845" y="1837"/>
                    <a:pt x="845" y="1837"/>
                  </a:cubicBezTo>
                  <a:cubicBezTo>
                    <a:pt x="848" y="1836"/>
                    <a:pt x="851" y="1836"/>
                    <a:pt x="855" y="1836"/>
                  </a:cubicBezTo>
                  <a:cubicBezTo>
                    <a:pt x="859" y="1836"/>
                    <a:pt x="859" y="1836"/>
                    <a:pt x="859" y="1836"/>
                  </a:cubicBezTo>
                  <a:cubicBezTo>
                    <a:pt x="861" y="1836"/>
                    <a:pt x="862" y="1836"/>
                    <a:pt x="864" y="1836"/>
                  </a:cubicBezTo>
                  <a:cubicBezTo>
                    <a:pt x="873" y="1836"/>
                    <a:pt x="883" y="1836"/>
                    <a:pt x="893" y="1836"/>
                  </a:cubicBezTo>
                  <a:cubicBezTo>
                    <a:pt x="894" y="1836"/>
                    <a:pt x="896" y="1836"/>
                    <a:pt x="897" y="1836"/>
                  </a:cubicBezTo>
                  <a:cubicBezTo>
                    <a:pt x="899" y="1836"/>
                    <a:pt x="899" y="1836"/>
                    <a:pt x="899" y="1836"/>
                  </a:cubicBezTo>
                  <a:cubicBezTo>
                    <a:pt x="899" y="1836"/>
                    <a:pt x="899" y="1836"/>
                    <a:pt x="900" y="1836"/>
                  </a:cubicBezTo>
                  <a:cubicBezTo>
                    <a:pt x="901" y="1836"/>
                    <a:pt x="902" y="1836"/>
                    <a:pt x="904" y="1836"/>
                  </a:cubicBezTo>
                  <a:cubicBezTo>
                    <a:pt x="904" y="1836"/>
                    <a:pt x="904" y="1836"/>
                    <a:pt x="904" y="1836"/>
                  </a:cubicBezTo>
                  <a:cubicBezTo>
                    <a:pt x="911" y="1837"/>
                    <a:pt x="919" y="1839"/>
                    <a:pt x="921" y="1846"/>
                  </a:cubicBezTo>
                  <a:cubicBezTo>
                    <a:pt x="921" y="1846"/>
                    <a:pt x="921" y="1846"/>
                    <a:pt x="921" y="1846"/>
                  </a:cubicBezTo>
                  <a:cubicBezTo>
                    <a:pt x="921" y="1846"/>
                    <a:pt x="921" y="1846"/>
                    <a:pt x="921" y="1846"/>
                  </a:cubicBezTo>
                  <a:cubicBezTo>
                    <a:pt x="921" y="1854"/>
                    <a:pt x="918" y="1863"/>
                    <a:pt x="917" y="1870"/>
                  </a:cubicBezTo>
                  <a:cubicBezTo>
                    <a:pt x="917" y="1870"/>
                    <a:pt x="917" y="1870"/>
                    <a:pt x="917" y="1870"/>
                  </a:cubicBezTo>
                  <a:cubicBezTo>
                    <a:pt x="917" y="1872"/>
                    <a:pt x="917" y="1872"/>
                    <a:pt x="917" y="1872"/>
                  </a:cubicBezTo>
                  <a:cubicBezTo>
                    <a:pt x="916" y="1873"/>
                    <a:pt x="916" y="1875"/>
                    <a:pt x="914" y="1876"/>
                  </a:cubicBezTo>
                  <a:cubicBezTo>
                    <a:pt x="914" y="1876"/>
                    <a:pt x="914" y="1877"/>
                    <a:pt x="914" y="1877"/>
                  </a:cubicBezTo>
                  <a:cubicBezTo>
                    <a:pt x="914" y="1877"/>
                    <a:pt x="914" y="1877"/>
                    <a:pt x="914" y="1877"/>
                  </a:cubicBezTo>
                  <a:cubicBezTo>
                    <a:pt x="914" y="1877"/>
                    <a:pt x="914" y="1877"/>
                    <a:pt x="914" y="1877"/>
                  </a:cubicBezTo>
                  <a:cubicBezTo>
                    <a:pt x="904" y="1889"/>
                    <a:pt x="878" y="1886"/>
                    <a:pt x="865" y="1886"/>
                  </a:cubicBezTo>
                  <a:cubicBezTo>
                    <a:pt x="857" y="1886"/>
                    <a:pt x="849" y="1886"/>
                    <a:pt x="841" y="1886"/>
                  </a:cubicBezTo>
                  <a:cubicBezTo>
                    <a:pt x="834" y="1886"/>
                    <a:pt x="824" y="1884"/>
                    <a:pt x="820" y="1877"/>
                  </a:cubicBezTo>
                  <a:cubicBezTo>
                    <a:pt x="820" y="1877"/>
                    <a:pt x="820" y="1876"/>
                    <a:pt x="820" y="1875"/>
                  </a:cubicBezTo>
                  <a:cubicBezTo>
                    <a:pt x="820" y="1875"/>
                    <a:pt x="820" y="1875"/>
                    <a:pt x="820" y="1874"/>
                  </a:cubicBezTo>
                  <a:cubicBezTo>
                    <a:pt x="820" y="1873"/>
                    <a:pt x="820" y="1873"/>
                    <a:pt x="820" y="1872"/>
                  </a:cubicBezTo>
                  <a:close/>
                  <a:moveTo>
                    <a:pt x="795" y="1956"/>
                  </a:moveTo>
                  <a:cubicBezTo>
                    <a:pt x="796" y="1952"/>
                    <a:pt x="796" y="1952"/>
                    <a:pt x="796" y="1952"/>
                  </a:cubicBezTo>
                  <a:cubicBezTo>
                    <a:pt x="796" y="1952"/>
                    <a:pt x="796" y="1952"/>
                    <a:pt x="796" y="1952"/>
                  </a:cubicBezTo>
                  <a:cubicBezTo>
                    <a:pt x="796" y="1951"/>
                    <a:pt x="796" y="1951"/>
                    <a:pt x="796" y="1950"/>
                  </a:cubicBezTo>
                  <a:cubicBezTo>
                    <a:pt x="803" y="1926"/>
                    <a:pt x="803" y="1926"/>
                    <a:pt x="803" y="1926"/>
                  </a:cubicBezTo>
                  <a:cubicBezTo>
                    <a:pt x="804" y="1926"/>
                    <a:pt x="804" y="1926"/>
                    <a:pt x="804" y="1925"/>
                  </a:cubicBezTo>
                  <a:cubicBezTo>
                    <a:pt x="811" y="1908"/>
                    <a:pt x="843" y="1911"/>
                    <a:pt x="859" y="1911"/>
                  </a:cubicBezTo>
                  <a:cubicBezTo>
                    <a:pt x="865" y="1911"/>
                    <a:pt x="877" y="1910"/>
                    <a:pt x="888" y="1912"/>
                  </a:cubicBezTo>
                  <a:cubicBezTo>
                    <a:pt x="890" y="1912"/>
                    <a:pt x="891" y="1912"/>
                    <a:pt x="893" y="1913"/>
                  </a:cubicBezTo>
                  <a:cubicBezTo>
                    <a:pt x="894" y="1913"/>
                    <a:pt x="894" y="1913"/>
                    <a:pt x="894" y="1913"/>
                  </a:cubicBezTo>
                  <a:cubicBezTo>
                    <a:pt x="899" y="1914"/>
                    <a:pt x="903" y="1916"/>
                    <a:pt x="905" y="1920"/>
                  </a:cubicBezTo>
                  <a:cubicBezTo>
                    <a:pt x="906" y="1920"/>
                    <a:pt x="906" y="1920"/>
                    <a:pt x="906" y="1920"/>
                  </a:cubicBezTo>
                  <a:cubicBezTo>
                    <a:pt x="906" y="1921"/>
                    <a:pt x="906" y="1921"/>
                    <a:pt x="906" y="1921"/>
                  </a:cubicBezTo>
                  <a:cubicBezTo>
                    <a:pt x="906" y="1921"/>
                    <a:pt x="906" y="1921"/>
                    <a:pt x="906" y="1921"/>
                  </a:cubicBezTo>
                  <a:cubicBezTo>
                    <a:pt x="907" y="1923"/>
                    <a:pt x="907" y="1924"/>
                    <a:pt x="907" y="1926"/>
                  </a:cubicBezTo>
                  <a:cubicBezTo>
                    <a:pt x="907" y="1928"/>
                    <a:pt x="907" y="1928"/>
                    <a:pt x="907" y="1928"/>
                  </a:cubicBezTo>
                  <a:cubicBezTo>
                    <a:pt x="907" y="1928"/>
                    <a:pt x="907" y="1928"/>
                    <a:pt x="907" y="1928"/>
                  </a:cubicBezTo>
                  <a:cubicBezTo>
                    <a:pt x="906" y="1932"/>
                    <a:pt x="905" y="1936"/>
                    <a:pt x="904" y="1941"/>
                  </a:cubicBezTo>
                  <a:cubicBezTo>
                    <a:pt x="902" y="1955"/>
                    <a:pt x="902" y="1955"/>
                    <a:pt x="902" y="1955"/>
                  </a:cubicBezTo>
                  <a:cubicBezTo>
                    <a:pt x="901" y="1958"/>
                    <a:pt x="900" y="1960"/>
                    <a:pt x="899" y="1962"/>
                  </a:cubicBezTo>
                  <a:cubicBezTo>
                    <a:pt x="898" y="1962"/>
                    <a:pt x="898" y="1962"/>
                    <a:pt x="898" y="1962"/>
                  </a:cubicBezTo>
                  <a:cubicBezTo>
                    <a:pt x="898" y="1963"/>
                    <a:pt x="897" y="1963"/>
                    <a:pt x="897" y="1963"/>
                  </a:cubicBezTo>
                  <a:cubicBezTo>
                    <a:pt x="897" y="1964"/>
                    <a:pt x="896" y="1964"/>
                    <a:pt x="895" y="1965"/>
                  </a:cubicBezTo>
                  <a:cubicBezTo>
                    <a:pt x="891" y="1968"/>
                    <a:pt x="887" y="1969"/>
                    <a:pt x="882" y="1971"/>
                  </a:cubicBezTo>
                  <a:cubicBezTo>
                    <a:pt x="882" y="1971"/>
                    <a:pt x="882" y="1971"/>
                    <a:pt x="882" y="1971"/>
                  </a:cubicBezTo>
                  <a:cubicBezTo>
                    <a:pt x="882" y="1971"/>
                    <a:pt x="882" y="1971"/>
                    <a:pt x="882" y="1971"/>
                  </a:cubicBezTo>
                  <a:cubicBezTo>
                    <a:pt x="880" y="1971"/>
                    <a:pt x="879" y="1971"/>
                    <a:pt x="877" y="1971"/>
                  </a:cubicBezTo>
                  <a:cubicBezTo>
                    <a:pt x="877" y="1972"/>
                    <a:pt x="876" y="1972"/>
                    <a:pt x="876" y="1972"/>
                  </a:cubicBezTo>
                  <a:cubicBezTo>
                    <a:pt x="874" y="1972"/>
                    <a:pt x="872" y="1972"/>
                    <a:pt x="871" y="1972"/>
                  </a:cubicBezTo>
                  <a:cubicBezTo>
                    <a:pt x="871" y="1972"/>
                    <a:pt x="871" y="1972"/>
                    <a:pt x="871" y="1972"/>
                  </a:cubicBezTo>
                  <a:cubicBezTo>
                    <a:pt x="818" y="1972"/>
                    <a:pt x="818" y="1972"/>
                    <a:pt x="818" y="1972"/>
                  </a:cubicBezTo>
                  <a:cubicBezTo>
                    <a:pt x="812" y="1972"/>
                    <a:pt x="805" y="1971"/>
                    <a:pt x="799" y="1967"/>
                  </a:cubicBezTo>
                  <a:cubicBezTo>
                    <a:pt x="799" y="1967"/>
                    <a:pt x="799" y="1967"/>
                    <a:pt x="799" y="1967"/>
                  </a:cubicBezTo>
                  <a:cubicBezTo>
                    <a:pt x="799" y="1967"/>
                    <a:pt x="799" y="1967"/>
                    <a:pt x="799" y="1967"/>
                  </a:cubicBezTo>
                  <a:cubicBezTo>
                    <a:pt x="798" y="1967"/>
                    <a:pt x="797" y="1966"/>
                    <a:pt x="797" y="1965"/>
                  </a:cubicBezTo>
                  <a:cubicBezTo>
                    <a:pt x="796" y="1964"/>
                    <a:pt x="796" y="1963"/>
                    <a:pt x="795" y="1963"/>
                  </a:cubicBezTo>
                  <a:cubicBezTo>
                    <a:pt x="795" y="1962"/>
                    <a:pt x="795" y="1962"/>
                    <a:pt x="795" y="1962"/>
                  </a:cubicBezTo>
                  <a:cubicBezTo>
                    <a:pt x="794" y="1960"/>
                    <a:pt x="794" y="1958"/>
                    <a:pt x="795" y="1956"/>
                  </a:cubicBezTo>
                  <a:close/>
                  <a:moveTo>
                    <a:pt x="674" y="1875"/>
                  </a:moveTo>
                  <a:cubicBezTo>
                    <a:pt x="674" y="1872"/>
                    <a:pt x="676" y="1869"/>
                    <a:pt x="677" y="1867"/>
                  </a:cubicBezTo>
                  <a:cubicBezTo>
                    <a:pt x="680" y="1861"/>
                    <a:pt x="683" y="1852"/>
                    <a:pt x="687" y="1847"/>
                  </a:cubicBezTo>
                  <a:cubicBezTo>
                    <a:pt x="688" y="1846"/>
                    <a:pt x="688" y="1846"/>
                    <a:pt x="688" y="1846"/>
                  </a:cubicBezTo>
                  <a:cubicBezTo>
                    <a:pt x="688" y="1846"/>
                    <a:pt x="689" y="1845"/>
                    <a:pt x="689" y="1845"/>
                  </a:cubicBezTo>
                  <a:cubicBezTo>
                    <a:pt x="689" y="1845"/>
                    <a:pt x="689" y="1845"/>
                    <a:pt x="690" y="1844"/>
                  </a:cubicBezTo>
                  <a:cubicBezTo>
                    <a:pt x="690" y="1844"/>
                    <a:pt x="690" y="1844"/>
                    <a:pt x="690" y="1844"/>
                  </a:cubicBezTo>
                  <a:cubicBezTo>
                    <a:pt x="690" y="1844"/>
                    <a:pt x="691" y="1844"/>
                    <a:pt x="691" y="1843"/>
                  </a:cubicBezTo>
                  <a:cubicBezTo>
                    <a:pt x="695" y="1840"/>
                    <a:pt x="700" y="1838"/>
                    <a:pt x="706" y="1838"/>
                  </a:cubicBezTo>
                  <a:cubicBezTo>
                    <a:pt x="706" y="1837"/>
                    <a:pt x="706" y="1837"/>
                    <a:pt x="706" y="1837"/>
                  </a:cubicBezTo>
                  <a:cubicBezTo>
                    <a:pt x="709" y="1837"/>
                    <a:pt x="713" y="1836"/>
                    <a:pt x="716" y="1836"/>
                  </a:cubicBezTo>
                  <a:cubicBezTo>
                    <a:pt x="734" y="1836"/>
                    <a:pt x="734" y="1836"/>
                    <a:pt x="734" y="1836"/>
                  </a:cubicBezTo>
                  <a:cubicBezTo>
                    <a:pt x="740" y="1836"/>
                    <a:pt x="746" y="1836"/>
                    <a:pt x="751" y="1836"/>
                  </a:cubicBezTo>
                  <a:cubicBezTo>
                    <a:pt x="759" y="1836"/>
                    <a:pt x="771" y="1835"/>
                    <a:pt x="777" y="1841"/>
                  </a:cubicBezTo>
                  <a:cubicBezTo>
                    <a:pt x="778" y="1841"/>
                    <a:pt x="778" y="1842"/>
                    <a:pt x="778" y="1842"/>
                  </a:cubicBezTo>
                  <a:cubicBezTo>
                    <a:pt x="778" y="1842"/>
                    <a:pt x="779" y="1842"/>
                    <a:pt x="779" y="1842"/>
                  </a:cubicBezTo>
                  <a:cubicBezTo>
                    <a:pt x="779" y="1842"/>
                    <a:pt x="779" y="1843"/>
                    <a:pt x="779" y="1843"/>
                  </a:cubicBezTo>
                  <a:cubicBezTo>
                    <a:pt x="779" y="1843"/>
                    <a:pt x="779" y="1843"/>
                    <a:pt x="780" y="1844"/>
                  </a:cubicBezTo>
                  <a:cubicBezTo>
                    <a:pt x="780" y="1845"/>
                    <a:pt x="780" y="1846"/>
                    <a:pt x="780" y="1847"/>
                  </a:cubicBezTo>
                  <a:cubicBezTo>
                    <a:pt x="779" y="1854"/>
                    <a:pt x="774" y="1863"/>
                    <a:pt x="773" y="1867"/>
                  </a:cubicBezTo>
                  <a:cubicBezTo>
                    <a:pt x="773" y="1867"/>
                    <a:pt x="773" y="1867"/>
                    <a:pt x="773" y="1867"/>
                  </a:cubicBezTo>
                  <a:cubicBezTo>
                    <a:pt x="772" y="1869"/>
                    <a:pt x="772" y="1870"/>
                    <a:pt x="771" y="1871"/>
                  </a:cubicBezTo>
                  <a:cubicBezTo>
                    <a:pt x="771" y="1872"/>
                    <a:pt x="771" y="1872"/>
                    <a:pt x="771" y="1872"/>
                  </a:cubicBezTo>
                  <a:cubicBezTo>
                    <a:pt x="771" y="1873"/>
                    <a:pt x="771" y="1873"/>
                    <a:pt x="770" y="1873"/>
                  </a:cubicBezTo>
                  <a:cubicBezTo>
                    <a:pt x="770" y="1874"/>
                    <a:pt x="770" y="1874"/>
                    <a:pt x="770" y="1874"/>
                  </a:cubicBezTo>
                  <a:cubicBezTo>
                    <a:pt x="770" y="1875"/>
                    <a:pt x="769" y="1875"/>
                    <a:pt x="769" y="1876"/>
                  </a:cubicBezTo>
                  <a:cubicBezTo>
                    <a:pt x="769" y="1876"/>
                    <a:pt x="769" y="1876"/>
                    <a:pt x="768" y="1876"/>
                  </a:cubicBezTo>
                  <a:cubicBezTo>
                    <a:pt x="768" y="1876"/>
                    <a:pt x="768" y="1877"/>
                    <a:pt x="768" y="1877"/>
                  </a:cubicBezTo>
                  <a:cubicBezTo>
                    <a:pt x="768" y="1877"/>
                    <a:pt x="767" y="1877"/>
                    <a:pt x="767" y="1877"/>
                  </a:cubicBezTo>
                  <a:cubicBezTo>
                    <a:pt x="766" y="1878"/>
                    <a:pt x="765" y="1879"/>
                    <a:pt x="764" y="1880"/>
                  </a:cubicBezTo>
                  <a:cubicBezTo>
                    <a:pt x="763" y="1880"/>
                    <a:pt x="762" y="1881"/>
                    <a:pt x="761" y="1881"/>
                  </a:cubicBezTo>
                  <a:cubicBezTo>
                    <a:pt x="760" y="1882"/>
                    <a:pt x="760" y="1882"/>
                    <a:pt x="760" y="1882"/>
                  </a:cubicBezTo>
                  <a:cubicBezTo>
                    <a:pt x="760" y="1882"/>
                    <a:pt x="760" y="1882"/>
                    <a:pt x="760" y="1882"/>
                  </a:cubicBezTo>
                  <a:cubicBezTo>
                    <a:pt x="756" y="1883"/>
                    <a:pt x="752" y="1885"/>
                    <a:pt x="749" y="1885"/>
                  </a:cubicBezTo>
                  <a:cubicBezTo>
                    <a:pt x="748" y="1885"/>
                    <a:pt x="746" y="1885"/>
                    <a:pt x="745" y="1886"/>
                  </a:cubicBezTo>
                  <a:cubicBezTo>
                    <a:pt x="745" y="1886"/>
                    <a:pt x="745" y="1886"/>
                    <a:pt x="745" y="1886"/>
                  </a:cubicBezTo>
                  <a:cubicBezTo>
                    <a:pt x="738" y="1886"/>
                    <a:pt x="730" y="1886"/>
                    <a:pt x="723" y="1886"/>
                  </a:cubicBezTo>
                  <a:cubicBezTo>
                    <a:pt x="693" y="1886"/>
                    <a:pt x="693" y="1886"/>
                    <a:pt x="693" y="1886"/>
                  </a:cubicBezTo>
                  <a:cubicBezTo>
                    <a:pt x="687" y="1886"/>
                    <a:pt x="676" y="1885"/>
                    <a:pt x="674" y="1878"/>
                  </a:cubicBezTo>
                  <a:cubicBezTo>
                    <a:pt x="673" y="1877"/>
                    <a:pt x="673" y="1876"/>
                    <a:pt x="673" y="1876"/>
                  </a:cubicBezTo>
                  <a:cubicBezTo>
                    <a:pt x="673" y="1875"/>
                    <a:pt x="674" y="1875"/>
                    <a:pt x="674" y="1875"/>
                  </a:cubicBezTo>
                  <a:close/>
                  <a:moveTo>
                    <a:pt x="647" y="1928"/>
                  </a:moveTo>
                  <a:cubicBezTo>
                    <a:pt x="648" y="1927"/>
                    <a:pt x="648" y="1927"/>
                    <a:pt x="648" y="1927"/>
                  </a:cubicBezTo>
                  <a:cubicBezTo>
                    <a:pt x="648" y="1926"/>
                    <a:pt x="648" y="1926"/>
                    <a:pt x="648" y="1926"/>
                  </a:cubicBezTo>
                  <a:cubicBezTo>
                    <a:pt x="649" y="1925"/>
                    <a:pt x="649" y="1924"/>
                    <a:pt x="650" y="1924"/>
                  </a:cubicBezTo>
                  <a:cubicBezTo>
                    <a:pt x="650" y="1924"/>
                    <a:pt x="650" y="1924"/>
                    <a:pt x="650" y="1924"/>
                  </a:cubicBezTo>
                  <a:cubicBezTo>
                    <a:pt x="661" y="1909"/>
                    <a:pt x="687" y="1912"/>
                    <a:pt x="703" y="1912"/>
                  </a:cubicBezTo>
                  <a:cubicBezTo>
                    <a:pt x="703" y="1912"/>
                    <a:pt x="703" y="1912"/>
                    <a:pt x="703" y="1912"/>
                  </a:cubicBezTo>
                  <a:cubicBezTo>
                    <a:pt x="708" y="1912"/>
                    <a:pt x="720" y="1911"/>
                    <a:pt x="730" y="1912"/>
                  </a:cubicBezTo>
                  <a:cubicBezTo>
                    <a:pt x="734" y="1912"/>
                    <a:pt x="737" y="1912"/>
                    <a:pt x="740" y="1913"/>
                  </a:cubicBezTo>
                  <a:cubicBezTo>
                    <a:pt x="742" y="1913"/>
                    <a:pt x="744" y="1914"/>
                    <a:pt x="745" y="1915"/>
                  </a:cubicBezTo>
                  <a:cubicBezTo>
                    <a:pt x="749" y="1917"/>
                    <a:pt x="752" y="1919"/>
                    <a:pt x="752" y="1923"/>
                  </a:cubicBezTo>
                  <a:cubicBezTo>
                    <a:pt x="752" y="1923"/>
                    <a:pt x="752" y="1924"/>
                    <a:pt x="752" y="1924"/>
                  </a:cubicBezTo>
                  <a:cubicBezTo>
                    <a:pt x="752" y="1924"/>
                    <a:pt x="752" y="1924"/>
                    <a:pt x="752" y="1924"/>
                  </a:cubicBezTo>
                  <a:cubicBezTo>
                    <a:pt x="752" y="1925"/>
                    <a:pt x="751" y="1926"/>
                    <a:pt x="751" y="1927"/>
                  </a:cubicBezTo>
                  <a:cubicBezTo>
                    <a:pt x="741" y="1956"/>
                    <a:pt x="741" y="1956"/>
                    <a:pt x="741" y="1956"/>
                  </a:cubicBezTo>
                  <a:cubicBezTo>
                    <a:pt x="740" y="1958"/>
                    <a:pt x="738" y="1960"/>
                    <a:pt x="736" y="1962"/>
                  </a:cubicBezTo>
                  <a:cubicBezTo>
                    <a:pt x="734" y="1964"/>
                    <a:pt x="731" y="1966"/>
                    <a:pt x="728" y="1967"/>
                  </a:cubicBezTo>
                  <a:cubicBezTo>
                    <a:pt x="728" y="1968"/>
                    <a:pt x="727" y="1968"/>
                    <a:pt x="727" y="1968"/>
                  </a:cubicBezTo>
                  <a:cubicBezTo>
                    <a:pt x="723" y="1970"/>
                    <a:pt x="718" y="1971"/>
                    <a:pt x="713" y="1972"/>
                  </a:cubicBezTo>
                  <a:cubicBezTo>
                    <a:pt x="713" y="1972"/>
                    <a:pt x="713" y="1972"/>
                    <a:pt x="713" y="1972"/>
                  </a:cubicBezTo>
                  <a:cubicBezTo>
                    <a:pt x="712" y="1972"/>
                    <a:pt x="711" y="1972"/>
                    <a:pt x="710" y="1972"/>
                  </a:cubicBezTo>
                  <a:cubicBezTo>
                    <a:pt x="701" y="1973"/>
                    <a:pt x="692" y="1972"/>
                    <a:pt x="682" y="1972"/>
                  </a:cubicBezTo>
                  <a:cubicBezTo>
                    <a:pt x="673" y="1973"/>
                    <a:pt x="663" y="1973"/>
                    <a:pt x="654" y="1973"/>
                  </a:cubicBezTo>
                  <a:cubicBezTo>
                    <a:pt x="647" y="1973"/>
                    <a:pt x="638" y="1971"/>
                    <a:pt x="634" y="1966"/>
                  </a:cubicBezTo>
                  <a:cubicBezTo>
                    <a:pt x="634" y="1965"/>
                    <a:pt x="634" y="1965"/>
                    <a:pt x="633" y="1965"/>
                  </a:cubicBezTo>
                  <a:cubicBezTo>
                    <a:pt x="633" y="1964"/>
                    <a:pt x="633" y="1964"/>
                    <a:pt x="633" y="1964"/>
                  </a:cubicBezTo>
                  <a:cubicBezTo>
                    <a:pt x="633" y="1963"/>
                    <a:pt x="633" y="1963"/>
                    <a:pt x="632" y="1963"/>
                  </a:cubicBezTo>
                  <a:cubicBezTo>
                    <a:pt x="632" y="1963"/>
                    <a:pt x="632" y="1962"/>
                    <a:pt x="632" y="1962"/>
                  </a:cubicBezTo>
                  <a:cubicBezTo>
                    <a:pt x="632" y="1962"/>
                    <a:pt x="632" y="1962"/>
                    <a:pt x="632" y="1962"/>
                  </a:cubicBezTo>
                  <a:cubicBezTo>
                    <a:pt x="632" y="1962"/>
                    <a:pt x="632" y="1961"/>
                    <a:pt x="632" y="1960"/>
                  </a:cubicBezTo>
                  <a:cubicBezTo>
                    <a:pt x="632" y="1959"/>
                    <a:pt x="632" y="1959"/>
                    <a:pt x="633" y="1959"/>
                  </a:cubicBezTo>
                  <a:cubicBezTo>
                    <a:pt x="633" y="1958"/>
                    <a:pt x="633" y="1957"/>
                    <a:pt x="633" y="1956"/>
                  </a:cubicBezTo>
                  <a:cubicBezTo>
                    <a:pt x="633" y="1956"/>
                    <a:pt x="633" y="1956"/>
                    <a:pt x="633" y="1956"/>
                  </a:cubicBezTo>
                  <a:cubicBezTo>
                    <a:pt x="634" y="1955"/>
                    <a:pt x="634" y="1955"/>
                    <a:pt x="634" y="1955"/>
                  </a:cubicBezTo>
                  <a:cubicBezTo>
                    <a:pt x="634" y="1954"/>
                    <a:pt x="635" y="1953"/>
                    <a:pt x="635" y="1952"/>
                  </a:cubicBezTo>
                  <a:cubicBezTo>
                    <a:pt x="639" y="1944"/>
                    <a:pt x="643" y="1936"/>
                    <a:pt x="647" y="1928"/>
                  </a:cubicBezTo>
                  <a:cubicBezTo>
                    <a:pt x="647" y="1928"/>
                    <a:pt x="647" y="1928"/>
                    <a:pt x="647" y="1928"/>
                  </a:cubicBezTo>
                  <a:close/>
                  <a:moveTo>
                    <a:pt x="527" y="1875"/>
                  </a:moveTo>
                  <a:cubicBezTo>
                    <a:pt x="528" y="1873"/>
                    <a:pt x="531" y="1870"/>
                    <a:pt x="532" y="1868"/>
                  </a:cubicBezTo>
                  <a:cubicBezTo>
                    <a:pt x="536" y="1861"/>
                    <a:pt x="541" y="1854"/>
                    <a:pt x="546" y="1848"/>
                  </a:cubicBezTo>
                  <a:cubicBezTo>
                    <a:pt x="546" y="1847"/>
                    <a:pt x="546" y="1847"/>
                    <a:pt x="547" y="1847"/>
                  </a:cubicBezTo>
                  <a:cubicBezTo>
                    <a:pt x="547" y="1847"/>
                    <a:pt x="547" y="1847"/>
                    <a:pt x="547" y="1846"/>
                  </a:cubicBezTo>
                  <a:cubicBezTo>
                    <a:pt x="561" y="1833"/>
                    <a:pt x="590" y="1837"/>
                    <a:pt x="608" y="1837"/>
                  </a:cubicBezTo>
                  <a:cubicBezTo>
                    <a:pt x="616" y="1837"/>
                    <a:pt x="626" y="1835"/>
                    <a:pt x="634" y="1839"/>
                  </a:cubicBezTo>
                  <a:cubicBezTo>
                    <a:pt x="634" y="1839"/>
                    <a:pt x="634" y="1839"/>
                    <a:pt x="634" y="1839"/>
                  </a:cubicBezTo>
                  <a:cubicBezTo>
                    <a:pt x="634" y="1839"/>
                    <a:pt x="635" y="1839"/>
                    <a:pt x="636" y="1840"/>
                  </a:cubicBezTo>
                  <a:cubicBezTo>
                    <a:pt x="636" y="1840"/>
                    <a:pt x="636" y="1840"/>
                    <a:pt x="636" y="1840"/>
                  </a:cubicBezTo>
                  <a:cubicBezTo>
                    <a:pt x="638" y="1841"/>
                    <a:pt x="639" y="1843"/>
                    <a:pt x="639" y="1844"/>
                  </a:cubicBezTo>
                  <a:cubicBezTo>
                    <a:pt x="640" y="1845"/>
                    <a:pt x="640" y="1847"/>
                    <a:pt x="639" y="1849"/>
                  </a:cubicBezTo>
                  <a:cubicBezTo>
                    <a:pt x="638" y="1850"/>
                    <a:pt x="638" y="1850"/>
                    <a:pt x="638" y="1850"/>
                  </a:cubicBezTo>
                  <a:cubicBezTo>
                    <a:pt x="637" y="1854"/>
                    <a:pt x="633" y="1858"/>
                    <a:pt x="631" y="1862"/>
                  </a:cubicBezTo>
                  <a:cubicBezTo>
                    <a:pt x="631" y="1862"/>
                    <a:pt x="631" y="1862"/>
                    <a:pt x="631" y="1862"/>
                  </a:cubicBezTo>
                  <a:cubicBezTo>
                    <a:pt x="625" y="1873"/>
                    <a:pt x="625" y="1873"/>
                    <a:pt x="625" y="1873"/>
                  </a:cubicBezTo>
                  <a:cubicBezTo>
                    <a:pt x="624" y="1874"/>
                    <a:pt x="623" y="1876"/>
                    <a:pt x="621" y="1878"/>
                  </a:cubicBezTo>
                  <a:cubicBezTo>
                    <a:pt x="618" y="1879"/>
                    <a:pt x="616" y="1881"/>
                    <a:pt x="613" y="1882"/>
                  </a:cubicBezTo>
                  <a:cubicBezTo>
                    <a:pt x="612" y="1882"/>
                    <a:pt x="611" y="1883"/>
                    <a:pt x="610" y="1883"/>
                  </a:cubicBezTo>
                  <a:cubicBezTo>
                    <a:pt x="610" y="1883"/>
                    <a:pt x="609" y="1883"/>
                    <a:pt x="609" y="1884"/>
                  </a:cubicBezTo>
                  <a:cubicBezTo>
                    <a:pt x="609" y="1884"/>
                    <a:pt x="609" y="1884"/>
                    <a:pt x="609" y="1884"/>
                  </a:cubicBezTo>
                  <a:cubicBezTo>
                    <a:pt x="607" y="1884"/>
                    <a:pt x="605" y="1885"/>
                    <a:pt x="603" y="1885"/>
                  </a:cubicBezTo>
                  <a:cubicBezTo>
                    <a:pt x="599" y="1886"/>
                    <a:pt x="596" y="1886"/>
                    <a:pt x="592" y="1886"/>
                  </a:cubicBezTo>
                  <a:cubicBezTo>
                    <a:pt x="582" y="1886"/>
                    <a:pt x="582" y="1886"/>
                    <a:pt x="582" y="1886"/>
                  </a:cubicBezTo>
                  <a:cubicBezTo>
                    <a:pt x="582" y="1886"/>
                    <a:pt x="582" y="1886"/>
                    <a:pt x="582" y="1886"/>
                  </a:cubicBezTo>
                  <a:cubicBezTo>
                    <a:pt x="570" y="1886"/>
                    <a:pt x="557" y="1886"/>
                    <a:pt x="545" y="1886"/>
                  </a:cubicBezTo>
                  <a:cubicBezTo>
                    <a:pt x="540" y="1886"/>
                    <a:pt x="528" y="1885"/>
                    <a:pt x="527" y="1878"/>
                  </a:cubicBezTo>
                  <a:cubicBezTo>
                    <a:pt x="527" y="1877"/>
                    <a:pt x="527" y="1876"/>
                    <a:pt x="527" y="1875"/>
                  </a:cubicBezTo>
                  <a:close/>
                  <a:moveTo>
                    <a:pt x="545" y="2017"/>
                  </a:moveTo>
                  <a:cubicBezTo>
                    <a:pt x="545" y="2017"/>
                    <a:pt x="545" y="2017"/>
                    <a:pt x="545" y="2017"/>
                  </a:cubicBezTo>
                  <a:cubicBezTo>
                    <a:pt x="543" y="2024"/>
                    <a:pt x="538" y="2031"/>
                    <a:pt x="534" y="2038"/>
                  </a:cubicBezTo>
                  <a:cubicBezTo>
                    <a:pt x="534" y="2038"/>
                    <a:pt x="534" y="2038"/>
                    <a:pt x="534" y="2038"/>
                  </a:cubicBezTo>
                  <a:cubicBezTo>
                    <a:pt x="530" y="2045"/>
                    <a:pt x="527" y="2053"/>
                    <a:pt x="521" y="2060"/>
                  </a:cubicBezTo>
                  <a:cubicBezTo>
                    <a:pt x="521" y="2061"/>
                    <a:pt x="520" y="2061"/>
                    <a:pt x="520" y="2062"/>
                  </a:cubicBezTo>
                  <a:cubicBezTo>
                    <a:pt x="520" y="2062"/>
                    <a:pt x="520" y="2062"/>
                    <a:pt x="520" y="2062"/>
                  </a:cubicBezTo>
                  <a:cubicBezTo>
                    <a:pt x="519" y="2063"/>
                    <a:pt x="518" y="2064"/>
                    <a:pt x="517" y="2064"/>
                  </a:cubicBezTo>
                  <a:cubicBezTo>
                    <a:pt x="517" y="2065"/>
                    <a:pt x="517" y="2065"/>
                    <a:pt x="516" y="2065"/>
                  </a:cubicBezTo>
                  <a:cubicBezTo>
                    <a:pt x="516" y="2065"/>
                    <a:pt x="516" y="2066"/>
                    <a:pt x="516" y="2066"/>
                  </a:cubicBezTo>
                  <a:cubicBezTo>
                    <a:pt x="510" y="2071"/>
                    <a:pt x="503" y="2074"/>
                    <a:pt x="496" y="2076"/>
                  </a:cubicBezTo>
                  <a:cubicBezTo>
                    <a:pt x="495" y="2076"/>
                    <a:pt x="494" y="2076"/>
                    <a:pt x="493" y="2077"/>
                  </a:cubicBezTo>
                  <a:cubicBezTo>
                    <a:pt x="489" y="2078"/>
                    <a:pt x="484" y="2078"/>
                    <a:pt x="480" y="2078"/>
                  </a:cubicBezTo>
                  <a:cubicBezTo>
                    <a:pt x="476" y="2078"/>
                    <a:pt x="476" y="2078"/>
                    <a:pt x="476" y="2078"/>
                  </a:cubicBezTo>
                  <a:cubicBezTo>
                    <a:pt x="476" y="2078"/>
                    <a:pt x="476" y="2078"/>
                    <a:pt x="476" y="2078"/>
                  </a:cubicBezTo>
                  <a:cubicBezTo>
                    <a:pt x="458" y="2078"/>
                    <a:pt x="439" y="2078"/>
                    <a:pt x="421" y="2079"/>
                  </a:cubicBezTo>
                  <a:cubicBezTo>
                    <a:pt x="419" y="2079"/>
                    <a:pt x="418" y="2078"/>
                    <a:pt x="416" y="2078"/>
                  </a:cubicBezTo>
                  <a:cubicBezTo>
                    <a:pt x="414" y="2078"/>
                    <a:pt x="412" y="2078"/>
                    <a:pt x="410" y="2077"/>
                  </a:cubicBezTo>
                  <a:cubicBezTo>
                    <a:pt x="406" y="2076"/>
                    <a:pt x="404" y="2074"/>
                    <a:pt x="402" y="2072"/>
                  </a:cubicBezTo>
                  <a:cubicBezTo>
                    <a:pt x="401" y="2070"/>
                    <a:pt x="400" y="2068"/>
                    <a:pt x="400" y="2066"/>
                  </a:cubicBezTo>
                  <a:cubicBezTo>
                    <a:pt x="400" y="2064"/>
                    <a:pt x="401" y="2062"/>
                    <a:pt x="402" y="2060"/>
                  </a:cubicBezTo>
                  <a:cubicBezTo>
                    <a:pt x="402" y="2059"/>
                    <a:pt x="402" y="2059"/>
                    <a:pt x="403" y="2059"/>
                  </a:cubicBezTo>
                  <a:cubicBezTo>
                    <a:pt x="403" y="2058"/>
                    <a:pt x="403" y="2058"/>
                    <a:pt x="403" y="2058"/>
                  </a:cubicBezTo>
                  <a:cubicBezTo>
                    <a:pt x="404" y="2057"/>
                    <a:pt x="404" y="2057"/>
                    <a:pt x="404" y="2057"/>
                  </a:cubicBezTo>
                  <a:cubicBezTo>
                    <a:pt x="404" y="2057"/>
                    <a:pt x="404" y="2057"/>
                    <a:pt x="404" y="2057"/>
                  </a:cubicBezTo>
                  <a:cubicBezTo>
                    <a:pt x="409" y="2050"/>
                    <a:pt x="413" y="2043"/>
                    <a:pt x="418" y="2035"/>
                  </a:cubicBezTo>
                  <a:cubicBezTo>
                    <a:pt x="422" y="2030"/>
                    <a:pt x="425" y="2024"/>
                    <a:pt x="430" y="2019"/>
                  </a:cubicBezTo>
                  <a:cubicBezTo>
                    <a:pt x="430" y="2018"/>
                    <a:pt x="431" y="2018"/>
                    <a:pt x="431" y="2017"/>
                  </a:cubicBezTo>
                  <a:cubicBezTo>
                    <a:pt x="431" y="2017"/>
                    <a:pt x="432" y="2017"/>
                    <a:pt x="432" y="2017"/>
                  </a:cubicBezTo>
                  <a:cubicBezTo>
                    <a:pt x="433" y="2016"/>
                    <a:pt x="434" y="2015"/>
                    <a:pt x="435" y="2014"/>
                  </a:cubicBezTo>
                  <a:cubicBezTo>
                    <a:pt x="435" y="2014"/>
                    <a:pt x="435" y="2014"/>
                    <a:pt x="435" y="2014"/>
                  </a:cubicBezTo>
                  <a:cubicBezTo>
                    <a:pt x="435" y="2014"/>
                    <a:pt x="435" y="2014"/>
                    <a:pt x="435" y="2014"/>
                  </a:cubicBezTo>
                  <a:cubicBezTo>
                    <a:pt x="441" y="2009"/>
                    <a:pt x="449" y="2006"/>
                    <a:pt x="457" y="2004"/>
                  </a:cubicBezTo>
                  <a:cubicBezTo>
                    <a:pt x="457" y="2004"/>
                    <a:pt x="457" y="2004"/>
                    <a:pt x="457" y="2004"/>
                  </a:cubicBezTo>
                  <a:cubicBezTo>
                    <a:pt x="457" y="2004"/>
                    <a:pt x="458" y="2004"/>
                    <a:pt x="458" y="2004"/>
                  </a:cubicBezTo>
                  <a:cubicBezTo>
                    <a:pt x="459" y="2004"/>
                    <a:pt x="461" y="2004"/>
                    <a:pt x="462" y="2004"/>
                  </a:cubicBezTo>
                  <a:cubicBezTo>
                    <a:pt x="463" y="2003"/>
                    <a:pt x="464" y="2003"/>
                    <a:pt x="465" y="2003"/>
                  </a:cubicBezTo>
                  <a:cubicBezTo>
                    <a:pt x="466" y="2003"/>
                    <a:pt x="467" y="2003"/>
                    <a:pt x="468" y="2003"/>
                  </a:cubicBezTo>
                  <a:cubicBezTo>
                    <a:pt x="468" y="2003"/>
                    <a:pt x="469" y="2003"/>
                    <a:pt x="470" y="2003"/>
                  </a:cubicBezTo>
                  <a:cubicBezTo>
                    <a:pt x="471" y="2003"/>
                    <a:pt x="471" y="2003"/>
                    <a:pt x="471" y="2003"/>
                  </a:cubicBezTo>
                  <a:cubicBezTo>
                    <a:pt x="471" y="2003"/>
                    <a:pt x="471" y="2003"/>
                    <a:pt x="471" y="2003"/>
                  </a:cubicBezTo>
                  <a:cubicBezTo>
                    <a:pt x="488" y="2003"/>
                    <a:pt x="504" y="2003"/>
                    <a:pt x="521" y="2003"/>
                  </a:cubicBezTo>
                  <a:cubicBezTo>
                    <a:pt x="521" y="2003"/>
                    <a:pt x="521" y="2003"/>
                    <a:pt x="521" y="2003"/>
                  </a:cubicBezTo>
                  <a:cubicBezTo>
                    <a:pt x="524" y="2003"/>
                    <a:pt x="524" y="2003"/>
                    <a:pt x="524" y="2003"/>
                  </a:cubicBezTo>
                  <a:cubicBezTo>
                    <a:pt x="528" y="2003"/>
                    <a:pt x="532" y="2003"/>
                    <a:pt x="535" y="2004"/>
                  </a:cubicBezTo>
                  <a:cubicBezTo>
                    <a:pt x="536" y="2004"/>
                    <a:pt x="536" y="2005"/>
                    <a:pt x="537" y="2005"/>
                  </a:cubicBezTo>
                  <a:cubicBezTo>
                    <a:pt x="537" y="2005"/>
                    <a:pt x="538" y="2005"/>
                    <a:pt x="538" y="2006"/>
                  </a:cubicBezTo>
                  <a:cubicBezTo>
                    <a:pt x="538" y="2006"/>
                    <a:pt x="539" y="2006"/>
                    <a:pt x="539" y="2006"/>
                  </a:cubicBezTo>
                  <a:cubicBezTo>
                    <a:pt x="543" y="2008"/>
                    <a:pt x="546" y="2012"/>
                    <a:pt x="545" y="2017"/>
                  </a:cubicBezTo>
                  <a:close/>
                  <a:moveTo>
                    <a:pt x="579" y="1956"/>
                  </a:moveTo>
                  <a:cubicBezTo>
                    <a:pt x="579" y="1956"/>
                    <a:pt x="579" y="1956"/>
                    <a:pt x="579" y="1956"/>
                  </a:cubicBezTo>
                  <a:cubicBezTo>
                    <a:pt x="579" y="1956"/>
                    <a:pt x="579" y="1956"/>
                    <a:pt x="579" y="1956"/>
                  </a:cubicBezTo>
                  <a:cubicBezTo>
                    <a:pt x="578" y="1957"/>
                    <a:pt x="578" y="1958"/>
                    <a:pt x="577" y="1959"/>
                  </a:cubicBezTo>
                  <a:cubicBezTo>
                    <a:pt x="577" y="1959"/>
                    <a:pt x="577" y="1960"/>
                    <a:pt x="577" y="1960"/>
                  </a:cubicBezTo>
                  <a:cubicBezTo>
                    <a:pt x="572" y="1964"/>
                    <a:pt x="566" y="1968"/>
                    <a:pt x="560" y="1970"/>
                  </a:cubicBezTo>
                  <a:cubicBezTo>
                    <a:pt x="560" y="1970"/>
                    <a:pt x="560" y="1970"/>
                    <a:pt x="560" y="1970"/>
                  </a:cubicBezTo>
                  <a:cubicBezTo>
                    <a:pt x="559" y="1970"/>
                    <a:pt x="558" y="1970"/>
                    <a:pt x="557" y="1971"/>
                  </a:cubicBezTo>
                  <a:cubicBezTo>
                    <a:pt x="556" y="1971"/>
                    <a:pt x="556" y="1971"/>
                    <a:pt x="555" y="1971"/>
                  </a:cubicBezTo>
                  <a:cubicBezTo>
                    <a:pt x="554" y="1971"/>
                    <a:pt x="554" y="1971"/>
                    <a:pt x="553" y="1971"/>
                  </a:cubicBezTo>
                  <a:cubicBezTo>
                    <a:pt x="550" y="1972"/>
                    <a:pt x="546" y="1973"/>
                    <a:pt x="542" y="1973"/>
                  </a:cubicBezTo>
                  <a:cubicBezTo>
                    <a:pt x="541" y="1973"/>
                    <a:pt x="541" y="1973"/>
                    <a:pt x="541" y="1973"/>
                  </a:cubicBezTo>
                  <a:cubicBezTo>
                    <a:pt x="534" y="1973"/>
                    <a:pt x="527" y="1973"/>
                    <a:pt x="520" y="1973"/>
                  </a:cubicBezTo>
                  <a:cubicBezTo>
                    <a:pt x="510" y="1973"/>
                    <a:pt x="499" y="1973"/>
                    <a:pt x="489" y="1973"/>
                  </a:cubicBezTo>
                  <a:cubicBezTo>
                    <a:pt x="488" y="1973"/>
                    <a:pt x="486" y="1973"/>
                    <a:pt x="484" y="1973"/>
                  </a:cubicBezTo>
                  <a:cubicBezTo>
                    <a:pt x="484" y="1973"/>
                    <a:pt x="484" y="1973"/>
                    <a:pt x="483" y="1973"/>
                  </a:cubicBezTo>
                  <a:cubicBezTo>
                    <a:pt x="482" y="1972"/>
                    <a:pt x="480" y="1972"/>
                    <a:pt x="479" y="1972"/>
                  </a:cubicBezTo>
                  <a:cubicBezTo>
                    <a:pt x="479" y="1972"/>
                    <a:pt x="479" y="1972"/>
                    <a:pt x="479" y="1972"/>
                  </a:cubicBezTo>
                  <a:cubicBezTo>
                    <a:pt x="479" y="1972"/>
                    <a:pt x="479" y="1972"/>
                    <a:pt x="479" y="1972"/>
                  </a:cubicBezTo>
                  <a:cubicBezTo>
                    <a:pt x="474" y="1970"/>
                    <a:pt x="470" y="1968"/>
                    <a:pt x="470" y="1963"/>
                  </a:cubicBezTo>
                  <a:cubicBezTo>
                    <a:pt x="470" y="1962"/>
                    <a:pt x="470" y="1961"/>
                    <a:pt x="470" y="1960"/>
                  </a:cubicBezTo>
                  <a:cubicBezTo>
                    <a:pt x="470" y="1960"/>
                    <a:pt x="470" y="1959"/>
                    <a:pt x="471" y="1959"/>
                  </a:cubicBezTo>
                  <a:cubicBezTo>
                    <a:pt x="471" y="1958"/>
                    <a:pt x="471" y="1957"/>
                    <a:pt x="472" y="1957"/>
                  </a:cubicBezTo>
                  <a:cubicBezTo>
                    <a:pt x="472" y="1957"/>
                    <a:pt x="472" y="1956"/>
                    <a:pt x="472" y="1956"/>
                  </a:cubicBezTo>
                  <a:cubicBezTo>
                    <a:pt x="472" y="1956"/>
                    <a:pt x="472" y="1956"/>
                    <a:pt x="472" y="1956"/>
                  </a:cubicBezTo>
                  <a:cubicBezTo>
                    <a:pt x="473" y="1955"/>
                    <a:pt x="474" y="1954"/>
                    <a:pt x="474" y="1953"/>
                  </a:cubicBezTo>
                  <a:cubicBezTo>
                    <a:pt x="479" y="1945"/>
                    <a:pt x="485" y="1938"/>
                    <a:pt x="490" y="1930"/>
                  </a:cubicBezTo>
                  <a:cubicBezTo>
                    <a:pt x="490" y="1930"/>
                    <a:pt x="490" y="1930"/>
                    <a:pt x="490" y="1930"/>
                  </a:cubicBezTo>
                  <a:cubicBezTo>
                    <a:pt x="492" y="1927"/>
                    <a:pt x="492" y="1927"/>
                    <a:pt x="492" y="1927"/>
                  </a:cubicBezTo>
                  <a:cubicBezTo>
                    <a:pt x="493" y="1925"/>
                    <a:pt x="495" y="1923"/>
                    <a:pt x="498" y="1921"/>
                  </a:cubicBezTo>
                  <a:cubicBezTo>
                    <a:pt x="499" y="1920"/>
                    <a:pt x="501" y="1919"/>
                    <a:pt x="503" y="1918"/>
                  </a:cubicBezTo>
                  <a:cubicBezTo>
                    <a:pt x="504" y="1918"/>
                    <a:pt x="505" y="1917"/>
                    <a:pt x="506" y="1917"/>
                  </a:cubicBezTo>
                  <a:cubicBezTo>
                    <a:pt x="506" y="1917"/>
                    <a:pt x="506" y="1917"/>
                    <a:pt x="507" y="1917"/>
                  </a:cubicBezTo>
                  <a:cubicBezTo>
                    <a:pt x="507" y="1917"/>
                    <a:pt x="507" y="1916"/>
                    <a:pt x="507" y="1916"/>
                  </a:cubicBezTo>
                  <a:cubicBezTo>
                    <a:pt x="508" y="1916"/>
                    <a:pt x="508" y="1916"/>
                    <a:pt x="508" y="1916"/>
                  </a:cubicBezTo>
                  <a:cubicBezTo>
                    <a:pt x="511" y="1915"/>
                    <a:pt x="514" y="1914"/>
                    <a:pt x="517" y="1913"/>
                  </a:cubicBezTo>
                  <a:cubicBezTo>
                    <a:pt x="521" y="1913"/>
                    <a:pt x="525" y="1912"/>
                    <a:pt x="528" y="1912"/>
                  </a:cubicBezTo>
                  <a:cubicBezTo>
                    <a:pt x="538" y="1912"/>
                    <a:pt x="538" y="1912"/>
                    <a:pt x="538" y="1912"/>
                  </a:cubicBezTo>
                  <a:cubicBezTo>
                    <a:pt x="541" y="1912"/>
                    <a:pt x="543" y="1912"/>
                    <a:pt x="545" y="1912"/>
                  </a:cubicBezTo>
                  <a:cubicBezTo>
                    <a:pt x="555" y="1912"/>
                    <a:pt x="564" y="1912"/>
                    <a:pt x="573" y="1912"/>
                  </a:cubicBezTo>
                  <a:cubicBezTo>
                    <a:pt x="573" y="1912"/>
                    <a:pt x="573" y="1912"/>
                    <a:pt x="573" y="1912"/>
                  </a:cubicBezTo>
                  <a:cubicBezTo>
                    <a:pt x="577" y="1912"/>
                    <a:pt x="577" y="1912"/>
                    <a:pt x="577" y="1912"/>
                  </a:cubicBezTo>
                  <a:cubicBezTo>
                    <a:pt x="581" y="1912"/>
                    <a:pt x="584" y="1913"/>
                    <a:pt x="587" y="1913"/>
                  </a:cubicBezTo>
                  <a:cubicBezTo>
                    <a:pt x="589" y="1914"/>
                    <a:pt x="590" y="1915"/>
                    <a:pt x="592" y="1915"/>
                  </a:cubicBezTo>
                  <a:cubicBezTo>
                    <a:pt x="596" y="1918"/>
                    <a:pt x="599" y="1921"/>
                    <a:pt x="595" y="1927"/>
                  </a:cubicBezTo>
                  <a:cubicBezTo>
                    <a:pt x="592" y="1934"/>
                    <a:pt x="588" y="1941"/>
                    <a:pt x="584" y="1948"/>
                  </a:cubicBezTo>
                  <a:cubicBezTo>
                    <a:pt x="579" y="1956"/>
                    <a:pt x="579" y="1956"/>
                    <a:pt x="579" y="1956"/>
                  </a:cubicBezTo>
                  <a:cubicBezTo>
                    <a:pt x="579" y="1956"/>
                    <a:pt x="579" y="1956"/>
                    <a:pt x="579" y="1956"/>
                  </a:cubicBezTo>
                  <a:close/>
                  <a:moveTo>
                    <a:pt x="1064" y="2056"/>
                  </a:moveTo>
                  <a:cubicBezTo>
                    <a:pt x="1064" y="2057"/>
                    <a:pt x="1064" y="2059"/>
                    <a:pt x="1064" y="2060"/>
                  </a:cubicBezTo>
                  <a:cubicBezTo>
                    <a:pt x="1064" y="2060"/>
                    <a:pt x="1064" y="2060"/>
                    <a:pt x="1064" y="2061"/>
                  </a:cubicBezTo>
                  <a:cubicBezTo>
                    <a:pt x="1063" y="2062"/>
                    <a:pt x="1063" y="2063"/>
                    <a:pt x="1062" y="2064"/>
                  </a:cubicBezTo>
                  <a:cubicBezTo>
                    <a:pt x="1062" y="2064"/>
                    <a:pt x="1062" y="2064"/>
                    <a:pt x="1062" y="2064"/>
                  </a:cubicBezTo>
                  <a:cubicBezTo>
                    <a:pt x="1062" y="2064"/>
                    <a:pt x="1062" y="2064"/>
                    <a:pt x="1062" y="2064"/>
                  </a:cubicBezTo>
                  <a:cubicBezTo>
                    <a:pt x="1061" y="2065"/>
                    <a:pt x="1060" y="2066"/>
                    <a:pt x="1059" y="2067"/>
                  </a:cubicBezTo>
                  <a:cubicBezTo>
                    <a:pt x="1059" y="2067"/>
                    <a:pt x="1059" y="2067"/>
                    <a:pt x="1059" y="2068"/>
                  </a:cubicBezTo>
                  <a:cubicBezTo>
                    <a:pt x="1058" y="2069"/>
                    <a:pt x="1057" y="2069"/>
                    <a:pt x="1056" y="2070"/>
                  </a:cubicBezTo>
                  <a:cubicBezTo>
                    <a:pt x="1056" y="2070"/>
                    <a:pt x="1055" y="2071"/>
                    <a:pt x="1055" y="2071"/>
                  </a:cubicBezTo>
                  <a:cubicBezTo>
                    <a:pt x="1055" y="2071"/>
                    <a:pt x="1055" y="2071"/>
                    <a:pt x="1055" y="2071"/>
                  </a:cubicBezTo>
                  <a:cubicBezTo>
                    <a:pt x="1053" y="2072"/>
                    <a:pt x="1052" y="2072"/>
                    <a:pt x="1051" y="2073"/>
                  </a:cubicBezTo>
                  <a:cubicBezTo>
                    <a:pt x="1051" y="2073"/>
                    <a:pt x="1051" y="2073"/>
                    <a:pt x="1050" y="2073"/>
                  </a:cubicBezTo>
                  <a:cubicBezTo>
                    <a:pt x="1049" y="2074"/>
                    <a:pt x="1048" y="2074"/>
                    <a:pt x="1047" y="2074"/>
                  </a:cubicBezTo>
                  <a:cubicBezTo>
                    <a:pt x="1047" y="2075"/>
                    <a:pt x="1046" y="2075"/>
                    <a:pt x="1046" y="2075"/>
                  </a:cubicBezTo>
                  <a:cubicBezTo>
                    <a:pt x="1046" y="2075"/>
                    <a:pt x="1045" y="2075"/>
                    <a:pt x="1045" y="2075"/>
                  </a:cubicBezTo>
                  <a:cubicBezTo>
                    <a:pt x="1045" y="2075"/>
                    <a:pt x="1045" y="2075"/>
                    <a:pt x="1044" y="2075"/>
                  </a:cubicBezTo>
                  <a:cubicBezTo>
                    <a:pt x="1043" y="2076"/>
                    <a:pt x="1042" y="2076"/>
                    <a:pt x="1041" y="2076"/>
                  </a:cubicBezTo>
                  <a:cubicBezTo>
                    <a:pt x="1039" y="2076"/>
                    <a:pt x="1038" y="2076"/>
                    <a:pt x="1037" y="2077"/>
                  </a:cubicBezTo>
                  <a:cubicBezTo>
                    <a:pt x="1036" y="2077"/>
                    <a:pt x="1035" y="2077"/>
                    <a:pt x="1034" y="2077"/>
                  </a:cubicBezTo>
                  <a:cubicBezTo>
                    <a:pt x="1033" y="2077"/>
                    <a:pt x="1033" y="2077"/>
                    <a:pt x="1033" y="2077"/>
                  </a:cubicBezTo>
                  <a:cubicBezTo>
                    <a:pt x="1031" y="2077"/>
                    <a:pt x="1031" y="2077"/>
                    <a:pt x="1031" y="2077"/>
                  </a:cubicBezTo>
                  <a:cubicBezTo>
                    <a:pt x="1031" y="2077"/>
                    <a:pt x="1031" y="2077"/>
                    <a:pt x="1031" y="2077"/>
                  </a:cubicBezTo>
                  <a:cubicBezTo>
                    <a:pt x="1025" y="2077"/>
                    <a:pt x="1018" y="2077"/>
                    <a:pt x="1011" y="2077"/>
                  </a:cubicBezTo>
                  <a:cubicBezTo>
                    <a:pt x="981" y="2077"/>
                    <a:pt x="630" y="2078"/>
                    <a:pt x="605" y="2078"/>
                  </a:cubicBezTo>
                  <a:cubicBezTo>
                    <a:pt x="604" y="2078"/>
                    <a:pt x="602" y="2078"/>
                    <a:pt x="600" y="2078"/>
                  </a:cubicBezTo>
                  <a:cubicBezTo>
                    <a:pt x="598" y="2077"/>
                    <a:pt x="596" y="2077"/>
                    <a:pt x="594" y="2076"/>
                  </a:cubicBezTo>
                  <a:cubicBezTo>
                    <a:pt x="590" y="2075"/>
                    <a:pt x="588" y="2074"/>
                    <a:pt x="586" y="2072"/>
                  </a:cubicBezTo>
                  <a:cubicBezTo>
                    <a:pt x="584" y="2070"/>
                    <a:pt x="583" y="2068"/>
                    <a:pt x="582" y="2065"/>
                  </a:cubicBezTo>
                  <a:cubicBezTo>
                    <a:pt x="582" y="2063"/>
                    <a:pt x="582" y="2060"/>
                    <a:pt x="584" y="2057"/>
                  </a:cubicBezTo>
                  <a:cubicBezTo>
                    <a:pt x="584" y="2056"/>
                    <a:pt x="584" y="2056"/>
                    <a:pt x="584" y="2056"/>
                  </a:cubicBezTo>
                  <a:cubicBezTo>
                    <a:pt x="584" y="2056"/>
                    <a:pt x="584" y="2056"/>
                    <a:pt x="584" y="2056"/>
                  </a:cubicBezTo>
                  <a:cubicBezTo>
                    <a:pt x="588" y="2048"/>
                    <a:pt x="592" y="2040"/>
                    <a:pt x="596" y="2031"/>
                  </a:cubicBezTo>
                  <a:cubicBezTo>
                    <a:pt x="597" y="2030"/>
                    <a:pt x="598" y="2029"/>
                    <a:pt x="598" y="2027"/>
                  </a:cubicBezTo>
                  <a:cubicBezTo>
                    <a:pt x="601" y="2021"/>
                    <a:pt x="601" y="2021"/>
                    <a:pt x="601" y="2021"/>
                  </a:cubicBezTo>
                  <a:cubicBezTo>
                    <a:pt x="603" y="2018"/>
                    <a:pt x="605" y="2016"/>
                    <a:pt x="607" y="2014"/>
                  </a:cubicBezTo>
                  <a:cubicBezTo>
                    <a:pt x="608" y="2013"/>
                    <a:pt x="609" y="2013"/>
                    <a:pt x="609" y="2012"/>
                  </a:cubicBezTo>
                  <a:cubicBezTo>
                    <a:pt x="610" y="2012"/>
                    <a:pt x="610" y="2012"/>
                    <a:pt x="610" y="2011"/>
                  </a:cubicBezTo>
                  <a:cubicBezTo>
                    <a:pt x="611" y="2011"/>
                    <a:pt x="612" y="2011"/>
                    <a:pt x="612" y="2010"/>
                  </a:cubicBezTo>
                  <a:cubicBezTo>
                    <a:pt x="612" y="2010"/>
                    <a:pt x="612" y="2010"/>
                    <a:pt x="613" y="2010"/>
                  </a:cubicBezTo>
                  <a:cubicBezTo>
                    <a:pt x="613" y="2010"/>
                    <a:pt x="613" y="2010"/>
                    <a:pt x="614" y="2009"/>
                  </a:cubicBezTo>
                  <a:cubicBezTo>
                    <a:pt x="615" y="2009"/>
                    <a:pt x="616" y="2008"/>
                    <a:pt x="617" y="2008"/>
                  </a:cubicBezTo>
                  <a:cubicBezTo>
                    <a:pt x="617" y="2008"/>
                    <a:pt x="618" y="2007"/>
                    <a:pt x="618" y="2007"/>
                  </a:cubicBezTo>
                  <a:cubicBezTo>
                    <a:pt x="619" y="2007"/>
                    <a:pt x="620" y="2007"/>
                    <a:pt x="621" y="2006"/>
                  </a:cubicBezTo>
                  <a:cubicBezTo>
                    <a:pt x="622" y="2006"/>
                    <a:pt x="623" y="2005"/>
                    <a:pt x="625" y="2005"/>
                  </a:cubicBezTo>
                  <a:cubicBezTo>
                    <a:pt x="625" y="2005"/>
                    <a:pt x="626" y="2004"/>
                    <a:pt x="627" y="2004"/>
                  </a:cubicBezTo>
                  <a:cubicBezTo>
                    <a:pt x="627" y="2004"/>
                    <a:pt x="628" y="2004"/>
                    <a:pt x="628" y="2004"/>
                  </a:cubicBezTo>
                  <a:cubicBezTo>
                    <a:pt x="632" y="2003"/>
                    <a:pt x="636" y="2002"/>
                    <a:pt x="640" y="2002"/>
                  </a:cubicBezTo>
                  <a:cubicBezTo>
                    <a:pt x="640" y="2002"/>
                    <a:pt x="1008" y="2001"/>
                    <a:pt x="1021" y="2001"/>
                  </a:cubicBezTo>
                  <a:cubicBezTo>
                    <a:pt x="1026" y="2001"/>
                    <a:pt x="1030" y="2001"/>
                    <a:pt x="1034" y="2001"/>
                  </a:cubicBezTo>
                  <a:cubicBezTo>
                    <a:pt x="1036" y="2001"/>
                    <a:pt x="1038" y="2002"/>
                    <a:pt x="1040" y="2002"/>
                  </a:cubicBezTo>
                  <a:cubicBezTo>
                    <a:pt x="1040" y="2002"/>
                    <a:pt x="1040" y="2002"/>
                    <a:pt x="1041" y="2002"/>
                  </a:cubicBezTo>
                  <a:cubicBezTo>
                    <a:pt x="1042" y="2002"/>
                    <a:pt x="1044" y="2002"/>
                    <a:pt x="1045" y="2003"/>
                  </a:cubicBezTo>
                  <a:cubicBezTo>
                    <a:pt x="1045" y="2003"/>
                    <a:pt x="1046" y="2003"/>
                    <a:pt x="1046" y="2003"/>
                  </a:cubicBezTo>
                  <a:cubicBezTo>
                    <a:pt x="1046" y="2003"/>
                    <a:pt x="1046" y="2003"/>
                    <a:pt x="1046" y="2003"/>
                  </a:cubicBezTo>
                  <a:cubicBezTo>
                    <a:pt x="1048" y="2003"/>
                    <a:pt x="1049" y="2004"/>
                    <a:pt x="1050" y="2004"/>
                  </a:cubicBezTo>
                  <a:cubicBezTo>
                    <a:pt x="1050" y="2004"/>
                    <a:pt x="1051" y="2005"/>
                    <a:pt x="1051" y="2005"/>
                  </a:cubicBezTo>
                  <a:cubicBezTo>
                    <a:pt x="1052" y="2005"/>
                    <a:pt x="1053" y="2006"/>
                    <a:pt x="1054" y="2006"/>
                  </a:cubicBezTo>
                  <a:cubicBezTo>
                    <a:pt x="1055" y="2006"/>
                    <a:pt x="1055" y="2007"/>
                    <a:pt x="1055" y="2007"/>
                  </a:cubicBezTo>
                  <a:cubicBezTo>
                    <a:pt x="1055" y="2007"/>
                    <a:pt x="1055" y="2007"/>
                    <a:pt x="1056" y="2007"/>
                  </a:cubicBezTo>
                  <a:cubicBezTo>
                    <a:pt x="1056" y="2008"/>
                    <a:pt x="1057" y="2008"/>
                    <a:pt x="1058" y="2009"/>
                  </a:cubicBezTo>
                  <a:cubicBezTo>
                    <a:pt x="1059" y="2010"/>
                    <a:pt x="1061" y="2011"/>
                    <a:pt x="1061" y="2013"/>
                  </a:cubicBezTo>
                  <a:cubicBezTo>
                    <a:pt x="1063" y="2015"/>
                    <a:pt x="1064" y="2017"/>
                    <a:pt x="1064" y="2020"/>
                  </a:cubicBezTo>
                  <a:cubicBezTo>
                    <a:pt x="1064" y="2022"/>
                    <a:pt x="1064" y="2022"/>
                    <a:pt x="1064" y="2022"/>
                  </a:cubicBezTo>
                  <a:cubicBezTo>
                    <a:pt x="1064" y="2022"/>
                    <a:pt x="1064" y="2022"/>
                    <a:pt x="1064" y="2022"/>
                  </a:cubicBezTo>
                  <a:cubicBezTo>
                    <a:pt x="1064" y="2031"/>
                    <a:pt x="1064" y="2040"/>
                    <a:pt x="1064" y="2049"/>
                  </a:cubicBezTo>
                  <a:cubicBezTo>
                    <a:pt x="1064" y="2051"/>
                    <a:pt x="1064" y="2054"/>
                    <a:pt x="1064" y="2056"/>
                  </a:cubicBezTo>
                  <a:close/>
                  <a:moveTo>
                    <a:pt x="1114" y="1878"/>
                  </a:moveTo>
                  <a:cubicBezTo>
                    <a:pt x="1114" y="1878"/>
                    <a:pt x="1114" y="1877"/>
                    <a:pt x="1113" y="1877"/>
                  </a:cubicBezTo>
                  <a:cubicBezTo>
                    <a:pt x="1113" y="1877"/>
                    <a:pt x="1113" y="1877"/>
                    <a:pt x="1113" y="1877"/>
                  </a:cubicBezTo>
                  <a:cubicBezTo>
                    <a:pt x="1112" y="1875"/>
                    <a:pt x="1111" y="1873"/>
                    <a:pt x="1111" y="1871"/>
                  </a:cubicBezTo>
                  <a:cubicBezTo>
                    <a:pt x="1111" y="1870"/>
                    <a:pt x="1111" y="1870"/>
                    <a:pt x="1111" y="1870"/>
                  </a:cubicBezTo>
                  <a:cubicBezTo>
                    <a:pt x="1110" y="1868"/>
                    <a:pt x="1110" y="1867"/>
                    <a:pt x="1110" y="1866"/>
                  </a:cubicBezTo>
                  <a:cubicBezTo>
                    <a:pt x="1110" y="1866"/>
                    <a:pt x="1110" y="1866"/>
                    <a:pt x="1110" y="1866"/>
                  </a:cubicBezTo>
                  <a:cubicBezTo>
                    <a:pt x="1110" y="1861"/>
                    <a:pt x="1109" y="1855"/>
                    <a:pt x="1109" y="1849"/>
                  </a:cubicBezTo>
                  <a:cubicBezTo>
                    <a:pt x="1109" y="1848"/>
                    <a:pt x="1109" y="1848"/>
                    <a:pt x="1109" y="1848"/>
                  </a:cubicBezTo>
                  <a:cubicBezTo>
                    <a:pt x="1109" y="1846"/>
                    <a:pt x="1109" y="1844"/>
                    <a:pt x="1110" y="1843"/>
                  </a:cubicBezTo>
                  <a:cubicBezTo>
                    <a:pt x="1112" y="1841"/>
                    <a:pt x="1113" y="1840"/>
                    <a:pt x="1115" y="1839"/>
                  </a:cubicBezTo>
                  <a:cubicBezTo>
                    <a:pt x="1118" y="1838"/>
                    <a:pt x="1120" y="1837"/>
                    <a:pt x="1123" y="1836"/>
                  </a:cubicBezTo>
                  <a:cubicBezTo>
                    <a:pt x="1123" y="1836"/>
                    <a:pt x="1123" y="1836"/>
                    <a:pt x="1123" y="1836"/>
                  </a:cubicBezTo>
                  <a:cubicBezTo>
                    <a:pt x="1123" y="1836"/>
                    <a:pt x="1123" y="1836"/>
                    <a:pt x="1123" y="1836"/>
                  </a:cubicBezTo>
                  <a:cubicBezTo>
                    <a:pt x="1124" y="1836"/>
                    <a:pt x="1125" y="1836"/>
                    <a:pt x="1126" y="1836"/>
                  </a:cubicBezTo>
                  <a:cubicBezTo>
                    <a:pt x="1127" y="1836"/>
                    <a:pt x="1127" y="1836"/>
                    <a:pt x="1128" y="1836"/>
                  </a:cubicBezTo>
                  <a:cubicBezTo>
                    <a:pt x="1133" y="1835"/>
                    <a:pt x="1138" y="1835"/>
                    <a:pt x="1143" y="1835"/>
                  </a:cubicBezTo>
                  <a:cubicBezTo>
                    <a:pt x="1176" y="1835"/>
                    <a:pt x="1176" y="1835"/>
                    <a:pt x="1176" y="1835"/>
                  </a:cubicBezTo>
                  <a:cubicBezTo>
                    <a:pt x="1178" y="1835"/>
                    <a:pt x="1180" y="1835"/>
                    <a:pt x="1182" y="1836"/>
                  </a:cubicBezTo>
                  <a:cubicBezTo>
                    <a:pt x="1191" y="1837"/>
                    <a:pt x="1201" y="1839"/>
                    <a:pt x="1203" y="1848"/>
                  </a:cubicBezTo>
                  <a:cubicBezTo>
                    <a:pt x="1205" y="1855"/>
                    <a:pt x="1206" y="1863"/>
                    <a:pt x="1207" y="1870"/>
                  </a:cubicBezTo>
                  <a:cubicBezTo>
                    <a:pt x="1207" y="1871"/>
                    <a:pt x="1207" y="1871"/>
                    <a:pt x="1207" y="1871"/>
                  </a:cubicBezTo>
                  <a:cubicBezTo>
                    <a:pt x="1208" y="1873"/>
                    <a:pt x="1207" y="1874"/>
                    <a:pt x="1207" y="1876"/>
                  </a:cubicBezTo>
                  <a:cubicBezTo>
                    <a:pt x="1207" y="1876"/>
                    <a:pt x="1207" y="1876"/>
                    <a:pt x="1206" y="1876"/>
                  </a:cubicBezTo>
                  <a:cubicBezTo>
                    <a:pt x="1206" y="1876"/>
                    <a:pt x="1206" y="1876"/>
                    <a:pt x="1206" y="1876"/>
                  </a:cubicBezTo>
                  <a:cubicBezTo>
                    <a:pt x="1206" y="1877"/>
                    <a:pt x="1206" y="1877"/>
                    <a:pt x="1206" y="1877"/>
                  </a:cubicBezTo>
                  <a:cubicBezTo>
                    <a:pt x="1204" y="1880"/>
                    <a:pt x="1200" y="1882"/>
                    <a:pt x="1195" y="1883"/>
                  </a:cubicBezTo>
                  <a:cubicBezTo>
                    <a:pt x="1195" y="1883"/>
                    <a:pt x="1195" y="1884"/>
                    <a:pt x="1194" y="1884"/>
                  </a:cubicBezTo>
                  <a:cubicBezTo>
                    <a:pt x="1194" y="1884"/>
                    <a:pt x="1193" y="1884"/>
                    <a:pt x="1193" y="1884"/>
                  </a:cubicBezTo>
                  <a:cubicBezTo>
                    <a:pt x="1192" y="1884"/>
                    <a:pt x="1192" y="1884"/>
                    <a:pt x="1192" y="1884"/>
                  </a:cubicBezTo>
                  <a:cubicBezTo>
                    <a:pt x="1191" y="1884"/>
                    <a:pt x="1190" y="1884"/>
                    <a:pt x="1189" y="1885"/>
                  </a:cubicBezTo>
                  <a:cubicBezTo>
                    <a:pt x="1178" y="1886"/>
                    <a:pt x="1164" y="1885"/>
                    <a:pt x="1158" y="1885"/>
                  </a:cubicBezTo>
                  <a:cubicBezTo>
                    <a:pt x="1137" y="1885"/>
                    <a:pt x="1137" y="1885"/>
                    <a:pt x="1137" y="1885"/>
                  </a:cubicBezTo>
                  <a:cubicBezTo>
                    <a:pt x="1135" y="1885"/>
                    <a:pt x="1134" y="1885"/>
                    <a:pt x="1132" y="1885"/>
                  </a:cubicBezTo>
                  <a:cubicBezTo>
                    <a:pt x="1131" y="1884"/>
                    <a:pt x="1130" y="1884"/>
                    <a:pt x="1128" y="1884"/>
                  </a:cubicBezTo>
                  <a:cubicBezTo>
                    <a:pt x="1128" y="1884"/>
                    <a:pt x="1128" y="1884"/>
                    <a:pt x="1127" y="1884"/>
                  </a:cubicBezTo>
                  <a:cubicBezTo>
                    <a:pt x="1127" y="1884"/>
                    <a:pt x="1127" y="1884"/>
                    <a:pt x="1127" y="1884"/>
                  </a:cubicBezTo>
                  <a:cubicBezTo>
                    <a:pt x="1126" y="1883"/>
                    <a:pt x="1125" y="1883"/>
                    <a:pt x="1123" y="1883"/>
                  </a:cubicBezTo>
                  <a:cubicBezTo>
                    <a:pt x="1123" y="1883"/>
                    <a:pt x="1122" y="1882"/>
                    <a:pt x="1122" y="1882"/>
                  </a:cubicBezTo>
                  <a:cubicBezTo>
                    <a:pt x="1121" y="1882"/>
                    <a:pt x="1120" y="1881"/>
                    <a:pt x="1119" y="1881"/>
                  </a:cubicBezTo>
                  <a:cubicBezTo>
                    <a:pt x="1117" y="1880"/>
                    <a:pt x="1116" y="1879"/>
                    <a:pt x="1115" y="1878"/>
                  </a:cubicBezTo>
                  <a:cubicBezTo>
                    <a:pt x="1115" y="1878"/>
                    <a:pt x="1114" y="1878"/>
                    <a:pt x="1114" y="1878"/>
                  </a:cubicBezTo>
                  <a:close/>
                  <a:moveTo>
                    <a:pt x="1120" y="1961"/>
                  </a:moveTo>
                  <a:cubicBezTo>
                    <a:pt x="1118" y="1959"/>
                    <a:pt x="1117" y="1957"/>
                    <a:pt x="1117" y="1955"/>
                  </a:cubicBezTo>
                  <a:cubicBezTo>
                    <a:pt x="1117" y="1952"/>
                    <a:pt x="1117" y="1952"/>
                    <a:pt x="1117" y="1952"/>
                  </a:cubicBezTo>
                  <a:cubicBezTo>
                    <a:pt x="1117" y="1952"/>
                    <a:pt x="1117" y="1952"/>
                    <a:pt x="1117" y="1952"/>
                  </a:cubicBezTo>
                  <a:cubicBezTo>
                    <a:pt x="1116" y="1943"/>
                    <a:pt x="1116" y="1935"/>
                    <a:pt x="1115" y="1926"/>
                  </a:cubicBezTo>
                  <a:cubicBezTo>
                    <a:pt x="1115" y="1926"/>
                    <a:pt x="1115" y="1926"/>
                    <a:pt x="1115" y="1926"/>
                  </a:cubicBezTo>
                  <a:cubicBezTo>
                    <a:pt x="1115" y="1926"/>
                    <a:pt x="1115" y="1926"/>
                    <a:pt x="1115" y="1926"/>
                  </a:cubicBezTo>
                  <a:cubicBezTo>
                    <a:pt x="1115" y="1925"/>
                    <a:pt x="1115" y="1925"/>
                    <a:pt x="1115" y="1924"/>
                  </a:cubicBezTo>
                  <a:cubicBezTo>
                    <a:pt x="1117" y="1906"/>
                    <a:pt x="1155" y="1911"/>
                    <a:pt x="1167" y="1911"/>
                  </a:cubicBezTo>
                  <a:cubicBezTo>
                    <a:pt x="1181" y="1911"/>
                    <a:pt x="1208" y="1907"/>
                    <a:pt x="1216" y="1921"/>
                  </a:cubicBezTo>
                  <a:cubicBezTo>
                    <a:pt x="1217" y="1923"/>
                    <a:pt x="1218" y="1924"/>
                    <a:pt x="1218" y="1925"/>
                  </a:cubicBezTo>
                  <a:cubicBezTo>
                    <a:pt x="1219" y="1927"/>
                    <a:pt x="1219" y="1927"/>
                    <a:pt x="1219" y="1927"/>
                  </a:cubicBezTo>
                  <a:cubicBezTo>
                    <a:pt x="1219" y="1927"/>
                    <a:pt x="1219" y="1927"/>
                    <a:pt x="1219" y="1927"/>
                  </a:cubicBezTo>
                  <a:cubicBezTo>
                    <a:pt x="1219" y="1931"/>
                    <a:pt x="1220" y="1936"/>
                    <a:pt x="1221" y="1940"/>
                  </a:cubicBezTo>
                  <a:cubicBezTo>
                    <a:pt x="1224" y="1955"/>
                    <a:pt x="1224" y="1955"/>
                    <a:pt x="1224" y="1955"/>
                  </a:cubicBezTo>
                  <a:cubicBezTo>
                    <a:pt x="1225" y="1957"/>
                    <a:pt x="1224" y="1959"/>
                    <a:pt x="1223" y="1961"/>
                  </a:cubicBezTo>
                  <a:cubicBezTo>
                    <a:pt x="1223" y="1962"/>
                    <a:pt x="1222" y="1963"/>
                    <a:pt x="1220" y="1964"/>
                  </a:cubicBezTo>
                  <a:cubicBezTo>
                    <a:pt x="1220" y="1965"/>
                    <a:pt x="1219" y="1965"/>
                    <a:pt x="1219" y="1966"/>
                  </a:cubicBezTo>
                  <a:cubicBezTo>
                    <a:pt x="1219" y="1966"/>
                    <a:pt x="1218" y="1966"/>
                    <a:pt x="1218" y="1966"/>
                  </a:cubicBezTo>
                  <a:cubicBezTo>
                    <a:pt x="1218" y="1966"/>
                    <a:pt x="1218" y="1966"/>
                    <a:pt x="1218" y="1967"/>
                  </a:cubicBezTo>
                  <a:cubicBezTo>
                    <a:pt x="1217" y="1967"/>
                    <a:pt x="1216" y="1967"/>
                    <a:pt x="1215" y="1968"/>
                  </a:cubicBezTo>
                  <a:cubicBezTo>
                    <a:pt x="1215" y="1968"/>
                    <a:pt x="1214" y="1968"/>
                    <a:pt x="1213" y="1969"/>
                  </a:cubicBezTo>
                  <a:cubicBezTo>
                    <a:pt x="1213" y="1969"/>
                    <a:pt x="1212" y="1969"/>
                    <a:pt x="1212" y="1969"/>
                  </a:cubicBezTo>
                  <a:cubicBezTo>
                    <a:pt x="1211" y="1969"/>
                    <a:pt x="1211" y="1970"/>
                    <a:pt x="1210" y="1970"/>
                  </a:cubicBezTo>
                  <a:cubicBezTo>
                    <a:pt x="1209" y="1970"/>
                    <a:pt x="1209" y="1970"/>
                    <a:pt x="1208" y="1970"/>
                  </a:cubicBezTo>
                  <a:cubicBezTo>
                    <a:pt x="1208" y="1970"/>
                    <a:pt x="1207" y="1970"/>
                    <a:pt x="1207" y="1970"/>
                  </a:cubicBezTo>
                  <a:cubicBezTo>
                    <a:pt x="1206" y="1971"/>
                    <a:pt x="1205" y="1971"/>
                    <a:pt x="1204" y="1971"/>
                  </a:cubicBezTo>
                  <a:cubicBezTo>
                    <a:pt x="1202" y="1971"/>
                    <a:pt x="1201" y="1971"/>
                    <a:pt x="1199" y="1971"/>
                  </a:cubicBezTo>
                  <a:cubicBezTo>
                    <a:pt x="1199" y="1971"/>
                    <a:pt x="1199" y="1971"/>
                    <a:pt x="1199" y="1971"/>
                  </a:cubicBezTo>
                  <a:cubicBezTo>
                    <a:pt x="1199" y="1971"/>
                    <a:pt x="1199" y="1971"/>
                    <a:pt x="1199" y="1971"/>
                  </a:cubicBezTo>
                  <a:cubicBezTo>
                    <a:pt x="1181" y="1971"/>
                    <a:pt x="1164" y="1971"/>
                    <a:pt x="1147" y="1971"/>
                  </a:cubicBezTo>
                  <a:cubicBezTo>
                    <a:pt x="1145" y="1971"/>
                    <a:pt x="1143" y="1971"/>
                    <a:pt x="1141" y="1971"/>
                  </a:cubicBezTo>
                  <a:cubicBezTo>
                    <a:pt x="1141" y="1971"/>
                    <a:pt x="1140" y="1971"/>
                    <a:pt x="1140" y="1971"/>
                  </a:cubicBezTo>
                  <a:cubicBezTo>
                    <a:pt x="1139" y="1971"/>
                    <a:pt x="1137" y="1970"/>
                    <a:pt x="1136" y="1970"/>
                  </a:cubicBezTo>
                  <a:cubicBezTo>
                    <a:pt x="1136" y="1970"/>
                    <a:pt x="1136" y="1970"/>
                    <a:pt x="1136" y="1970"/>
                  </a:cubicBezTo>
                  <a:cubicBezTo>
                    <a:pt x="1135" y="1970"/>
                    <a:pt x="1135" y="1970"/>
                    <a:pt x="1135" y="1970"/>
                  </a:cubicBezTo>
                  <a:cubicBezTo>
                    <a:pt x="1134" y="1969"/>
                    <a:pt x="1132" y="1969"/>
                    <a:pt x="1131" y="1969"/>
                  </a:cubicBezTo>
                  <a:cubicBezTo>
                    <a:pt x="1130" y="1968"/>
                    <a:pt x="1130" y="1968"/>
                    <a:pt x="1129" y="1968"/>
                  </a:cubicBezTo>
                  <a:cubicBezTo>
                    <a:pt x="1128" y="1967"/>
                    <a:pt x="1128" y="1967"/>
                    <a:pt x="1127" y="1967"/>
                  </a:cubicBezTo>
                  <a:cubicBezTo>
                    <a:pt x="1127" y="1967"/>
                    <a:pt x="1126" y="1967"/>
                    <a:pt x="1126" y="1966"/>
                  </a:cubicBezTo>
                  <a:cubicBezTo>
                    <a:pt x="1124" y="1965"/>
                    <a:pt x="1121" y="1963"/>
                    <a:pt x="1120" y="1961"/>
                  </a:cubicBezTo>
                  <a:close/>
                  <a:moveTo>
                    <a:pt x="1244" y="2063"/>
                  </a:moveTo>
                  <a:cubicBezTo>
                    <a:pt x="1243" y="2066"/>
                    <a:pt x="1241" y="2068"/>
                    <a:pt x="1238" y="2070"/>
                  </a:cubicBezTo>
                  <a:cubicBezTo>
                    <a:pt x="1236" y="2072"/>
                    <a:pt x="1233" y="2074"/>
                    <a:pt x="1229" y="2075"/>
                  </a:cubicBezTo>
                  <a:cubicBezTo>
                    <a:pt x="1225" y="2076"/>
                    <a:pt x="1221" y="2076"/>
                    <a:pt x="1217" y="2076"/>
                  </a:cubicBezTo>
                  <a:cubicBezTo>
                    <a:pt x="1205" y="2076"/>
                    <a:pt x="1205" y="2076"/>
                    <a:pt x="1205" y="2076"/>
                  </a:cubicBezTo>
                  <a:cubicBezTo>
                    <a:pt x="1205" y="2076"/>
                    <a:pt x="1205" y="2076"/>
                    <a:pt x="1205" y="2076"/>
                  </a:cubicBezTo>
                  <a:cubicBezTo>
                    <a:pt x="1189" y="2076"/>
                    <a:pt x="1174" y="2076"/>
                    <a:pt x="1158" y="2077"/>
                  </a:cubicBezTo>
                  <a:cubicBezTo>
                    <a:pt x="1156" y="2077"/>
                    <a:pt x="1154" y="2076"/>
                    <a:pt x="1152" y="2076"/>
                  </a:cubicBezTo>
                  <a:cubicBezTo>
                    <a:pt x="1152" y="2076"/>
                    <a:pt x="1151" y="2076"/>
                    <a:pt x="1151" y="2076"/>
                  </a:cubicBezTo>
                  <a:cubicBezTo>
                    <a:pt x="1149" y="2076"/>
                    <a:pt x="1148" y="2075"/>
                    <a:pt x="1146" y="2075"/>
                  </a:cubicBezTo>
                  <a:cubicBezTo>
                    <a:pt x="1146" y="2075"/>
                    <a:pt x="1146" y="2075"/>
                    <a:pt x="1146" y="2075"/>
                  </a:cubicBezTo>
                  <a:cubicBezTo>
                    <a:pt x="1145" y="2075"/>
                    <a:pt x="1145" y="2075"/>
                    <a:pt x="1145" y="2075"/>
                  </a:cubicBezTo>
                  <a:cubicBezTo>
                    <a:pt x="1138" y="2073"/>
                    <a:pt x="1132" y="2069"/>
                    <a:pt x="1128" y="2064"/>
                  </a:cubicBezTo>
                  <a:cubicBezTo>
                    <a:pt x="1128" y="2064"/>
                    <a:pt x="1128" y="2064"/>
                    <a:pt x="1128" y="2064"/>
                  </a:cubicBezTo>
                  <a:cubicBezTo>
                    <a:pt x="1128" y="2064"/>
                    <a:pt x="1128" y="2064"/>
                    <a:pt x="1128" y="2064"/>
                  </a:cubicBezTo>
                  <a:cubicBezTo>
                    <a:pt x="1127" y="2063"/>
                    <a:pt x="1126" y="2062"/>
                    <a:pt x="1126" y="2060"/>
                  </a:cubicBezTo>
                  <a:cubicBezTo>
                    <a:pt x="1126" y="2060"/>
                    <a:pt x="1126" y="2059"/>
                    <a:pt x="1125" y="2059"/>
                  </a:cubicBezTo>
                  <a:cubicBezTo>
                    <a:pt x="1125" y="2058"/>
                    <a:pt x="1125" y="2057"/>
                    <a:pt x="1125" y="2057"/>
                  </a:cubicBezTo>
                  <a:cubicBezTo>
                    <a:pt x="1125" y="2056"/>
                    <a:pt x="1125" y="2056"/>
                    <a:pt x="1125" y="2056"/>
                  </a:cubicBezTo>
                  <a:cubicBezTo>
                    <a:pt x="1125" y="2055"/>
                    <a:pt x="1125" y="2055"/>
                    <a:pt x="1125" y="2055"/>
                  </a:cubicBezTo>
                  <a:cubicBezTo>
                    <a:pt x="1125" y="2055"/>
                    <a:pt x="1125" y="2055"/>
                    <a:pt x="1125" y="2055"/>
                  </a:cubicBezTo>
                  <a:cubicBezTo>
                    <a:pt x="1124" y="2046"/>
                    <a:pt x="1123" y="2037"/>
                    <a:pt x="1123" y="2029"/>
                  </a:cubicBezTo>
                  <a:cubicBezTo>
                    <a:pt x="1123" y="2027"/>
                    <a:pt x="1122" y="2026"/>
                    <a:pt x="1122" y="2024"/>
                  </a:cubicBezTo>
                  <a:cubicBezTo>
                    <a:pt x="1122" y="2020"/>
                    <a:pt x="1122" y="2020"/>
                    <a:pt x="1122" y="2020"/>
                  </a:cubicBezTo>
                  <a:cubicBezTo>
                    <a:pt x="1122" y="2019"/>
                    <a:pt x="1122" y="2019"/>
                    <a:pt x="1122" y="2019"/>
                  </a:cubicBezTo>
                  <a:cubicBezTo>
                    <a:pt x="1122" y="2018"/>
                    <a:pt x="1122" y="2017"/>
                    <a:pt x="1122" y="2016"/>
                  </a:cubicBezTo>
                  <a:cubicBezTo>
                    <a:pt x="1122" y="2016"/>
                    <a:pt x="1123" y="2016"/>
                    <a:pt x="1123" y="2015"/>
                  </a:cubicBezTo>
                  <a:cubicBezTo>
                    <a:pt x="1123" y="2014"/>
                    <a:pt x="1123" y="2014"/>
                    <a:pt x="1123" y="2013"/>
                  </a:cubicBezTo>
                  <a:cubicBezTo>
                    <a:pt x="1124" y="2013"/>
                    <a:pt x="1124" y="2013"/>
                    <a:pt x="1124" y="2012"/>
                  </a:cubicBezTo>
                  <a:cubicBezTo>
                    <a:pt x="1124" y="2012"/>
                    <a:pt x="1124" y="2012"/>
                    <a:pt x="1124" y="2012"/>
                  </a:cubicBezTo>
                  <a:cubicBezTo>
                    <a:pt x="1125" y="2011"/>
                    <a:pt x="1125" y="2010"/>
                    <a:pt x="1126" y="2010"/>
                  </a:cubicBezTo>
                  <a:cubicBezTo>
                    <a:pt x="1126" y="2009"/>
                    <a:pt x="1127" y="2009"/>
                    <a:pt x="1127" y="2009"/>
                  </a:cubicBezTo>
                  <a:cubicBezTo>
                    <a:pt x="1128" y="2008"/>
                    <a:pt x="1128" y="2008"/>
                    <a:pt x="1129" y="2007"/>
                  </a:cubicBezTo>
                  <a:cubicBezTo>
                    <a:pt x="1129" y="2007"/>
                    <a:pt x="1129" y="2007"/>
                    <a:pt x="1130" y="2006"/>
                  </a:cubicBezTo>
                  <a:cubicBezTo>
                    <a:pt x="1130" y="2006"/>
                    <a:pt x="1130" y="2006"/>
                    <a:pt x="1130" y="2006"/>
                  </a:cubicBezTo>
                  <a:cubicBezTo>
                    <a:pt x="1131" y="2006"/>
                    <a:pt x="1132" y="2005"/>
                    <a:pt x="1133" y="2004"/>
                  </a:cubicBezTo>
                  <a:cubicBezTo>
                    <a:pt x="1134" y="2004"/>
                    <a:pt x="1134" y="2004"/>
                    <a:pt x="1134" y="2004"/>
                  </a:cubicBezTo>
                  <a:cubicBezTo>
                    <a:pt x="1134" y="2004"/>
                    <a:pt x="1135" y="2004"/>
                    <a:pt x="1135" y="2004"/>
                  </a:cubicBezTo>
                  <a:cubicBezTo>
                    <a:pt x="1135" y="2004"/>
                    <a:pt x="1135" y="2004"/>
                    <a:pt x="1136" y="2004"/>
                  </a:cubicBezTo>
                  <a:cubicBezTo>
                    <a:pt x="1137" y="2003"/>
                    <a:pt x="1138" y="2003"/>
                    <a:pt x="1139" y="2003"/>
                  </a:cubicBezTo>
                  <a:cubicBezTo>
                    <a:pt x="1139" y="2002"/>
                    <a:pt x="1140" y="2002"/>
                    <a:pt x="1140" y="2002"/>
                  </a:cubicBezTo>
                  <a:cubicBezTo>
                    <a:pt x="1141" y="2002"/>
                    <a:pt x="1141" y="2002"/>
                    <a:pt x="1142" y="2002"/>
                  </a:cubicBezTo>
                  <a:cubicBezTo>
                    <a:pt x="1143" y="2002"/>
                    <a:pt x="1145" y="2001"/>
                    <a:pt x="1147" y="2001"/>
                  </a:cubicBezTo>
                  <a:cubicBezTo>
                    <a:pt x="1147" y="2001"/>
                    <a:pt x="1148" y="2001"/>
                    <a:pt x="1148" y="2001"/>
                  </a:cubicBezTo>
                  <a:cubicBezTo>
                    <a:pt x="1149" y="2001"/>
                    <a:pt x="1149" y="2001"/>
                    <a:pt x="1150" y="2001"/>
                  </a:cubicBezTo>
                  <a:cubicBezTo>
                    <a:pt x="1153" y="2001"/>
                    <a:pt x="1153" y="2001"/>
                    <a:pt x="1153" y="2001"/>
                  </a:cubicBezTo>
                  <a:cubicBezTo>
                    <a:pt x="1155" y="2001"/>
                    <a:pt x="1158" y="2001"/>
                    <a:pt x="1160" y="2001"/>
                  </a:cubicBezTo>
                  <a:cubicBezTo>
                    <a:pt x="1163" y="2001"/>
                    <a:pt x="1165" y="2001"/>
                    <a:pt x="1168" y="2001"/>
                  </a:cubicBezTo>
                  <a:cubicBezTo>
                    <a:pt x="1191" y="2001"/>
                    <a:pt x="1191" y="2001"/>
                    <a:pt x="1191" y="2001"/>
                  </a:cubicBezTo>
                  <a:cubicBezTo>
                    <a:pt x="1197" y="2001"/>
                    <a:pt x="1203" y="2001"/>
                    <a:pt x="1209" y="2001"/>
                  </a:cubicBezTo>
                  <a:cubicBezTo>
                    <a:pt x="1210" y="2001"/>
                    <a:pt x="1211" y="2001"/>
                    <a:pt x="1212" y="2002"/>
                  </a:cubicBezTo>
                  <a:cubicBezTo>
                    <a:pt x="1212" y="2002"/>
                    <a:pt x="1213" y="2002"/>
                    <a:pt x="1214" y="2002"/>
                  </a:cubicBezTo>
                  <a:cubicBezTo>
                    <a:pt x="1214" y="2002"/>
                    <a:pt x="1214" y="2002"/>
                    <a:pt x="1215" y="2002"/>
                  </a:cubicBezTo>
                  <a:cubicBezTo>
                    <a:pt x="1215" y="2002"/>
                    <a:pt x="1216" y="2002"/>
                    <a:pt x="1216" y="2002"/>
                  </a:cubicBezTo>
                  <a:cubicBezTo>
                    <a:pt x="1216" y="2002"/>
                    <a:pt x="1216" y="2003"/>
                    <a:pt x="1217" y="2003"/>
                  </a:cubicBezTo>
                  <a:cubicBezTo>
                    <a:pt x="1218" y="2003"/>
                    <a:pt x="1219" y="2003"/>
                    <a:pt x="1220" y="2004"/>
                  </a:cubicBezTo>
                  <a:cubicBezTo>
                    <a:pt x="1221" y="2004"/>
                    <a:pt x="1221" y="2004"/>
                    <a:pt x="1222" y="2004"/>
                  </a:cubicBezTo>
                  <a:cubicBezTo>
                    <a:pt x="1222" y="2005"/>
                    <a:pt x="1223" y="2005"/>
                    <a:pt x="1223" y="2005"/>
                  </a:cubicBezTo>
                  <a:cubicBezTo>
                    <a:pt x="1224" y="2005"/>
                    <a:pt x="1225" y="2006"/>
                    <a:pt x="1226" y="2006"/>
                  </a:cubicBezTo>
                  <a:cubicBezTo>
                    <a:pt x="1229" y="2008"/>
                    <a:pt x="1231" y="2010"/>
                    <a:pt x="1233" y="2012"/>
                  </a:cubicBezTo>
                  <a:cubicBezTo>
                    <a:pt x="1235" y="2014"/>
                    <a:pt x="1237" y="2017"/>
                    <a:pt x="1237" y="2019"/>
                  </a:cubicBezTo>
                  <a:cubicBezTo>
                    <a:pt x="1240" y="2034"/>
                    <a:pt x="1240" y="2034"/>
                    <a:pt x="1240" y="2034"/>
                  </a:cubicBezTo>
                  <a:cubicBezTo>
                    <a:pt x="1241" y="2040"/>
                    <a:pt x="1243" y="2046"/>
                    <a:pt x="1244" y="2052"/>
                  </a:cubicBezTo>
                  <a:cubicBezTo>
                    <a:pt x="1244" y="2052"/>
                    <a:pt x="1244" y="2052"/>
                    <a:pt x="1244" y="2052"/>
                  </a:cubicBezTo>
                  <a:cubicBezTo>
                    <a:pt x="1244" y="2055"/>
                    <a:pt x="1244" y="2055"/>
                    <a:pt x="1244" y="2055"/>
                  </a:cubicBezTo>
                  <a:cubicBezTo>
                    <a:pt x="1245" y="2058"/>
                    <a:pt x="1245" y="2061"/>
                    <a:pt x="1244" y="2063"/>
                  </a:cubicBezTo>
                  <a:close/>
                  <a:moveTo>
                    <a:pt x="1349" y="1880"/>
                  </a:moveTo>
                  <a:cubicBezTo>
                    <a:pt x="1346" y="1879"/>
                    <a:pt x="1344" y="1878"/>
                    <a:pt x="1342" y="1876"/>
                  </a:cubicBezTo>
                  <a:cubicBezTo>
                    <a:pt x="1340" y="1875"/>
                    <a:pt x="1338" y="1873"/>
                    <a:pt x="1338" y="1871"/>
                  </a:cubicBezTo>
                  <a:cubicBezTo>
                    <a:pt x="1337" y="1868"/>
                    <a:pt x="1337" y="1868"/>
                    <a:pt x="1337" y="1868"/>
                  </a:cubicBezTo>
                  <a:cubicBezTo>
                    <a:pt x="1335" y="1863"/>
                    <a:pt x="1333" y="1859"/>
                    <a:pt x="1332" y="1854"/>
                  </a:cubicBezTo>
                  <a:cubicBezTo>
                    <a:pt x="1331" y="1852"/>
                    <a:pt x="1329" y="1848"/>
                    <a:pt x="1329" y="1845"/>
                  </a:cubicBezTo>
                  <a:cubicBezTo>
                    <a:pt x="1329" y="1845"/>
                    <a:pt x="1329" y="1845"/>
                    <a:pt x="1329" y="1844"/>
                  </a:cubicBezTo>
                  <a:cubicBezTo>
                    <a:pt x="1329" y="1844"/>
                    <a:pt x="1329" y="1844"/>
                    <a:pt x="1329" y="1844"/>
                  </a:cubicBezTo>
                  <a:cubicBezTo>
                    <a:pt x="1329" y="1844"/>
                    <a:pt x="1329" y="1843"/>
                    <a:pt x="1329" y="1843"/>
                  </a:cubicBezTo>
                  <a:cubicBezTo>
                    <a:pt x="1329" y="1843"/>
                    <a:pt x="1329" y="1843"/>
                    <a:pt x="1329" y="1842"/>
                  </a:cubicBezTo>
                  <a:cubicBezTo>
                    <a:pt x="1329" y="1842"/>
                    <a:pt x="1329" y="1842"/>
                    <a:pt x="1329" y="1842"/>
                  </a:cubicBezTo>
                  <a:cubicBezTo>
                    <a:pt x="1333" y="1834"/>
                    <a:pt x="1348" y="1835"/>
                    <a:pt x="1355" y="1835"/>
                  </a:cubicBezTo>
                  <a:cubicBezTo>
                    <a:pt x="1392" y="1835"/>
                    <a:pt x="1392" y="1835"/>
                    <a:pt x="1392" y="1835"/>
                  </a:cubicBezTo>
                  <a:cubicBezTo>
                    <a:pt x="1396" y="1835"/>
                    <a:pt x="1399" y="1835"/>
                    <a:pt x="1402" y="1836"/>
                  </a:cubicBezTo>
                  <a:cubicBezTo>
                    <a:pt x="1403" y="1836"/>
                    <a:pt x="1404" y="1836"/>
                    <a:pt x="1405" y="1836"/>
                  </a:cubicBezTo>
                  <a:cubicBezTo>
                    <a:pt x="1405" y="1836"/>
                    <a:pt x="1405" y="1837"/>
                    <a:pt x="1406" y="1837"/>
                  </a:cubicBezTo>
                  <a:cubicBezTo>
                    <a:pt x="1406" y="1837"/>
                    <a:pt x="1407" y="1837"/>
                    <a:pt x="1408" y="1837"/>
                  </a:cubicBezTo>
                  <a:cubicBezTo>
                    <a:pt x="1409" y="1837"/>
                    <a:pt x="1410" y="1838"/>
                    <a:pt x="1411" y="1838"/>
                  </a:cubicBezTo>
                  <a:cubicBezTo>
                    <a:pt x="1411" y="1838"/>
                    <a:pt x="1411" y="1838"/>
                    <a:pt x="1411" y="1838"/>
                  </a:cubicBezTo>
                  <a:cubicBezTo>
                    <a:pt x="1411" y="1838"/>
                    <a:pt x="1411" y="1838"/>
                    <a:pt x="1411" y="1838"/>
                  </a:cubicBezTo>
                  <a:cubicBezTo>
                    <a:pt x="1412" y="1839"/>
                    <a:pt x="1413" y="1839"/>
                    <a:pt x="1414" y="1840"/>
                  </a:cubicBezTo>
                  <a:cubicBezTo>
                    <a:pt x="1415" y="1840"/>
                    <a:pt x="1415" y="1840"/>
                    <a:pt x="1416" y="1841"/>
                  </a:cubicBezTo>
                  <a:cubicBezTo>
                    <a:pt x="1416" y="1841"/>
                    <a:pt x="1416" y="1841"/>
                    <a:pt x="1417" y="1841"/>
                  </a:cubicBezTo>
                  <a:cubicBezTo>
                    <a:pt x="1417" y="1841"/>
                    <a:pt x="1417" y="1841"/>
                    <a:pt x="1417" y="1842"/>
                  </a:cubicBezTo>
                  <a:cubicBezTo>
                    <a:pt x="1418" y="1842"/>
                    <a:pt x="1418" y="1842"/>
                    <a:pt x="1418" y="1842"/>
                  </a:cubicBezTo>
                  <a:cubicBezTo>
                    <a:pt x="1420" y="1844"/>
                    <a:pt x="1422" y="1845"/>
                    <a:pt x="1423" y="1847"/>
                  </a:cubicBezTo>
                  <a:cubicBezTo>
                    <a:pt x="1423" y="1847"/>
                    <a:pt x="1423" y="1847"/>
                    <a:pt x="1423" y="1847"/>
                  </a:cubicBezTo>
                  <a:cubicBezTo>
                    <a:pt x="1426" y="1852"/>
                    <a:pt x="1428" y="1859"/>
                    <a:pt x="1431" y="1864"/>
                  </a:cubicBezTo>
                  <a:cubicBezTo>
                    <a:pt x="1431" y="1864"/>
                    <a:pt x="1431" y="1864"/>
                    <a:pt x="1431" y="1864"/>
                  </a:cubicBezTo>
                  <a:cubicBezTo>
                    <a:pt x="1432" y="1867"/>
                    <a:pt x="1434" y="1870"/>
                    <a:pt x="1435" y="1873"/>
                  </a:cubicBezTo>
                  <a:cubicBezTo>
                    <a:pt x="1435" y="1873"/>
                    <a:pt x="1435" y="1873"/>
                    <a:pt x="1435" y="1873"/>
                  </a:cubicBezTo>
                  <a:cubicBezTo>
                    <a:pt x="1435" y="1873"/>
                    <a:pt x="1435" y="1873"/>
                    <a:pt x="1435" y="1874"/>
                  </a:cubicBezTo>
                  <a:cubicBezTo>
                    <a:pt x="1436" y="1879"/>
                    <a:pt x="1431" y="1882"/>
                    <a:pt x="1425" y="1883"/>
                  </a:cubicBezTo>
                  <a:cubicBezTo>
                    <a:pt x="1425" y="1883"/>
                    <a:pt x="1425" y="1883"/>
                    <a:pt x="1425" y="1883"/>
                  </a:cubicBezTo>
                  <a:cubicBezTo>
                    <a:pt x="1425" y="1883"/>
                    <a:pt x="1424" y="1883"/>
                    <a:pt x="1424" y="1883"/>
                  </a:cubicBezTo>
                  <a:cubicBezTo>
                    <a:pt x="1423" y="1884"/>
                    <a:pt x="1422" y="1884"/>
                    <a:pt x="1421" y="1884"/>
                  </a:cubicBezTo>
                  <a:cubicBezTo>
                    <a:pt x="1421" y="1884"/>
                    <a:pt x="1420" y="1884"/>
                    <a:pt x="1420" y="1884"/>
                  </a:cubicBezTo>
                  <a:cubicBezTo>
                    <a:pt x="1419" y="1884"/>
                    <a:pt x="1418" y="1884"/>
                    <a:pt x="1417" y="1884"/>
                  </a:cubicBezTo>
                  <a:cubicBezTo>
                    <a:pt x="1417" y="1884"/>
                    <a:pt x="1416" y="1884"/>
                    <a:pt x="1416" y="1884"/>
                  </a:cubicBezTo>
                  <a:cubicBezTo>
                    <a:pt x="1416" y="1884"/>
                    <a:pt x="1416" y="1884"/>
                    <a:pt x="1415" y="1884"/>
                  </a:cubicBezTo>
                  <a:cubicBezTo>
                    <a:pt x="1414" y="1884"/>
                    <a:pt x="1414" y="1884"/>
                    <a:pt x="1414" y="1884"/>
                  </a:cubicBezTo>
                  <a:cubicBezTo>
                    <a:pt x="1408" y="1884"/>
                    <a:pt x="1403" y="1884"/>
                    <a:pt x="1397" y="1884"/>
                  </a:cubicBezTo>
                  <a:cubicBezTo>
                    <a:pt x="1387" y="1884"/>
                    <a:pt x="1378" y="1884"/>
                    <a:pt x="1368" y="1884"/>
                  </a:cubicBezTo>
                  <a:cubicBezTo>
                    <a:pt x="1362" y="1884"/>
                    <a:pt x="1355" y="1883"/>
                    <a:pt x="1349" y="1880"/>
                  </a:cubicBezTo>
                  <a:cubicBezTo>
                    <a:pt x="1349" y="1880"/>
                    <a:pt x="1349" y="1880"/>
                    <a:pt x="1349" y="1880"/>
                  </a:cubicBezTo>
                  <a:close/>
                  <a:moveTo>
                    <a:pt x="1373" y="1961"/>
                  </a:moveTo>
                  <a:cubicBezTo>
                    <a:pt x="1371" y="1959"/>
                    <a:pt x="1369" y="1956"/>
                    <a:pt x="1369" y="1954"/>
                  </a:cubicBezTo>
                  <a:cubicBezTo>
                    <a:pt x="1363" y="1940"/>
                    <a:pt x="1363" y="1940"/>
                    <a:pt x="1363" y="1940"/>
                  </a:cubicBezTo>
                  <a:cubicBezTo>
                    <a:pt x="1362" y="1935"/>
                    <a:pt x="1360" y="1931"/>
                    <a:pt x="1359" y="1927"/>
                  </a:cubicBezTo>
                  <a:cubicBezTo>
                    <a:pt x="1359" y="1927"/>
                    <a:pt x="1359" y="1927"/>
                    <a:pt x="1359" y="1927"/>
                  </a:cubicBezTo>
                  <a:cubicBezTo>
                    <a:pt x="1358" y="1925"/>
                    <a:pt x="1358" y="1925"/>
                    <a:pt x="1358" y="1925"/>
                  </a:cubicBezTo>
                  <a:cubicBezTo>
                    <a:pt x="1357" y="1923"/>
                    <a:pt x="1357" y="1921"/>
                    <a:pt x="1358" y="1919"/>
                  </a:cubicBezTo>
                  <a:cubicBezTo>
                    <a:pt x="1358" y="1918"/>
                    <a:pt x="1359" y="1917"/>
                    <a:pt x="1360" y="1916"/>
                  </a:cubicBezTo>
                  <a:cubicBezTo>
                    <a:pt x="1360" y="1916"/>
                    <a:pt x="1361" y="1916"/>
                    <a:pt x="1361" y="1915"/>
                  </a:cubicBezTo>
                  <a:cubicBezTo>
                    <a:pt x="1361" y="1915"/>
                    <a:pt x="1361" y="1915"/>
                    <a:pt x="1362" y="1915"/>
                  </a:cubicBezTo>
                  <a:cubicBezTo>
                    <a:pt x="1364" y="1913"/>
                    <a:pt x="1366" y="1912"/>
                    <a:pt x="1369" y="1911"/>
                  </a:cubicBezTo>
                  <a:cubicBezTo>
                    <a:pt x="1371" y="1911"/>
                    <a:pt x="1374" y="1910"/>
                    <a:pt x="1376" y="1910"/>
                  </a:cubicBezTo>
                  <a:cubicBezTo>
                    <a:pt x="1386" y="1909"/>
                    <a:pt x="1397" y="1910"/>
                    <a:pt x="1402" y="1910"/>
                  </a:cubicBezTo>
                  <a:cubicBezTo>
                    <a:pt x="1420" y="1910"/>
                    <a:pt x="1451" y="1906"/>
                    <a:pt x="1461" y="1925"/>
                  </a:cubicBezTo>
                  <a:cubicBezTo>
                    <a:pt x="1461" y="1925"/>
                    <a:pt x="1461" y="1925"/>
                    <a:pt x="1461" y="1925"/>
                  </a:cubicBezTo>
                  <a:cubicBezTo>
                    <a:pt x="1461" y="1925"/>
                    <a:pt x="1461" y="1925"/>
                    <a:pt x="1461" y="1925"/>
                  </a:cubicBezTo>
                  <a:cubicBezTo>
                    <a:pt x="1461" y="1925"/>
                    <a:pt x="1461" y="1925"/>
                    <a:pt x="1461" y="1925"/>
                  </a:cubicBezTo>
                  <a:cubicBezTo>
                    <a:pt x="1465" y="1933"/>
                    <a:pt x="1469" y="1940"/>
                    <a:pt x="1473" y="1948"/>
                  </a:cubicBezTo>
                  <a:cubicBezTo>
                    <a:pt x="1474" y="1951"/>
                    <a:pt x="1476" y="1953"/>
                    <a:pt x="1476" y="1956"/>
                  </a:cubicBezTo>
                  <a:cubicBezTo>
                    <a:pt x="1476" y="1956"/>
                    <a:pt x="1476" y="1956"/>
                    <a:pt x="1476" y="1957"/>
                  </a:cubicBezTo>
                  <a:cubicBezTo>
                    <a:pt x="1477" y="1957"/>
                    <a:pt x="1477" y="1958"/>
                    <a:pt x="1477" y="1958"/>
                  </a:cubicBezTo>
                  <a:cubicBezTo>
                    <a:pt x="1477" y="1959"/>
                    <a:pt x="1477" y="1959"/>
                    <a:pt x="1477" y="1960"/>
                  </a:cubicBezTo>
                  <a:cubicBezTo>
                    <a:pt x="1477" y="1960"/>
                    <a:pt x="1477" y="1960"/>
                    <a:pt x="1477" y="1960"/>
                  </a:cubicBezTo>
                  <a:cubicBezTo>
                    <a:pt x="1477" y="1960"/>
                    <a:pt x="1476" y="1961"/>
                    <a:pt x="1476" y="1961"/>
                  </a:cubicBezTo>
                  <a:cubicBezTo>
                    <a:pt x="1476" y="1962"/>
                    <a:pt x="1476" y="1962"/>
                    <a:pt x="1475" y="1963"/>
                  </a:cubicBezTo>
                  <a:cubicBezTo>
                    <a:pt x="1475" y="1963"/>
                    <a:pt x="1475" y="1963"/>
                    <a:pt x="1475" y="1963"/>
                  </a:cubicBezTo>
                  <a:cubicBezTo>
                    <a:pt x="1475" y="1964"/>
                    <a:pt x="1474" y="1965"/>
                    <a:pt x="1474" y="1965"/>
                  </a:cubicBezTo>
                  <a:cubicBezTo>
                    <a:pt x="1473" y="1965"/>
                    <a:pt x="1473" y="1965"/>
                    <a:pt x="1473" y="1966"/>
                  </a:cubicBezTo>
                  <a:cubicBezTo>
                    <a:pt x="1473" y="1966"/>
                    <a:pt x="1473" y="1966"/>
                    <a:pt x="1472" y="1966"/>
                  </a:cubicBezTo>
                  <a:cubicBezTo>
                    <a:pt x="1472" y="1966"/>
                    <a:pt x="1472" y="1967"/>
                    <a:pt x="1471" y="1967"/>
                  </a:cubicBezTo>
                  <a:cubicBezTo>
                    <a:pt x="1470" y="1968"/>
                    <a:pt x="1468" y="1969"/>
                    <a:pt x="1466" y="1969"/>
                  </a:cubicBezTo>
                  <a:cubicBezTo>
                    <a:pt x="1465" y="1969"/>
                    <a:pt x="1465" y="1969"/>
                    <a:pt x="1464" y="1970"/>
                  </a:cubicBezTo>
                  <a:cubicBezTo>
                    <a:pt x="1463" y="1970"/>
                    <a:pt x="1462" y="1970"/>
                    <a:pt x="1462" y="1970"/>
                  </a:cubicBezTo>
                  <a:cubicBezTo>
                    <a:pt x="1461" y="1970"/>
                    <a:pt x="1461" y="1970"/>
                    <a:pt x="1461" y="1970"/>
                  </a:cubicBezTo>
                  <a:cubicBezTo>
                    <a:pt x="1460" y="1970"/>
                    <a:pt x="1460" y="1970"/>
                    <a:pt x="1460" y="1970"/>
                  </a:cubicBezTo>
                  <a:cubicBezTo>
                    <a:pt x="1441" y="1972"/>
                    <a:pt x="1422" y="1971"/>
                    <a:pt x="1403" y="1971"/>
                  </a:cubicBezTo>
                  <a:cubicBezTo>
                    <a:pt x="1401" y="1971"/>
                    <a:pt x="1399" y="1971"/>
                    <a:pt x="1397" y="1970"/>
                  </a:cubicBezTo>
                  <a:cubicBezTo>
                    <a:pt x="1397" y="1970"/>
                    <a:pt x="1397" y="1970"/>
                    <a:pt x="1397" y="1970"/>
                  </a:cubicBezTo>
                  <a:cubicBezTo>
                    <a:pt x="1390" y="1970"/>
                    <a:pt x="1383" y="1967"/>
                    <a:pt x="1377" y="1964"/>
                  </a:cubicBezTo>
                  <a:cubicBezTo>
                    <a:pt x="1376" y="1963"/>
                    <a:pt x="1374" y="1962"/>
                    <a:pt x="1373" y="1961"/>
                  </a:cubicBezTo>
                  <a:close/>
                  <a:moveTo>
                    <a:pt x="1527" y="2063"/>
                  </a:moveTo>
                  <a:cubicBezTo>
                    <a:pt x="1527" y="2063"/>
                    <a:pt x="1527" y="2064"/>
                    <a:pt x="1527" y="2064"/>
                  </a:cubicBezTo>
                  <a:cubicBezTo>
                    <a:pt x="1527" y="2065"/>
                    <a:pt x="1526" y="2065"/>
                    <a:pt x="1526" y="2065"/>
                  </a:cubicBezTo>
                  <a:cubicBezTo>
                    <a:pt x="1526" y="2066"/>
                    <a:pt x="1526" y="2066"/>
                    <a:pt x="1525" y="2067"/>
                  </a:cubicBezTo>
                  <a:cubicBezTo>
                    <a:pt x="1525" y="2067"/>
                    <a:pt x="1525" y="2068"/>
                    <a:pt x="1525" y="2068"/>
                  </a:cubicBezTo>
                  <a:cubicBezTo>
                    <a:pt x="1525" y="2068"/>
                    <a:pt x="1524" y="2068"/>
                    <a:pt x="1524" y="2069"/>
                  </a:cubicBezTo>
                  <a:cubicBezTo>
                    <a:pt x="1524" y="2069"/>
                    <a:pt x="1524" y="2069"/>
                    <a:pt x="1524" y="2069"/>
                  </a:cubicBezTo>
                  <a:cubicBezTo>
                    <a:pt x="1524" y="2069"/>
                    <a:pt x="1523" y="2070"/>
                    <a:pt x="1523" y="2070"/>
                  </a:cubicBezTo>
                  <a:cubicBezTo>
                    <a:pt x="1520" y="2073"/>
                    <a:pt x="1515" y="2074"/>
                    <a:pt x="1511" y="2075"/>
                  </a:cubicBezTo>
                  <a:cubicBezTo>
                    <a:pt x="1510" y="2075"/>
                    <a:pt x="1510" y="2075"/>
                    <a:pt x="1510" y="2075"/>
                  </a:cubicBezTo>
                  <a:cubicBezTo>
                    <a:pt x="1508" y="2075"/>
                    <a:pt x="1506" y="2076"/>
                    <a:pt x="1504" y="2076"/>
                  </a:cubicBezTo>
                  <a:cubicBezTo>
                    <a:pt x="1504" y="2076"/>
                    <a:pt x="1504" y="2076"/>
                    <a:pt x="1504" y="2076"/>
                  </a:cubicBezTo>
                  <a:cubicBezTo>
                    <a:pt x="1503" y="2076"/>
                    <a:pt x="1503" y="2076"/>
                    <a:pt x="1503" y="2076"/>
                  </a:cubicBezTo>
                  <a:cubicBezTo>
                    <a:pt x="1501" y="2076"/>
                    <a:pt x="1499" y="2076"/>
                    <a:pt x="1497" y="2076"/>
                  </a:cubicBezTo>
                  <a:cubicBezTo>
                    <a:pt x="1446" y="2076"/>
                    <a:pt x="1446" y="2076"/>
                    <a:pt x="1446" y="2076"/>
                  </a:cubicBezTo>
                  <a:cubicBezTo>
                    <a:pt x="1444" y="2076"/>
                    <a:pt x="1441" y="2076"/>
                    <a:pt x="1439" y="2075"/>
                  </a:cubicBezTo>
                  <a:cubicBezTo>
                    <a:pt x="1439" y="2075"/>
                    <a:pt x="1438" y="2075"/>
                    <a:pt x="1438" y="2075"/>
                  </a:cubicBezTo>
                  <a:cubicBezTo>
                    <a:pt x="1427" y="2074"/>
                    <a:pt x="1414" y="2069"/>
                    <a:pt x="1408" y="2059"/>
                  </a:cubicBezTo>
                  <a:cubicBezTo>
                    <a:pt x="1407" y="2058"/>
                    <a:pt x="1407" y="2056"/>
                    <a:pt x="1406" y="2055"/>
                  </a:cubicBezTo>
                  <a:cubicBezTo>
                    <a:pt x="1406" y="2055"/>
                    <a:pt x="1406" y="2055"/>
                    <a:pt x="1406" y="2055"/>
                  </a:cubicBezTo>
                  <a:cubicBezTo>
                    <a:pt x="1406" y="2055"/>
                    <a:pt x="1406" y="2055"/>
                    <a:pt x="1406" y="2055"/>
                  </a:cubicBezTo>
                  <a:cubicBezTo>
                    <a:pt x="1403" y="2047"/>
                    <a:pt x="1400" y="2040"/>
                    <a:pt x="1398" y="2032"/>
                  </a:cubicBezTo>
                  <a:cubicBezTo>
                    <a:pt x="1396" y="2029"/>
                    <a:pt x="1394" y="2024"/>
                    <a:pt x="1393" y="2019"/>
                  </a:cubicBezTo>
                  <a:cubicBezTo>
                    <a:pt x="1393" y="2019"/>
                    <a:pt x="1393" y="2019"/>
                    <a:pt x="1393" y="2019"/>
                  </a:cubicBezTo>
                  <a:cubicBezTo>
                    <a:pt x="1393" y="2019"/>
                    <a:pt x="1393" y="2019"/>
                    <a:pt x="1393" y="2019"/>
                  </a:cubicBezTo>
                  <a:cubicBezTo>
                    <a:pt x="1392" y="2018"/>
                    <a:pt x="1392" y="2018"/>
                    <a:pt x="1392" y="2017"/>
                  </a:cubicBezTo>
                  <a:cubicBezTo>
                    <a:pt x="1392" y="2015"/>
                    <a:pt x="1392" y="2013"/>
                    <a:pt x="1392" y="2012"/>
                  </a:cubicBezTo>
                  <a:cubicBezTo>
                    <a:pt x="1393" y="2011"/>
                    <a:pt x="1393" y="2010"/>
                    <a:pt x="1394" y="2009"/>
                  </a:cubicBezTo>
                  <a:cubicBezTo>
                    <a:pt x="1394" y="2009"/>
                    <a:pt x="1394" y="2009"/>
                    <a:pt x="1394" y="2009"/>
                  </a:cubicBezTo>
                  <a:cubicBezTo>
                    <a:pt x="1397" y="2004"/>
                    <a:pt x="1403" y="2002"/>
                    <a:pt x="1409" y="2001"/>
                  </a:cubicBezTo>
                  <a:cubicBezTo>
                    <a:pt x="1409" y="2001"/>
                    <a:pt x="1409" y="2001"/>
                    <a:pt x="1410" y="2001"/>
                  </a:cubicBezTo>
                  <a:cubicBezTo>
                    <a:pt x="1411" y="2001"/>
                    <a:pt x="1413" y="2001"/>
                    <a:pt x="1414" y="2000"/>
                  </a:cubicBezTo>
                  <a:cubicBezTo>
                    <a:pt x="1414" y="2000"/>
                    <a:pt x="1415" y="2000"/>
                    <a:pt x="1415" y="2000"/>
                  </a:cubicBezTo>
                  <a:cubicBezTo>
                    <a:pt x="1418" y="2000"/>
                    <a:pt x="1418" y="2000"/>
                    <a:pt x="1418" y="2000"/>
                  </a:cubicBezTo>
                  <a:cubicBezTo>
                    <a:pt x="1419" y="2000"/>
                    <a:pt x="1420" y="2000"/>
                    <a:pt x="1421" y="2000"/>
                  </a:cubicBezTo>
                  <a:cubicBezTo>
                    <a:pt x="1437" y="2000"/>
                    <a:pt x="1453" y="2000"/>
                    <a:pt x="1469" y="2000"/>
                  </a:cubicBezTo>
                  <a:cubicBezTo>
                    <a:pt x="1469" y="2000"/>
                    <a:pt x="1469" y="2000"/>
                    <a:pt x="1469" y="2000"/>
                  </a:cubicBezTo>
                  <a:cubicBezTo>
                    <a:pt x="1469" y="2000"/>
                    <a:pt x="1469" y="2000"/>
                    <a:pt x="1469" y="2000"/>
                  </a:cubicBezTo>
                  <a:cubicBezTo>
                    <a:pt x="1471" y="2000"/>
                    <a:pt x="1473" y="2000"/>
                    <a:pt x="1475" y="2001"/>
                  </a:cubicBezTo>
                  <a:cubicBezTo>
                    <a:pt x="1475" y="2001"/>
                    <a:pt x="1476" y="2001"/>
                    <a:pt x="1476" y="2001"/>
                  </a:cubicBezTo>
                  <a:cubicBezTo>
                    <a:pt x="1487" y="2002"/>
                    <a:pt x="1499" y="2006"/>
                    <a:pt x="1505" y="2015"/>
                  </a:cubicBezTo>
                  <a:cubicBezTo>
                    <a:pt x="1506" y="2016"/>
                    <a:pt x="1507" y="2017"/>
                    <a:pt x="1508" y="2019"/>
                  </a:cubicBezTo>
                  <a:cubicBezTo>
                    <a:pt x="1509" y="2022"/>
                    <a:pt x="1509" y="2022"/>
                    <a:pt x="1509" y="2022"/>
                  </a:cubicBezTo>
                  <a:cubicBezTo>
                    <a:pt x="1512" y="2028"/>
                    <a:pt x="1516" y="2035"/>
                    <a:pt x="1519" y="2041"/>
                  </a:cubicBezTo>
                  <a:cubicBezTo>
                    <a:pt x="1521" y="2045"/>
                    <a:pt x="1524" y="2051"/>
                    <a:pt x="1526" y="2056"/>
                  </a:cubicBezTo>
                  <a:cubicBezTo>
                    <a:pt x="1527" y="2058"/>
                    <a:pt x="1527" y="2061"/>
                    <a:pt x="1527" y="2063"/>
                  </a:cubicBezTo>
                  <a:close/>
                  <a:moveTo>
                    <a:pt x="1640" y="2000"/>
                  </a:moveTo>
                  <a:cubicBezTo>
                    <a:pt x="1642" y="2000"/>
                    <a:pt x="1643" y="2000"/>
                    <a:pt x="1645" y="2000"/>
                  </a:cubicBezTo>
                  <a:cubicBezTo>
                    <a:pt x="1645" y="2000"/>
                    <a:pt x="1645" y="2000"/>
                    <a:pt x="1646" y="2000"/>
                  </a:cubicBezTo>
                  <a:cubicBezTo>
                    <a:pt x="1657" y="2002"/>
                    <a:pt x="1669" y="2006"/>
                    <a:pt x="1677" y="2014"/>
                  </a:cubicBezTo>
                  <a:cubicBezTo>
                    <a:pt x="1678" y="2014"/>
                    <a:pt x="1678" y="2015"/>
                    <a:pt x="1678" y="2015"/>
                  </a:cubicBezTo>
                  <a:cubicBezTo>
                    <a:pt x="1679" y="2016"/>
                    <a:pt x="1679" y="2016"/>
                    <a:pt x="1680" y="2017"/>
                  </a:cubicBezTo>
                  <a:cubicBezTo>
                    <a:pt x="1680" y="2017"/>
                    <a:pt x="1680" y="2017"/>
                    <a:pt x="1680" y="2018"/>
                  </a:cubicBezTo>
                  <a:cubicBezTo>
                    <a:pt x="1681" y="2018"/>
                    <a:pt x="1681" y="2018"/>
                    <a:pt x="1681" y="2018"/>
                  </a:cubicBezTo>
                  <a:cubicBezTo>
                    <a:pt x="1682" y="2019"/>
                    <a:pt x="1682" y="2019"/>
                    <a:pt x="1682" y="2019"/>
                  </a:cubicBezTo>
                  <a:cubicBezTo>
                    <a:pt x="1685" y="2024"/>
                    <a:pt x="1688" y="2029"/>
                    <a:pt x="1692" y="2034"/>
                  </a:cubicBezTo>
                  <a:cubicBezTo>
                    <a:pt x="1692" y="2034"/>
                    <a:pt x="1692" y="2034"/>
                    <a:pt x="1692" y="2034"/>
                  </a:cubicBezTo>
                  <a:cubicBezTo>
                    <a:pt x="1697" y="2041"/>
                    <a:pt x="1703" y="2049"/>
                    <a:pt x="1707" y="2056"/>
                  </a:cubicBezTo>
                  <a:cubicBezTo>
                    <a:pt x="1707" y="2057"/>
                    <a:pt x="1707" y="2057"/>
                    <a:pt x="1708" y="2058"/>
                  </a:cubicBezTo>
                  <a:cubicBezTo>
                    <a:pt x="1708" y="2058"/>
                    <a:pt x="1708" y="2058"/>
                    <a:pt x="1708" y="2058"/>
                  </a:cubicBezTo>
                  <a:cubicBezTo>
                    <a:pt x="1709" y="2063"/>
                    <a:pt x="1709" y="2066"/>
                    <a:pt x="1707" y="2068"/>
                  </a:cubicBezTo>
                  <a:cubicBezTo>
                    <a:pt x="1706" y="2069"/>
                    <a:pt x="1706" y="2069"/>
                    <a:pt x="1706" y="2069"/>
                  </a:cubicBezTo>
                  <a:cubicBezTo>
                    <a:pt x="1705" y="2071"/>
                    <a:pt x="1702" y="2072"/>
                    <a:pt x="1699" y="2073"/>
                  </a:cubicBezTo>
                  <a:cubicBezTo>
                    <a:pt x="1696" y="2074"/>
                    <a:pt x="1692" y="2075"/>
                    <a:pt x="1688" y="2075"/>
                  </a:cubicBezTo>
                  <a:cubicBezTo>
                    <a:pt x="1684" y="2075"/>
                    <a:pt x="1684" y="2075"/>
                    <a:pt x="1684" y="2075"/>
                  </a:cubicBezTo>
                  <a:cubicBezTo>
                    <a:pt x="1684" y="2075"/>
                    <a:pt x="1684" y="2075"/>
                    <a:pt x="1684" y="2075"/>
                  </a:cubicBezTo>
                  <a:cubicBezTo>
                    <a:pt x="1666" y="2075"/>
                    <a:pt x="1648" y="2075"/>
                    <a:pt x="1629" y="2075"/>
                  </a:cubicBezTo>
                  <a:cubicBezTo>
                    <a:pt x="1627" y="2075"/>
                    <a:pt x="1625" y="2075"/>
                    <a:pt x="1623" y="2075"/>
                  </a:cubicBezTo>
                  <a:cubicBezTo>
                    <a:pt x="1623" y="2075"/>
                    <a:pt x="1623" y="2075"/>
                    <a:pt x="1623" y="2075"/>
                  </a:cubicBezTo>
                  <a:cubicBezTo>
                    <a:pt x="1610" y="2073"/>
                    <a:pt x="1597" y="2068"/>
                    <a:pt x="1589" y="2059"/>
                  </a:cubicBezTo>
                  <a:cubicBezTo>
                    <a:pt x="1588" y="2057"/>
                    <a:pt x="1587" y="2056"/>
                    <a:pt x="1586" y="2055"/>
                  </a:cubicBezTo>
                  <a:cubicBezTo>
                    <a:pt x="1586" y="2054"/>
                    <a:pt x="1586" y="2054"/>
                    <a:pt x="1586" y="2054"/>
                  </a:cubicBezTo>
                  <a:cubicBezTo>
                    <a:pt x="1586" y="2054"/>
                    <a:pt x="1586" y="2054"/>
                    <a:pt x="1586" y="2054"/>
                  </a:cubicBezTo>
                  <a:cubicBezTo>
                    <a:pt x="1582" y="2047"/>
                    <a:pt x="1578" y="2041"/>
                    <a:pt x="1574" y="2034"/>
                  </a:cubicBezTo>
                  <a:cubicBezTo>
                    <a:pt x="1571" y="2029"/>
                    <a:pt x="1566" y="2021"/>
                    <a:pt x="1564" y="2015"/>
                  </a:cubicBezTo>
                  <a:cubicBezTo>
                    <a:pt x="1564" y="2015"/>
                    <a:pt x="1564" y="2015"/>
                    <a:pt x="1564" y="2014"/>
                  </a:cubicBezTo>
                  <a:cubicBezTo>
                    <a:pt x="1564" y="2014"/>
                    <a:pt x="1564" y="2013"/>
                    <a:pt x="1564" y="2013"/>
                  </a:cubicBezTo>
                  <a:cubicBezTo>
                    <a:pt x="1564" y="2006"/>
                    <a:pt x="1568" y="2003"/>
                    <a:pt x="1574" y="2002"/>
                  </a:cubicBezTo>
                  <a:cubicBezTo>
                    <a:pt x="1574" y="2001"/>
                    <a:pt x="1574" y="2001"/>
                    <a:pt x="1574" y="2001"/>
                  </a:cubicBezTo>
                  <a:cubicBezTo>
                    <a:pt x="1574" y="2001"/>
                    <a:pt x="1575" y="2001"/>
                    <a:pt x="1575" y="2001"/>
                  </a:cubicBezTo>
                  <a:cubicBezTo>
                    <a:pt x="1575" y="2001"/>
                    <a:pt x="1576" y="2001"/>
                    <a:pt x="1576" y="2001"/>
                  </a:cubicBezTo>
                  <a:cubicBezTo>
                    <a:pt x="1579" y="2000"/>
                    <a:pt x="1581" y="2000"/>
                    <a:pt x="1585" y="2000"/>
                  </a:cubicBezTo>
                  <a:cubicBezTo>
                    <a:pt x="1621" y="2000"/>
                    <a:pt x="1621" y="2000"/>
                    <a:pt x="1621" y="2000"/>
                  </a:cubicBezTo>
                  <a:cubicBezTo>
                    <a:pt x="1627" y="2000"/>
                    <a:pt x="1633" y="2000"/>
                    <a:pt x="1639" y="2000"/>
                  </a:cubicBezTo>
                  <a:cubicBezTo>
                    <a:pt x="1639" y="2000"/>
                    <a:pt x="1639" y="2000"/>
                    <a:pt x="1639" y="2000"/>
                  </a:cubicBezTo>
                  <a:cubicBezTo>
                    <a:pt x="1639" y="2000"/>
                    <a:pt x="1640" y="2000"/>
                    <a:pt x="1640" y="2000"/>
                  </a:cubicBezTo>
                  <a:close/>
                  <a:moveTo>
                    <a:pt x="1617" y="1924"/>
                  </a:moveTo>
                  <a:cubicBezTo>
                    <a:pt x="1621" y="1930"/>
                    <a:pt x="1625" y="1937"/>
                    <a:pt x="1629" y="1943"/>
                  </a:cubicBezTo>
                  <a:cubicBezTo>
                    <a:pt x="1631" y="1946"/>
                    <a:pt x="1635" y="1950"/>
                    <a:pt x="1637" y="1955"/>
                  </a:cubicBezTo>
                  <a:cubicBezTo>
                    <a:pt x="1638" y="1956"/>
                    <a:pt x="1639" y="1958"/>
                    <a:pt x="1639" y="1960"/>
                  </a:cubicBezTo>
                  <a:cubicBezTo>
                    <a:pt x="1639" y="1961"/>
                    <a:pt x="1638" y="1962"/>
                    <a:pt x="1638" y="1963"/>
                  </a:cubicBezTo>
                  <a:cubicBezTo>
                    <a:pt x="1637" y="1964"/>
                    <a:pt x="1637" y="1964"/>
                    <a:pt x="1636" y="1965"/>
                  </a:cubicBezTo>
                  <a:cubicBezTo>
                    <a:pt x="1636" y="1965"/>
                    <a:pt x="1636" y="1965"/>
                    <a:pt x="1636" y="1965"/>
                  </a:cubicBezTo>
                  <a:cubicBezTo>
                    <a:pt x="1636" y="1965"/>
                    <a:pt x="1636" y="1965"/>
                    <a:pt x="1636" y="1965"/>
                  </a:cubicBezTo>
                  <a:cubicBezTo>
                    <a:pt x="1636" y="1966"/>
                    <a:pt x="1635" y="1966"/>
                    <a:pt x="1635" y="1966"/>
                  </a:cubicBezTo>
                  <a:cubicBezTo>
                    <a:pt x="1635" y="1966"/>
                    <a:pt x="1634" y="1967"/>
                    <a:pt x="1634" y="1967"/>
                  </a:cubicBezTo>
                  <a:cubicBezTo>
                    <a:pt x="1634" y="1967"/>
                    <a:pt x="1633" y="1967"/>
                    <a:pt x="1632" y="1968"/>
                  </a:cubicBezTo>
                  <a:cubicBezTo>
                    <a:pt x="1632" y="1968"/>
                    <a:pt x="1631" y="1968"/>
                    <a:pt x="1630" y="1969"/>
                  </a:cubicBezTo>
                  <a:cubicBezTo>
                    <a:pt x="1630" y="1969"/>
                    <a:pt x="1630" y="1969"/>
                    <a:pt x="1630" y="1969"/>
                  </a:cubicBezTo>
                  <a:cubicBezTo>
                    <a:pt x="1630" y="1969"/>
                    <a:pt x="1630" y="1969"/>
                    <a:pt x="1629" y="1969"/>
                  </a:cubicBezTo>
                  <a:cubicBezTo>
                    <a:pt x="1620" y="1972"/>
                    <a:pt x="1607" y="1970"/>
                    <a:pt x="1598" y="1970"/>
                  </a:cubicBezTo>
                  <a:cubicBezTo>
                    <a:pt x="1588" y="1970"/>
                    <a:pt x="1578" y="1970"/>
                    <a:pt x="1567" y="1970"/>
                  </a:cubicBezTo>
                  <a:cubicBezTo>
                    <a:pt x="1558" y="1970"/>
                    <a:pt x="1547" y="1968"/>
                    <a:pt x="1539" y="1962"/>
                  </a:cubicBezTo>
                  <a:cubicBezTo>
                    <a:pt x="1538" y="1962"/>
                    <a:pt x="1536" y="1961"/>
                    <a:pt x="1535" y="1960"/>
                  </a:cubicBezTo>
                  <a:cubicBezTo>
                    <a:pt x="1533" y="1958"/>
                    <a:pt x="1531" y="1956"/>
                    <a:pt x="1530" y="1954"/>
                  </a:cubicBezTo>
                  <a:cubicBezTo>
                    <a:pt x="1529" y="1952"/>
                    <a:pt x="1529" y="1952"/>
                    <a:pt x="1529" y="1952"/>
                  </a:cubicBezTo>
                  <a:cubicBezTo>
                    <a:pt x="1529" y="1952"/>
                    <a:pt x="1529" y="1952"/>
                    <a:pt x="1529" y="1952"/>
                  </a:cubicBezTo>
                  <a:cubicBezTo>
                    <a:pt x="1524" y="1944"/>
                    <a:pt x="1520" y="1936"/>
                    <a:pt x="1515" y="1928"/>
                  </a:cubicBezTo>
                  <a:cubicBezTo>
                    <a:pt x="1513" y="1925"/>
                    <a:pt x="1513" y="1925"/>
                    <a:pt x="1513" y="1925"/>
                  </a:cubicBezTo>
                  <a:cubicBezTo>
                    <a:pt x="1512" y="1923"/>
                    <a:pt x="1512" y="1921"/>
                    <a:pt x="1512" y="1919"/>
                  </a:cubicBezTo>
                  <a:cubicBezTo>
                    <a:pt x="1512" y="1917"/>
                    <a:pt x="1513" y="1915"/>
                    <a:pt x="1515" y="1914"/>
                  </a:cubicBezTo>
                  <a:cubicBezTo>
                    <a:pt x="1517" y="1913"/>
                    <a:pt x="1519" y="1912"/>
                    <a:pt x="1522" y="1911"/>
                  </a:cubicBezTo>
                  <a:cubicBezTo>
                    <a:pt x="1524" y="1910"/>
                    <a:pt x="1528" y="1910"/>
                    <a:pt x="1531" y="1910"/>
                  </a:cubicBezTo>
                  <a:cubicBezTo>
                    <a:pt x="1532" y="1910"/>
                    <a:pt x="1532" y="1910"/>
                    <a:pt x="1532" y="1910"/>
                  </a:cubicBezTo>
                  <a:cubicBezTo>
                    <a:pt x="1540" y="1909"/>
                    <a:pt x="1548" y="1910"/>
                    <a:pt x="1553" y="1910"/>
                  </a:cubicBezTo>
                  <a:cubicBezTo>
                    <a:pt x="1573" y="1910"/>
                    <a:pt x="1604" y="1906"/>
                    <a:pt x="1617" y="1924"/>
                  </a:cubicBezTo>
                  <a:close/>
                  <a:moveTo>
                    <a:pt x="366" y="1441"/>
                  </a:moveTo>
                  <a:cubicBezTo>
                    <a:pt x="372" y="1443"/>
                    <a:pt x="377" y="1446"/>
                    <a:pt x="382" y="1448"/>
                  </a:cubicBezTo>
                  <a:cubicBezTo>
                    <a:pt x="392" y="1453"/>
                    <a:pt x="403" y="1458"/>
                    <a:pt x="413" y="1462"/>
                  </a:cubicBezTo>
                  <a:cubicBezTo>
                    <a:pt x="418" y="1464"/>
                    <a:pt x="422" y="1466"/>
                    <a:pt x="426" y="1468"/>
                  </a:cubicBezTo>
                  <a:cubicBezTo>
                    <a:pt x="430" y="1469"/>
                    <a:pt x="433" y="1470"/>
                    <a:pt x="437" y="1472"/>
                  </a:cubicBezTo>
                  <a:cubicBezTo>
                    <a:pt x="458" y="1479"/>
                    <a:pt x="479" y="1486"/>
                    <a:pt x="502" y="1492"/>
                  </a:cubicBezTo>
                  <a:cubicBezTo>
                    <a:pt x="527" y="1499"/>
                    <a:pt x="552" y="1505"/>
                    <a:pt x="578" y="1510"/>
                  </a:cubicBezTo>
                  <a:cubicBezTo>
                    <a:pt x="683" y="1532"/>
                    <a:pt x="786" y="1541"/>
                    <a:pt x="819" y="1542"/>
                  </a:cubicBezTo>
                  <a:cubicBezTo>
                    <a:pt x="819" y="1610"/>
                    <a:pt x="819" y="1610"/>
                    <a:pt x="819" y="1610"/>
                  </a:cubicBezTo>
                  <a:cubicBezTo>
                    <a:pt x="857" y="1570"/>
                    <a:pt x="857" y="1570"/>
                    <a:pt x="857" y="1570"/>
                  </a:cubicBezTo>
                  <a:cubicBezTo>
                    <a:pt x="906" y="1518"/>
                    <a:pt x="906" y="1518"/>
                    <a:pt x="906" y="1518"/>
                  </a:cubicBezTo>
                  <a:cubicBezTo>
                    <a:pt x="1019" y="1399"/>
                    <a:pt x="1019" y="1399"/>
                    <a:pt x="1019" y="1399"/>
                  </a:cubicBezTo>
                  <a:cubicBezTo>
                    <a:pt x="933" y="1308"/>
                    <a:pt x="933" y="1308"/>
                    <a:pt x="933" y="1308"/>
                  </a:cubicBezTo>
                  <a:cubicBezTo>
                    <a:pt x="819" y="1188"/>
                    <a:pt x="819" y="1188"/>
                    <a:pt x="819" y="1188"/>
                  </a:cubicBezTo>
                  <a:cubicBezTo>
                    <a:pt x="819" y="1271"/>
                    <a:pt x="819" y="1271"/>
                    <a:pt x="819" y="1271"/>
                  </a:cubicBezTo>
                  <a:cubicBezTo>
                    <a:pt x="740" y="1279"/>
                    <a:pt x="653" y="1266"/>
                    <a:pt x="578" y="1249"/>
                  </a:cubicBezTo>
                  <a:cubicBezTo>
                    <a:pt x="550" y="1242"/>
                    <a:pt x="525" y="1235"/>
                    <a:pt x="502" y="1229"/>
                  </a:cubicBezTo>
                  <a:cubicBezTo>
                    <a:pt x="471" y="1219"/>
                    <a:pt x="445" y="1211"/>
                    <a:pt x="426" y="1204"/>
                  </a:cubicBezTo>
                  <a:cubicBezTo>
                    <a:pt x="422" y="1202"/>
                    <a:pt x="418" y="1201"/>
                    <a:pt x="415" y="1199"/>
                  </a:cubicBezTo>
                  <a:cubicBezTo>
                    <a:pt x="414" y="1199"/>
                    <a:pt x="414" y="1199"/>
                    <a:pt x="413" y="1199"/>
                  </a:cubicBezTo>
                  <a:cubicBezTo>
                    <a:pt x="413" y="1199"/>
                    <a:pt x="413" y="1199"/>
                    <a:pt x="413" y="1199"/>
                  </a:cubicBezTo>
                  <a:cubicBezTo>
                    <a:pt x="354" y="1175"/>
                    <a:pt x="300" y="1147"/>
                    <a:pt x="253" y="1115"/>
                  </a:cubicBezTo>
                  <a:cubicBezTo>
                    <a:pt x="189" y="1073"/>
                    <a:pt x="142" y="1028"/>
                    <a:pt x="110" y="981"/>
                  </a:cubicBezTo>
                  <a:cubicBezTo>
                    <a:pt x="94" y="963"/>
                    <a:pt x="80" y="944"/>
                    <a:pt x="68" y="925"/>
                  </a:cubicBezTo>
                  <a:cubicBezTo>
                    <a:pt x="33" y="870"/>
                    <a:pt x="13" y="811"/>
                    <a:pt x="11" y="751"/>
                  </a:cubicBezTo>
                  <a:cubicBezTo>
                    <a:pt x="7" y="768"/>
                    <a:pt x="4" y="785"/>
                    <a:pt x="3" y="802"/>
                  </a:cubicBezTo>
                  <a:cubicBezTo>
                    <a:pt x="0" y="834"/>
                    <a:pt x="4" y="864"/>
                    <a:pt x="7" y="893"/>
                  </a:cubicBezTo>
                  <a:cubicBezTo>
                    <a:pt x="8" y="898"/>
                    <a:pt x="9" y="904"/>
                    <a:pt x="9" y="909"/>
                  </a:cubicBezTo>
                  <a:cubicBezTo>
                    <a:pt x="22" y="1021"/>
                    <a:pt x="22" y="1021"/>
                    <a:pt x="22" y="1021"/>
                  </a:cubicBezTo>
                  <a:cubicBezTo>
                    <a:pt x="23" y="1025"/>
                    <a:pt x="23" y="1029"/>
                    <a:pt x="24" y="1033"/>
                  </a:cubicBezTo>
                  <a:cubicBezTo>
                    <a:pt x="25" y="1048"/>
                    <a:pt x="27" y="1064"/>
                    <a:pt x="30" y="1080"/>
                  </a:cubicBezTo>
                  <a:cubicBezTo>
                    <a:pt x="34" y="1101"/>
                    <a:pt x="40" y="1121"/>
                    <a:pt x="47" y="1140"/>
                  </a:cubicBezTo>
                  <a:cubicBezTo>
                    <a:pt x="61" y="1175"/>
                    <a:pt x="80" y="1208"/>
                    <a:pt x="103" y="1239"/>
                  </a:cubicBezTo>
                  <a:cubicBezTo>
                    <a:pt x="146" y="1295"/>
                    <a:pt x="202" y="1344"/>
                    <a:pt x="275" y="1390"/>
                  </a:cubicBezTo>
                  <a:cubicBezTo>
                    <a:pt x="304" y="1409"/>
                    <a:pt x="335" y="1426"/>
                    <a:pt x="366" y="1441"/>
                  </a:cubicBezTo>
                  <a:close/>
                  <a:moveTo>
                    <a:pt x="64" y="773"/>
                  </a:moveTo>
                  <a:cubicBezTo>
                    <a:pt x="67" y="798"/>
                    <a:pt x="74" y="823"/>
                    <a:pt x="84" y="848"/>
                  </a:cubicBezTo>
                  <a:cubicBezTo>
                    <a:pt x="107" y="785"/>
                    <a:pt x="165" y="713"/>
                    <a:pt x="209" y="677"/>
                  </a:cubicBezTo>
                  <a:cubicBezTo>
                    <a:pt x="272" y="628"/>
                    <a:pt x="353" y="583"/>
                    <a:pt x="451" y="545"/>
                  </a:cubicBezTo>
                  <a:cubicBezTo>
                    <a:pt x="515" y="521"/>
                    <a:pt x="582" y="501"/>
                    <a:pt x="652" y="486"/>
                  </a:cubicBezTo>
                  <a:cubicBezTo>
                    <a:pt x="652" y="314"/>
                    <a:pt x="652" y="314"/>
                    <a:pt x="652" y="314"/>
                  </a:cubicBezTo>
                  <a:cubicBezTo>
                    <a:pt x="640" y="317"/>
                    <a:pt x="627" y="320"/>
                    <a:pt x="615" y="323"/>
                  </a:cubicBezTo>
                  <a:cubicBezTo>
                    <a:pt x="544" y="340"/>
                    <a:pt x="476" y="361"/>
                    <a:pt x="413" y="386"/>
                  </a:cubicBezTo>
                  <a:cubicBezTo>
                    <a:pt x="345" y="413"/>
                    <a:pt x="288" y="442"/>
                    <a:pt x="238" y="474"/>
                  </a:cubicBezTo>
                  <a:cubicBezTo>
                    <a:pt x="204" y="496"/>
                    <a:pt x="178" y="516"/>
                    <a:pt x="153" y="537"/>
                  </a:cubicBezTo>
                  <a:cubicBezTo>
                    <a:pt x="142" y="547"/>
                    <a:pt x="131" y="556"/>
                    <a:pt x="122" y="566"/>
                  </a:cubicBezTo>
                  <a:cubicBezTo>
                    <a:pt x="81" y="622"/>
                    <a:pt x="60" y="684"/>
                    <a:pt x="62" y="747"/>
                  </a:cubicBezTo>
                  <a:cubicBezTo>
                    <a:pt x="62" y="756"/>
                    <a:pt x="63" y="764"/>
                    <a:pt x="64" y="773"/>
                  </a:cubicBezTo>
                  <a:close/>
                  <a:moveTo>
                    <a:pt x="1928" y="693"/>
                  </a:moveTo>
                  <a:cubicBezTo>
                    <a:pt x="1966" y="727"/>
                    <a:pt x="2007" y="795"/>
                    <a:pt x="2021" y="856"/>
                  </a:cubicBezTo>
                  <a:cubicBezTo>
                    <a:pt x="2034" y="828"/>
                    <a:pt x="2042" y="798"/>
                    <a:pt x="2045" y="768"/>
                  </a:cubicBezTo>
                  <a:cubicBezTo>
                    <a:pt x="2046" y="761"/>
                    <a:pt x="2047" y="754"/>
                    <a:pt x="2047" y="747"/>
                  </a:cubicBezTo>
                  <a:cubicBezTo>
                    <a:pt x="2049" y="670"/>
                    <a:pt x="2018" y="595"/>
                    <a:pt x="1958" y="530"/>
                  </a:cubicBezTo>
                  <a:cubicBezTo>
                    <a:pt x="1924" y="501"/>
                    <a:pt x="1884" y="473"/>
                    <a:pt x="1839" y="447"/>
                  </a:cubicBezTo>
                  <a:cubicBezTo>
                    <a:pt x="1782" y="415"/>
                    <a:pt x="1718" y="387"/>
                    <a:pt x="1639" y="359"/>
                  </a:cubicBezTo>
                  <a:cubicBezTo>
                    <a:pt x="1584" y="340"/>
                    <a:pt x="1524" y="324"/>
                    <a:pt x="1457" y="310"/>
                  </a:cubicBezTo>
                  <a:cubicBezTo>
                    <a:pt x="1457" y="482"/>
                    <a:pt x="1457" y="482"/>
                    <a:pt x="1457" y="482"/>
                  </a:cubicBezTo>
                  <a:cubicBezTo>
                    <a:pt x="1542" y="500"/>
                    <a:pt x="1625" y="525"/>
                    <a:pt x="1700" y="556"/>
                  </a:cubicBezTo>
                  <a:cubicBezTo>
                    <a:pt x="1795" y="595"/>
                    <a:pt x="1871" y="642"/>
                    <a:pt x="1928" y="693"/>
                  </a:cubicBezTo>
                  <a:close/>
                  <a:moveTo>
                    <a:pt x="1054" y="814"/>
                  </a:moveTo>
                  <a:cubicBezTo>
                    <a:pt x="1186" y="814"/>
                    <a:pt x="1408" y="789"/>
                    <a:pt x="1408" y="696"/>
                  </a:cubicBezTo>
                  <a:cubicBezTo>
                    <a:pt x="1408" y="118"/>
                    <a:pt x="1408" y="118"/>
                    <a:pt x="1408" y="118"/>
                  </a:cubicBezTo>
                  <a:cubicBezTo>
                    <a:pt x="1408" y="25"/>
                    <a:pt x="1186" y="0"/>
                    <a:pt x="1054" y="0"/>
                  </a:cubicBezTo>
                  <a:cubicBezTo>
                    <a:pt x="923" y="0"/>
                    <a:pt x="701" y="25"/>
                    <a:pt x="701" y="118"/>
                  </a:cubicBezTo>
                  <a:cubicBezTo>
                    <a:pt x="701" y="696"/>
                    <a:pt x="701" y="696"/>
                    <a:pt x="701" y="696"/>
                  </a:cubicBezTo>
                  <a:cubicBezTo>
                    <a:pt x="701" y="789"/>
                    <a:pt x="923" y="814"/>
                    <a:pt x="1054" y="814"/>
                  </a:cubicBezTo>
                  <a:close/>
                  <a:moveTo>
                    <a:pt x="1054" y="35"/>
                  </a:moveTo>
                  <a:cubicBezTo>
                    <a:pt x="1219" y="35"/>
                    <a:pt x="1352" y="71"/>
                    <a:pt x="1352" y="116"/>
                  </a:cubicBezTo>
                  <a:cubicBezTo>
                    <a:pt x="1352" y="161"/>
                    <a:pt x="1219" y="197"/>
                    <a:pt x="1054" y="197"/>
                  </a:cubicBezTo>
                  <a:cubicBezTo>
                    <a:pt x="890" y="197"/>
                    <a:pt x="757" y="161"/>
                    <a:pt x="757" y="116"/>
                  </a:cubicBezTo>
                  <a:cubicBezTo>
                    <a:pt x="757" y="71"/>
                    <a:pt x="890" y="35"/>
                    <a:pt x="1054" y="35"/>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pPr defTabSz="914363"/>
              <a:endParaRPr lang="en-US" sz="1800" dirty="0">
                <a:solidFill>
                  <a:srgbClr val="292929"/>
                </a:solidFill>
              </a:endParaRPr>
            </a:p>
          </p:txBody>
        </p:sp>
      </p:grpSp>
    </p:spTree>
    <p:extLst>
      <p:ext uri="{BB962C8B-B14F-4D97-AF65-F5344CB8AC3E}">
        <p14:creationId xmlns:p14="http://schemas.microsoft.com/office/powerpoint/2010/main" val="2811219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48"/>
                                        </p:tgtEl>
                                        <p:attrNameLst>
                                          <p:attrName>style.opacity</p:attrName>
                                        </p:attrNameLst>
                                      </p:cBhvr>
                                      <p:to>
                                        <p:strVal val="0.5"/>
                                      </p:to>
                                    </p:set>
                                    <p:animEffect filter="image" prLst="opacity: 0.5">
                                      <p:cBhvr rctx="IE">
                                        <p:cTn id="7" dur="indefinite"/>
                                        <p:tgtEl>
                                          <p:spTgt spid="48"/>
                                        </p:tgtEl>
                                      </p:cBhvr>
                                    </p:animEffect>
                                  </p:childTnLst>
                                </p:cTn>
                              </p:par>
                              <p:par>
                                <p:cTn id="8" presetID="9" presetClass="emph" presetSubtype="0" nodeType="withEffect">
                                  <p:stCondLst>
                                    <p:cond delay="0"/>
                                  </p:stCondLst>
                                  <p:childTnLst>
                                    <p:set>
                                      <p:cBhvr rctx="PPT">
                                        <p:cTn id="9" dur="indefinite"/>
                                        <p:tgtEl>
                                          <p:spTgt spid="50"/>
                                        </p:tgtEl>
                                        <p:attrNameLst>
                                          <p:attrName>style.opacity</p:attrName>
                                        </p:attrNameLst>
                                      </p:cBhvr>
                                      <p:to>
                                        <p:strVal val="0.5"/>
                                      </p:to>
                                    </p:set>
                                    <p:animEffect filter="image" prLst="opacity: 0.5">
                                      <p:cBhvr rctx="IE">
                                        <p:cTn id="10" dur="indefinite"/>
                                        <p:tgtEl>
                                          <p:spTgt spid="50"/>
                                        </p:tgtEl>
                                      </p:cBhvr>
                                    </p:animEffect>
                                  </p:childTnLst>
                                </p:cTn>
                              </p:par>
                              <p:par>
                                <p:cTn id="11" presetID="9" presetClass="emph" presetSubtype="0" nodeType="withEffect">
                                  <p:stCondLst>
                                    <p:cond delay="0"/>
                                  </p:stCondLst>
                                  <p:childTnLst>
                                    <p:set>
                                      <p:cBhvr rctx="PPT">
                                        <p:cTn id="12" dur="indefinite"/>
                                        <p:tgtEl>
                                          <p:spTgt spid="4"/>
                                        </p:tgtEl>
                                        <p:attrNameLst>
                                          <p:attrName>style.opacity</p:attrName>
                                        </p:attrNameLst>
                                      </p:cBhvr>
                                      <p:to>
                                        <p:strVal val="0.5"/>
                                      </p:to>
                                    </p:set>
                                    <p:animEffect filter="image" prLst="opacity: 0.5">
                                      <p:cBhvr rctx="IE">
                                        <p:cTn id="13" dur="indefinite"/>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6"/>
          <p:cNvSpPr>
            <a:spLocks/>
          </p:cNvSpPr>
          <p:nvPr/>
        </p:nvSpPr>
        <p:spPr bwMode="auto">
          <a:xfrm>
            <a:off x="5220505" y="3345976"/>
            <a:ext cx="3181035" cy="2842024"/>
          </a:xfrm>
          <a:custGeom>
            <a:avLst/>
            <a:gdLst>
              <a:gd name="T0" fmla="*/ 239 w 276"/>
              <a:gd name="T1" fmla="*/ 77 h 185"/>
              <a:gd name="T2" fmla="*/ 240 w 276"/>
              <a:gd name="T3" fmla="*/ 65 h 185"/>
              <a:gd name="T4" fmla="*/ 175 w 276"/>
              <a:gd name="T5" fmla="*/ 0 h 185"/>
              <a:gd name="T6" fmla="*/ 116 w 276"/>
              <a:gd name="T7" fmla="*/ 39 h 185"/>
              <a:gd name="T8" fmla="*/ 81 w 276"/>
              <a:gd name="T9" fmla="*/ 24 h 185"/>
              <a:gd name="T10" fmla="*/ 34 w 276"/>
              <a:gd name="T11" fmla="*/ 71 h 185"/>
              <a:gd name="T12" fmla="*/ 35 w 276"/>
              <a:gd name="T13" fmla="*/ 81 h 185"/>
              <a:gd name="T14" fmla="*/ 0 w 276"/>
              <a:gd name="T15" fmla="*/ 131 h 185"/>
              <a:gd name="T16" fmla="*/ 54 w 276"/>
              <a:gd name="T17" fmla="*/ 185 h 185"/>
              <a:gd name="T18" fmla="*/ 220 w 276"/>
              <a:gd name="T19" fmla="*/ 185 h 185"/>
              <a:gd name="T20" fmla="*/ 276 w 276"/>
              <a:gd name="T21" fmla="*/ 129 h 185"/>
              <a:gd name="T22" fmla="*/ 239 w 276"/>
              <a:gd name="T23" fmla="*/ 7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6" h="185">
                <a:moveTo>
                  <a:pt x="239" y="77"/>
                </a:moveTo>
                <a:cubicBezTo>
                  <a:pt x="239" y="73"/>
                  <a:pt x="240" y="69"/>
                  <a:pt x="240" y="65"/>
                </a:cubicBezTo>
                <a:cubicBezTo>
                  <a:pt x="240" y="29"/>
                  <a:pt x="211" y="0"/>
                  <a:pt x="175" y="0"/>
                </a:cubicBezTo>
                <a:cubicBezTo>
                  <a:pt x="148" y="0"/>
                  <a:pt x="126" y="16"/>
                  <a:pt x="116" y="39"/>
                </a:cubicBezTo>
                <a:cubicBezTo>
                  <a:pt x="107" y="30"/>
                  <a:pt x="95" y="24"/>
                  <a:pt x="81" y="24"/>
                </a:cubicBezTo>
                <a:cubicBezTo>
                  <a:pt x="55" y="24"/>
                  <a:pt x="34" y="45"/>
                  <a:pt x="34" y="71"/>
                </a:cubicBezTo>
                <a:cubicBezTo>
                  <a:pt x="34" y="74"/>
                  <a:pt x="34" y="78"/>
                  <a:pt x="35" y="81"/>
                </a:cubicBezTo>
                <a:cubicBezTo>
                  <a:pt x="14" y="88"/>
                  <a:pt x="0" y="108"/>
                  <a:pt x="0" y="131"/>
                </a:cubicBezTo>
                <a:cubicBezTo>
                  <a:pt x="0" y="161"/>
                  <a:pt x="24" y="185"/>
                  <a:pt x="54" y="185"/>
                </a:cubicBezTo>
                <a:cubicBezTo>
                  <a:pt x="220" y="185"/>
                  <a:pt x="220" y="185"/>
                  <a:pt x="220" y="185"/>
                </a:cubicBezTo>
                <a:cubicBezTo>
                  <a:pt x="251" y="185"/>
                  <a:pt x="276" y="160"/>
                  <a:pt x="276" y="129"/>
                </a:cubicBezTo>
                <a:cubicBezTo>
                  <a:pt x="276" y="105"/>
                  <a:pt x="260" y="84"/>
                  <a:pt x="239" y="77"/>
                </a:cubicBezTo>
                <a:close/>
              </a:path>
            </a:pathLst>
          </a:cu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t" anchorCtr="0" compatLnSpc="1">
            <a:prstTxWarp prst="textNoShape">
              <a:avLst/>
            </a:prstTxWarp>
          </a:bodyPr>
          <a:lstStyle/>
          <a:p>
            <a:pPr algn="ctr" defTabSz="913788" fontAlgn="base">
              <a:spcBef>
                <a:spcPct val="0"/>
              </a:spcBef>
              <a:spcAft>
                <a:spcPct val="0"/>
              </a:spcAft>
            </a:pPr>
            <a:endParaRPr lang="en-US" dirty="0">
              <a:ln>
                <a:solidFill>
                  <a:schemeClr val="bg1">
                    <a:alpha val="0"/>
                  </a:schemeClr>
                </a:solidFill>
              </a:ln>
              <a:solidFill>
                <a:srgbClr val="595959"/>
              </a:solidFill>
              <a:latin typeface="Segoe UI Light" pitchFamily="34" charset="0"/>
            </a:endParaRPr>
          </a:p>
        </p:txBody>
      </p:sp>
      <p:sp>
        <p:nvSpPr>
          <p:cNvPr id="2" name="Title 1"/>
          <p:cNvSpPr>
            <a:spLocks noGrp="1"/>
          </p:cNvSpPr>
          <p:nvPr>
            <p:ph type="title"/>
          </p:nvPr>
        </p:nvSpPr>
        <p:spPr/>
        <p:txBody>
          <a:bodyPr/>
          <a:lstStyle/>
          <a:p>
            <a:r>
              <a:rPr lang="en-US" dirty="0" smtClean="0"/>
              <a:t>Windows </a:t>
            </a:r>
            <a:r>
              <a:rPr lang="en-US" dirty="0" smtClean="0">
                <a:solidFill>
                  <a:srgbClr val="00B0F0"/>
                </a:solidFill>
              </a:rPr>
              <a:t>Azure</a:t>
            </a:r>
            <a:r>
              <a:rPr lang="en-US" dirty="0" smtClean="0"/>
              <a:t> Storage</a:t>
            </a:r>
            <a:endParaRPr lang="en-US" dirty="0"/>
          </a:p>
        </p:txBody>
      </p:sp>
      <p:sp>
        <p:nvSpPr>
          <p:cNvPr id="3" name="Content Placeholder 2"/>
          <p:cNvSpPr>
            <a:spLocks noGrp="1"/>
          </p:cNvSpPr>
          <p:nvPr>
            <p:ph type="body" sz="quarter" idx="10"/>
          </p:nvPr>
        </p:nvSpPr>
        <p:spPr>
          <a:xfrm>
            <a:off x="389436" y="1447800"/>
            <a:ext cx="8363938" cy="4778231"/>
          </a:xfrm>
        </p:spPr>
        <p:txBody>
          <a:bodyPr/>
          <a:lstStyle/>
          <a:p>
            <a:r>
              <a:rPr lang="en-US" dirty="0" smtClean="0">
                <a:solidFill>
                  <a:schemeClr val="accent2">
                    <a:alpha val="99000"/>
                  </a:schemeClr>
                </a:solidFill>
              </a:rPr>
              <a:t>Storage in the Cloud</a:t>
            </a:r>
          </a:p>
          <a:p>
            <a:pPr lvl="1"/>
            <a:r>
              <a:rPr lang="en-US" dirty="0" smtClean="0"/>
              <a:t>Scalable, durable, and available</a:t>
            </a:r>
          </a:p>
          <a:p>
            <a:pPr lvl="1"/>
            <a:r>
              <a:rPr lang="en-US" dirty="0" smtClean="0"/>
              <a:t>Anywhere at anytime access</a:t>
            </a:r>
          </a:p>
          <a:p>
            <a:pPr lvl="1"/>
            <a:r>
              <a:rPr lang="en-US" dirty="0" smtClean="0"/>
              <a:t>Only pay for what the service uses</a:t>
            </a:r>
          </a:p>
          <a:p>
            <a:pPr lvl="1"/>
            <a:r>
              <a:rPr lang="en-US" dirty="0" smtClean="0"/>
              <a:t>Instant Concurrency</a:t>
            </a:r>
          </a:p>
          <a:p>
            <a:pPr lvl="1"/>
            <a:endParaRPr lang="en-US" dirty="0" smtClean="0"/>
          </a:p>
          <a:p>
            <a:r>
              <a:rPr lang="en-US" dirty="0">
                <a:solidFill>
                  <a:schemeClr val="accent2">
                    <a:alpha val="99000"/>
                  </a:schemeClr>
                </a:solidFill>
              </a:rPr>
              <a:t>Exposed via </a:t>
            </a:r>
            <a:r>
              <a:rPr lang="en-US" dirty="0" err="1">
                <a:solidFill>
                  <a:schemeClr val="accent2">
                    <a:alpha val="99000"/>
                  </a:schemeClr>
                </a:solidFill>
              </a:rPr>
              <a:t>RESTful</a:t>
            </a:r>
            <a:r>
              <a:rPr lang="en-US" dirty="0">
                <a:solidFill>
                  <a:schemeClr val="accent2">
                    <a:alpha val="99000"/>
                  </a:schemeClr>
                </a:solidFill>
              </a:rPr>
              <a:t> Web Services</a:t>
            </a:r>
          </a:p>
          <a:p>
            <a:pPr lvl="1"/>
            <a:r>
              <a:rPr lang="en-US" dirty="0" smtClean="0"/>
              <a:t>Use from Windows Azure Compute</a:t>
            </a:r>
          </a:p>
          <a:p>
            <a:pPr lvl="1"/>
            <a:r>
              <a:rPr lang="en-US" dirty="0" smtClean="0"/>
              <a:t>Use from anywhere on the internet</a:t>
            </a:r>
          </a:p>
          <a:p>
            <a:pPr lvl="1"/>
            <a:endParaRPr lang="en-US" dirty="0"/>
          </a:p>
          <a:p>
            <a:r>
              <a:rPr lang="en-US" dirty="0" smtClean="0">
                <a:solidFill>
                  <a:schemeClr val="accent2">
                    <a:alpha val="99000"/>
                  </a:schemeClr>
                </a:solidFill>
              </a:rPr>
              <a:t>Wrapped in API by SDK</a:t>
            </a:r>
            <a:endParaRPr lang="en-US" dirty="0">
              <a:solidFill>
                <a:schemeClr val="accent2">
                  <a:alpha val="99000"/>
                </a:schemeClr>
              </a:solidFill>
            </a:endParaRPr>
          </a:p>
          <a:p>
            <a:pPr lvl="1"/>
            <a:r>
              <a:rPr lang="en-US" dirty="0" err="1" smtClean="0"/>
              <a:t>Microsoft.WindowsAzure.StorageClient</a:t>
            </a:r>
            <a:endParaRPr lang="en-US" dirty="0"/>
          </a:p>
          <a:p>
            <a:pPr lvl="1"/>
            <a:endParaRPr lang="en-US" dirty="0"/>
          </a:p>
        </p:txBody>
      </p:sp>
      <p:grpSp>
        <p:nvGrpSpPr>
          <p:cNvPr id="23" name="Group 22"/>
          <p:cNvGrpSpPr/>
          <p:nvPr/>
        </p:nvGrpSpPr>
        <p:grpSpPr>
          <a:xfrm>
            <a:off x="6275022" y="4201042"/>
            <a:ext cx="1071824" cy="1593178"/>
            <a:chOff x="4787900" y="1978025"/>
            <a:chExt cx="2606676" cy="2906713"/>
          </a:xfrm>
        </p:grpSpPr>
        <p:sp>
          <p:nvSpPr>
            <p:cNvPr id="19" name="Freeform 14"/>
            <p:cNvSpPr>
              <a:spLocks noEditPoints="1"/>
            </p:cNvSpPr>
            <p:nvPr/>
          </p:nvSpPr>
          <p:spPr bwMode="auto">
            <a:xfrm>
              <a:off x="4787900" y="2905125"/>
              <a:ext cx="1979613" cy="1979613"/>
            </a:xfrm>
            <a:custGeom>
              <a:avLst/>
              <a:gdLst>
                <a:gd name="T0" fmla="*/ 1247 w 1247"/>
                <a:gd name="T1" fmla="*/ 1003 h 1247"/>
                <a:gd name="T2" fmla="*/ 657 w 1247"/>
                <a:gd name="T3" fmla="*/ 1247 h 1247"/>
                <a:gd name="T4" fmla="*/ 657 w 1247"/>
                <a:gd name="T5" fmla="*/ 517 h 1247"/>
                <a:gd name="T6" fmla="*/ 1247 w 1247"/>
                <a:gd name="T7" fmla="*/ 271 h 1247"/>
                <a:gd name="T8" fmla="*/ 1247 w 1247"/>
                <a:gd name="T9" fmla="*/ 1003 h 1247"/>
                <a:gd name="T10" fmla="*/ 1247 w 1247"/>
                <a:gd name="T11" fmla="*/ 1003 h 1247"/>
                <a:gd name="T12" fmla="*/ 1247 w 1247"/>
                <a:gd name="T13" fmla="*/ 1003 h 1247"/>
                <a:gd name="T14" fmla="*/ 588 w 1247"/>
                <a:gd name="T15" fmla="*/ 517 h 1247"/>
                <a:gd name="T16" fmla="*/ 0 w 1247"/>
                <a:gd name="T17" fmla="*/ 271 h 1247"/>
                <a:gd name="T18" fmla="*/ 0 w 1247"/>
                <a:gd name="T19" fmla="*/ 1003 h 1247"/>
                <a:gd name="T20" fmla="*/ 588 w 1247"/>
                <a:gd name="T21" fmla="*/ 1247 h 1247"/>
                <a:gd name="T22" fmla="*/ 588 w 1247"/>
                <a:gd name="T23" fmla="*/ 517 h 1247"/>
                <a:gd name="T24" fmla="*/ 588 w 1247"/>
                <a:gd name="T25" fmla="*/ 517 h 1247"/>
                <a:gd name="T26" fmla="*/ 588 w 1247"/>
                <a:gd name="T27" fmla="*/ 517 h 1247"/>
                <a:gd name="T28" fmla="*/ 621 w 1247"/>
                <a:gd name="T29" fmla="*/ 0 h 1247"/>
                <a:gd name="T30" fmla="*/ 0 w 1247"/>
                <a:gd name="T31" fmla="*/ 222 h 1247"/>
                <a:gd name="T32" fmla="*/ 621 w 1247"/>
                <a:gd name="T33" fmla="*/ 472 h 1247"/>
                <a:gd name="T34" fmla="*/ 1247 w 1247"/>
                <a:gd name="T35" fmla="*/ 222 h 1247"/>
                <a:gd name="T36" fmla="*/ 621 w 1247"/>
                <a:gd name="T37" fmla="*/ 0 h 1247"/>
                <a:gd name="T38" fmla="*/ 621 w 1247"/>
                <a:gd name="T39" fmla="*/ 0 h 1247"/>
                <a:gd name="T40" fmla="*/ 621 w 1247"/>
                <a:gd name="T41" fmla="*/ 0 h 1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47" h="1247">
                  <a:moveTo>
                    <a:pt x="1247" y="1003"/>
                  </a:moveTo>
                  <a:lnTo>
                    <a:pt x="657" y="1247"/>
                  </a:lnTo>
                  <a:lnTo>
                    <a:pt x="657" y="517"/>
                  </a:lnTo>
                  <a:lnTo>
                    <a:pt x="1247" y="271"/>
                  </a:lnTo>
                  <a:lnTo>
                    <a:pt x="1247" y="1003"/>
                  </a:lnTo>
                  <a:lnTo>
                    <a:pt x="1247" y="1003"/>
                  </a:lnTo>
                  <a:lnTo>
                    <a:pt x="1247" y="1003"/>
                  </a:lnTo>
                  <a:close/>
                  <a:moveTo>
                    <a:pt x="588" y="517"/>
                  </a:moveTo>
                  <a:lnTo>
                    <a:pt x="0" y="271"/>
                  </a:lnTo>
                  <a:lnTo>
                    <a:pt x="0" y="1003"/>
                  </a:lnTo>
                  <a:lnTo>
                    <a:pt x="588" y="1247"/>
                  </a:lnTo>
                  <a:lnTo>
                    <a:pt x="588" y="517"/>
                  </a:lnTo>
                  <a:lnTo>
                    <a:pt x="588" y="517"/>
                  </a:lnTo>
                  <a:lnTo>
                    <a:pt x="588" y="517"/>
                  </a:lnTo>
                  <a:close/>
                  <a:moveTo>
                    <a:pt x="621" y="0"/>
                  </a:moveTo>
                  <a:lnTo>
                    <a:pt x="0" y="222"/>
                  </a:lnTo>
                  <a:lnTo>
                    <a:pt x="621" y="472"/>
                  </a:lnTo>
                  <a:lnTo>
                    <a:pt x="1247" y="222"/>
                  </a:lnTo>
                  <a:lnTo>
                    <a:pt x="621" y="0"/>
                  </a:lnTo>
                  <a:lnTo>
                    <a:pt x="621" y="0"/>
                  </a:lnTo>
                  <a:lnTo>
                    <a:pt x="621" y="0"/>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5"/>
            <p:cNvSpPr>
              <a:spLocks/>
            </p:cNvSpPr>
            <p:nvPr/>
          </p:nvSpPr>
          <p:spPr bwMode="auto">
            <a:xfrm>
              <a:off x="5591175" y="1978025"/>
              <a:ext cx="1803400" cy="682625"/>
            </a:xfrm>
            <a:custGeom>
              <a:avLst/>
              <a:gdLst>
                <a:gd name="T0" fmla="*/ 1136 w 1136"/>
                <a:gd name="T1" fmla="*/ 204 h 430"/>
                <a:gd name="T2" fmla="*/ 566 w 1136"/>
                <a:gd name="T3" fmla="*/ 0 h 430"/>
                <a:gd name="T4" fmla="*/ 0 w 1136"/>
                <a:gd name="T5" fmla="*/ 204 h 430"/>
                <a:gd name="T6" fmla="*/ 566 w 1136"/>
                <a:gd name="T7" fmla="*/ 430 h 430"/>
                <a:gd name="T8" fmla="*/ 1136 w 1136"/>
                <a:gd name="T9" fmla="*/ 204 h 430"/>
              </a:gdLst>
              <a:ahLst/>
              <a:cxnLst>
                <a:cxn ang="0">
                  <a:pos x="T0" y="T1"/>
                </a:cxn>
                <a:cxn ang="0">
                  <a:pos x="T2" y="T3"/>
                </a:cxn>
                <a:cxn ang="0">
                  <a:pos x="T4" y="T5"/>
                </a:cxn>
                <a:cxn ang="0">
                  <a:pos x="T6" y="T7"/>
                </a:cxn>
                <a:cxn ang="0">
                  <a:pos x="T8" y="T9"/>
                </a:cxn>
              </a:cxnLst>
              <a:rect l="0" t="0" r="r" b="b"/>
              <a:pathLst>
                <a:path w="1136" h="430">
                  <a:moveTo>
                    <a:pt x="1136" y="204"/>
                  </a:moveTo>
                  <a:lnTo>
                    <a:pt x="566" y="0"/>
                  </a:lnTo>
                  <a:lnTo>
                    <a:pt x="0" y="204"/>
                  </a:lnTo>
                  <a:lnTo>
                    <a:pt x="566" y="430"/>
                  </a:lnTo>
                  <a:lnTo>
                    <a:pt x="1136" y="204"/>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6"/>
            <p:cNvSpPr>
              <a:spLocks/>
            </p:cNvSpPr>
            <p:nvPr/>
          </p:nvSpPr>
          <p:spPr bwMode="auto">
            <a:xfrm>
              <a:off x="6538913" y="2371725"/>
              <a:ext cx="855663" cy="1293813"/>
            </a:xfrm>
            <a:custGeom>
              <a:avLst/>
              <a:gdLst>
                <a:gd name="T0" fmla="*/ 0 w 539"/>
                <a:gd name="T1" fmla="*/ 459 h 815"/>
                <a:gd name="T2" fmla="*/ 175 w 539"/>
                <a:gd name="T3" fmla="*/ 522 h 815"/>
                <a:gd name="T4" fmla="*/ 175 w 539"/>
                <a:gd name="T5" fmla="*/ 815 h 815"/>
                <a:gd name="T6" fmla="*/ 539 w 539"/>
                <a:gd name="T7" fmla="*/ 666 h 815"/>
                <a:gd name="T8" fmla="*/ 539 w 539"/>
                <a:gd name="T9" fmla="*/ 0 h 815"/>
                <a:gd name="T10" fmla="*/ 0 w 539"/>
                <a:gd name="T11" fmla="*/ 225 h 815"/>
                <a:gd name="T12" fmla="*/ 0 w 539"/>
                <a:gd name="T13" fmla="*/ 459 h 815"/>
              </a:gdLst>
              <a:ahLst/>
              <a:cxnLst>
                <a:cxn ang="0">
                  <a:pos x="T0" y="T1"/>
                </a:cxn>
                <a:cxn ang="0">
                  <a:pos x="T2" y="T3"/>
                </a:cxn>
                <a:cxn ang="0">
                  <a:pos x="T4" y="T5"/>
                </a:cxn>
                <a:cxn ang="0">
                  <a:pos x="T6" y="T7"/>
                </a:cxn>
                <a:cxn ang="0">
                  <a:pos x="T8" y="T9"/>
                </a:cxn>
                <a:cxn ang="0">
                  <a:pos x="T10" y="T11"/>
                </a:cxn>
                <a:cxn ang="0">
                  <a:pos x="T12" y="T13"/>
                </a:cxn>
              </a:cxnLst>
              <a:rect l="0" t="0" r="r" b="b"/>
              <a:pathLst>
                <a:path w="539" h="815">
                  <a:moveTo>
                    <a:pt x="0" y="459"/>
                  </a:moveTo>
                  <a:lnTo>
                    <a:pt x="175" y="522"/>
                  </a:lnTo>
                  <a:lnTo>
                    <a:pt x="175" y="815"/>
                  </a:lnTo>
                  <a:lnTo>
                    <a:pt x="539" y="666"/>
                  </a:lnTo>
                  <a:lnTo>
                    <a:pt x="539" y="0"/>
                  </a:lnTo>
                  <a:lnTo>
                    <a:pt x="0" y="225"/>
                  </a:lnTo>
                  <a:lnTo>
                    <a:pt x="0" y="459"/>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7"/>
            <p:cNvSpPr>
              <a:spLocks/>
            </p:cNvSpPr>
            <p:nvPr/>
          </p:nvSpPr>
          <p:spPr bwMode="auto">
            <a:xfrm>
              <a:off x="5591175" y="2371725"/>
              <a:ext cx="850900" cy="693738"/>
            </a:xfrm>
            <a:custGeom>
              <a:avLst/>
              <a:gdLst>
                <a:gd name="T0" fmla="*/ 120 w 536"/>
                <a:gd name="T1" fmla="*/ 291 h 437"/>
                <a:gd name="T2" fmla="*/ 536 w 536"/>
                <a:gd name="T3" fmla="*/ 437 h 437"/>
                <a:gd name="T4" fmla="*/ 536 w 536"/>
                <a:gd name="T5" fmla="*/ 225 h 437"/>
                <a:gd name="T6" fmla="*/ 0 w 536"/>
                <a:gd name="T7" fmla="*/ 0 h 437"/>
                <a:gd name="T8" fmla="*/ 0 w 536"/>
                <a:gd name="T9" fmla="*/ 331 h 437"/>
                <a:gd name="T10" fmla="*/ 120 w 536"/>
                <a:gd name="T11" fmla="*/ 291 h 437"/>
              </a:gdLst>
              <a:ahLst/>
              <a:cxnLst>
                <a:cxn ang="0">
                  <a:pos x="T0" y="T1"/>
                </a:cxn>
                <a:cxn ang="0">
                  <a:pos x="T2" y="T3"/>
                </a:cxn>
                <a:cxn ang="0">
                  <a:pos x="T4" y="T5"/>
                </a:cxn>
                <a:cxn ang="0">
                  <a:pos x="T6" y="T7"/>
                </a:cxn>
                <a:cxn ang="0">
                  <a:pos x="T8" y="T9"/>
                </a:cxn>
                <a:cxn ang="0">
                  <a:pos x="T10" y="T11"/>
                </a:cxn>
              </a:cxnLst>
              <a:rect l="0" t="0" r="r" b="b"/>
              <a:pathLst>
                <a:path w="536" h="437">
                  <a:moveTo>
                    <a:pt x="120" y="291"/>
                  </a:moveTo>
                  <a:lnTo>
                    <a:pt x="536" y="437"/>
                  </a:lnTo>
                  <a:lnTo>
                    <a:pt x="536" y="225"/>
                  </a:lnTo>
                  <a:lnTo>
                    <a:pt x="0" y="0"/>
                  </a:lnTo>
                  <a:lnTo>
                    <a:pt x="0" y="331"/>
                  </a:lnTo>
                  <a:lnTo>
                    <a:pt x="120" y="291"/>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882806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1"/>
            <a:ext cx="8363938" cy="609398"/>
          </a:xfrm>
        </p:spPr>
        <p:txBody>
          <a:bodyPr/>
          <a:lstStyle/>
          <a:p>
            <a:r>
              <a:rPr lang="en-US" sz="4400" dirty="0" smtClean="0"/>
              <a:t>Windows </a:t>
            </a:r>
            <a:r>
              <a:rPr lang="en-US" sz="4400" dirty="0" smtClean="0">
                <a:solidFill>
                  <a:srgbClr val="00B0F0"/>
                </a:solidFill>
              </a:rPr>
              <a:t>Azure</a:t>
            </a:r>
            <a:r>
              <a:rPr lang="en-US" sz="4400" dirty="0" smtClean="0"/>
              <a:t> Storage Abstractions</a:t>
            </a:r>
            <a:endParaRPr lang="en-US" sz="4400" dirty="0"/>
          </a:p>
        </p:txBody>
      </p:sp>
      <p:grpSp>
        <p:nvGrpSpPr>
          <p:cNvPr id="25" name="Group 24"/>
          <p:cNvGrpSpPr/>
          <p:nvPr/>
        </p:nvGrpSpPr>
        <p:grpSpPr>
          <a:xfrm>
            <a:off x="4351137" y="1746611"/>
            <a:ext cx="1866977" cy="3364778"/>
            <a:chOff x="519113" y="1446214"/>
            <a:chExt cx="2488654" cy="3364778"/>
          </a:xfrm>
        </p:grpSpPr>
        <p:sp>
          <p:nvSpPr>
            <p:cNvPr id="6" name="Rectangle 5"/>
            <p:cNvSpPr/>
            <p:nvPr/>
          </p:nvSpPr>
          <p:spPr bwMode="auto">
            <a:xfrm>
              <a:off x="519113" y="1446214"/>
              <a:ext cx="2488654" cy="3364778"/>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1645920" rIns="91436" bIns="45718" numCol="1" rtlCol="0" anchor="t" anchorCtr="0" compatLnSpc="1">
              <a:prstTxWarp prst="textNoShape">
                <a:avLst/>
              </a:prstTxWarp>
            </a:bodyPr>
            <a:lstStyle/>
            <a:p>
              <a:pPr defTabSz="914099" fontAlgn="base">
                <a:spcBef>
                  <a:spcPct val="0"/>
                </a:spcBef>
                <a:spcAft>
                  <a:spcPct val="0"/>
                </a:spcAft>
              </a:pPr>
              <a:r>
                <a:rPr lang="en-US" dirty="0" smtClean="0">
                  <a:gradFill>
                    <a:gsLst>
                      <a:gs pos="0">
                        <a:srgbClr val="FFFFFF"/>
                      </a:gs>
                      <a:gs pos="100000">
                        <a:srgbClr val="FFFFFF"/>
                      </a:gs>
                    </a:gsLst>
                    <a:lin ang="5400000" scaled="0"/>
                  </a:gradFill>
                  <a:latin typeface="Segoe UI Light" pitchFamily="34" charset="0"/>
                </a:rPr>
                <a:t>Tables</a:t>
              </a:r>
              <a:endParaRPr lang="en-US" sz="2000" dirty="0" smtClean="0">
                <a:gradFill>
                  <a:gsLst>
                    <a:gs pos="0">
                      <a:srgbClr val="FFFFFF"/>
                    </a:gs>
                    <a:gs pos="100000">
                      <a:srgbClr val="FFFFFF"/>
                    </a:gs>
                  </a:gsLst>
                  <a:lin ang="5400000" scaled="0"/>
                </a:gradFill>
                <a:latin typeface="Segoe UI Light" pitchFamily="34" charset="0"/>
              </a:endParaRPr>
            </a:p>
            <a:p>
              <a:pPr defTabSz="914099" fontAlgn="base">
                <a:spcBef>
                  <a:spcPct val="0"/>
                </a:spcBef>
                <a:spcAft>
                  <a:spcPct val="0"/>
                </a:spcAft>
              </a:pPr>
              <a:r>
                <a:rPr lang="en-US" sz="1400" dirty="0">
                  <a:gradFill>
                    <a:gsLst>
                      <a:gs pos="0">
                        <a:srgbClr val="FFFFFF"/>
                      </a:gs>
                      <a:gs pos="100000">
                        <a:srgbClr val="FFFFFF"/>
                      </a:gs>
                    </a:gsLst>
                    <a:lin ang="5400000" scaled="0"/>
                  </a:gradFill>
                  <a:latin typeface="+mj-lt"/>
                </a:rPr>
                <a:t>Structured storage. </a:t>
              </a:r>
              <a:r>
                <a:rPr lang="en-US" sz="1400" dirty="0" smtClean="0">
                  <a:gradFill>
                    <a:gsLst>
                      <a:gs pos="0">
                        <a:srgbClr val="FFFFFF"/>
                      </a:gs>
                      <a:gs pos="100000">
                        <a:srgbClr val="FFFFFF"/>
                      </a:gs>
                    </a:gsLst>
                    <a:lin ang="5400000" scaled="0"/>
                  </a:gradFill>
                  <a:latin typeface="+mj-lt"/>
                </a:rPr>
                <a:t/>
              </a:r>
              <a:br>
                <a:rPr lang="en-US" sz="1400" dirty="0" smtClean="0">
                  <a:gradFill>
                    <a:gsLst>
                      <a:gs pos="0">
                        <a:srgbClr val="FFFFFF"/>
                      </a:gs>
                      <a:gs pos="100000">
                        <a:srgbClr val="FFFFFF"/>
                      </a:gs>
                    </a:gsLst>
                    <a:lin ang="5400000" scaled="0"/>
                  </a:gradFill>
                  <a:latin typeface="+mj-lt"/>
                </a:rPr>
              </a:br>
              <a:r>
                <a:rPr lang="en-US" sz="1400" dirty="0" smtClean="0">
                  <a:gradFill>
                    <a:gsLst>
                      <a:gs pos="0">
                        <a:srgbClr val="FFFFFF"/>
                      </a:gs>
                      <a:gs pos="100000">
                        <a:srgbClr val="FFFFFF"/>
                      </a:gs>
                    </a:gsLst>
                    <a:lin ang="5400000" scaled="0"/>
                  </a:gradFill>
                  <a:latin typeface="+mj-lt"/>
                </a:rPr>
                <a:t>A </a:t>
              </a:r>
              <a:r>
                <a:rPr lang="en-US" sz="1400" dirty="0">
                  <a:gradFill>
                    <a:gsLst>
                      <a:gs pos="0">
                        <a:srgbClr val="FFFFFF"/>
                      </a:gs>
                      <a:gs pos="100000">
                        <a:srgbClr val="FFFFFF"/>
                      </a:gs>
                    </a:gsLst>
                    <a:lin ang="5400000" scaled="0"/>
                  </a:gradFill>
                  <a:latin typeface="+mj-lt"/>
                </a:rPr>
                <a:t>table is a set of entities; an entity is </a:t>
              </a:r>
              <a:r>
                <a:rPr lang="en-US" sz="1400" dirty="0" smtClean="0">
                  <a:gradFill>
                    <a:gsLst>
                      <a:gs pos="0">
                        <a:srgbClr val="FFFFFF"/>
                      </a:gs>
                      <a:gs pos="100000">
                        <a:srgbClr val="FFFFFF"/>
                      </a:gs>
                    </a:gsLst>
                    <a:lin ang="5400000" scaled="0"/>
                  </a:gradFill>
                  <a:latin typeface="+mj-lt"/>
                </a:rPr>
                <a:t/>
              </a:r>
              <a:br>
                <a:rPr lang="en-US" sz="1400" dirty="0" smtClean="0">
                  <a:gradFill>
                    <a:gsLst>
                      <a:gs pos="0">
                        <a:srgbClr val="FFFFFF"/>
                      </a:gs>
                      <a:gs pos="100000">
                        <a:srgbClr val="FFFFFF"/>
                      </a:gs>
                    </a:gsLst>
                    <a:lin ang="5400000" scaled="0"/>
                  </a:gradFill>
                  <a:latin typeface="+mj-lt"/>
                </a:rPr>
              </a:br>
              <a:r>
                <a:rPr lang="en-US" sz="1400" dirty="0" smtClean="0">
                  <a:gradFill>
                    <a:gsLst>
                      <a:gs pos="0">
                        <a:srgbClr val="FFFFFF"/>
                      </a:gs>
                      <a:gs pos="100000">
                        <a:srgbClr val="FFFFFF"/>
                      </a:gs>
                    </a:gsLst>
                    <a:lin ang="5400000" scaled="0"/>
                  </a:gradFill>
                  <a:latin typeface="+mj-lt"/>
                </a:rPr>
                <a:t>a </a:t>
              </a:r>
              <a:r>
                <a:rPr lang="en-US" sz="1400" dirty="0">
                  <a:gradFill>
                    <a:gsLst>
                      <a:gs pos="0">
                        <a:srgbClr val="FFFFFF"/>
                      </a:gs>
                      <a:gs pos="100000">
                        <a:srgbClr val="FFFFFF"/>
                      </a:gs>
                    </a:gsLst>
                    <a:lin ang="5400000" scaled="0"/>
                  </a:gradFill>
                  <a:latin typeface="+mj-lt"/>
                </a:rPr>
                <a:t>set of properties.</a:t>
              </a:r>
            </a:p>
          </p:txBody>
        </p:sp>
        <p:sp>
          <p:nvSpPr>
            <p:cNvPr id="7" name="Freeform 6"/>
            <p:cNvSpPr>
              <a:spLocks noEditPoints="1"/>
            </p:cNvSpPr>
            <p:nvPr/>
          </p:nvSpPr>
          <p:spPr bwMode="auto">
            <a:xfrm>
              <a:off x="976039" y="1706652"/>
              <a:ext cx="1601958" cy="1082587"/>
            </a:xfrm>
            <a:custGeom>
              <a:avLst/>
              <a:gdLst>
                <a:gd name="T0" fmla="*/ 0 w 570"/>
                <a:gd name="T1" fmla="*/ 12 h 499"/>
                <a:gd name="T2" fmla="*/ 558 w 570"/>
                <a:gd name="T3" fmla="*/ 499 h 499"/>
                <a:gd name="T4" fmla="*/ 558 w 570"/>
                <a:gd name="T5" fmla="*/ 0 h 499"/>
                <a:gd name="T6" fmla="*/ 223 w 570"/>
                <a:gd name="T7" fmla="*/ 396 h 499"/>
                <a:gd name="T8" fmla="*/ 223 w 570"/>
                <a:gd name="T9" fmla="*/ 215 h 499"/>
                <a:gd name="T10" fmla="*/ 138 w 570"/>
                <a:gd name="T11" fmla="*/ 215 h 499"/>
                <a:gd name="T12" fmla="*/ 138 w 570"/>
                <a:gd name="T13" fmla="*/ 124 h 499"/>
                <a:gd name="T14" fmla="*/ 138 w 570"/>
                <a:gd name="T15" fmla="*/ 195 h 499"/>
                <a:gd name="T16" fmla="*/ 138 w 570"/>
                <a:gd name="T17" fmla="*/ 376 h 499"/>
                <a:gd name="T18" fmla="*/ 243 w 570"/>
                <a:gd name="T19" fmla="*/ 464 h 499"/>
                <a:gd name="T20" fmla="*/ 327 w 570"/>
                <a:gd name="T21" fmla="*/ 464 h 499"/>
                <a:gd name="T22" fmla="*/ 327 w 570"/>
                <a:gd name="T23" fmla="*/ 285 h 499"/>
                <a:gd name="T24" fmla="*/ 327 w 570"/>
                <a:gd name="T25" fmla="*/ 215 h 499"/>
                <a:gd name="T26" fmla="*/ 327 w 570"/>
                <a:gd name="T27" fmla="*/ 124 h 499"/>
                <a:gd name="T28" fmla="*/ 327 w 570"/>
                <a:gd name="T29" fmla="*/ 305 h 499"/>
                <a:gd name="T30" fmla="*/ 243 w 570"/>
                <a:gd name="T31" fmla="*/ 305 h 499"/>
                <a:gd name="T32" fmla="*/ 347 w 570"/>
                <a:gd name="T33" fmla="*/ 396 h 499"/>
                <a:gd name="T34" fmla="*/ 347 w 570"/>
                <a:gd name="T35" fmla="*/ 464 h 499"/>
                <a:gd name="T36" fmla="*/ 347 w 570"/>
                <a:gd name="T37" fmla="*/ 285 h 499"/>
                <a:gd name="T38" fmla="*/ 347 w 570"/>
                <a:gd name="T39" fmla="*/ 195 h 499"/>
                <a:gd name="T40" fmla="*/ 432 w 570"/>
                <a:gd name="T41" fmla="*/ 195 h 499"/>
                <a:gd name="T42" fmla="*/ 432 w 570"/>
                <a:gd name="T43" fmla="*/ 376 h 499"/>
                <a:gd name="T44" fmla="*/ 432 w 570"/>
                <a:gd name="T45" fmla="*/ 305 h 499"/>
                <a:gd name="T46" fmla="*/ 535 w 570"/>
                <a:gd name="T47" fmla="*/ 396 h 499"/>
                <a:gd name="T48" fmla="*/ 452 w 570"/>
                <a:gd name="T49" fmla="*/ 376 h 499"/>
                <a:gd name="T50" fmla="*/ 535 w 570"/>
                <a:gd name="T51" fmla="*/ 376 h 499"/>
                <a:gd name="T52" fmla="*/ 452 w 570"/>
                <a:gd name="T53" fmla="*/ 215 h 499"/>
                <a:gd name="T54" fmla="*/ 452 w 570"/>
                <a:gd name="T55" fmla="*/ 285 h 499"/>
                <a:gd name="T56" fmla="*/ 535 w 570"/>
                <a:gd name="T57" fmla="*/ 124 h 499"/>
                <a:gd name="T58" fmla="*/ 535 w 570"/>
                <a:gd name="T59" fmla="*/ 35 h 499"/>
                <a:gd name="T60" fmla="*/ 452 w 570"/>
                <a:gd name="T61" fmla="*/ 35 h 499"/>
                <a:gd name="T62" fmla="*/ 432 w 570"/>
                <a:gd name="T63" fmla="*/ 104 h 499"/>
                <a:gd name="T64" fmla="*/ 432 w 570"/>
                <a:gd name="T65" fmla="*/ 35 h 499"/>
                <a:gd name="T66" fmla="*/ 243 w 570"/>
                <a:gd name="T67" fmla="*/ 104 h 499"/>
                <a:gd name="T68" fmla="*/ 223 w 570"/>
                <a:gd name="T69" fmla="*/ 35 h 499"/>
                <a:gd name="T70" fmla="*/ 138 w 570"/>
                <a:gd name="T71" fmla="*/ 35 h 499"/>
                <a:gd name="T72" fmla="*/ 35 w 570"/>
                <a:gd name="T73" fmla="*/ 104 h 499"/>
                <a:gd name="T74" fmla="*/ 118 w 570"/>
                <a:gd name="T75" fmla="*/ 104 h 499"/>
                <a:gd name="T76" fmla="*/ 35 w 570"/>
                <a:gd name="T77" fmla="*/ 195 h 499"/>
                <a:gd name="T78" fmla="*/ 118 w 570"/>
                <a:gd name="T79" fmla="*/ 215 h 499"/>
                <a:gd name="T80" fmla="*/ 35 w 570"/>
                <a:gd name="T81" fmla="*/ 215 h 499"/>
                <a:gd name="T82" fmla="*/ 118 w 570"/>
                <a:gd name="T83" fmla="*/ 376 h 499"/>
                <a:gd name="T84" fmla="*/ 118 w 570"/>
                <a:gd name="T85" fmla="*/ 305 h 499"/>
                <a:gd name="T86" fmla="*/ 35 w 570"/>
                <a:gd name="T87" fmla="*/ 464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70" h="499">
                  <a:moveTo>
                    <a:pt x="558" y="0"/>
                  </a:moveTo>
                  <a:cubicBezTo>
                    <a:pt x="12" y="0"/>
                    <a:pt x="12" y="0"/>
                    <a:pt x="12" y="0"/>
                  </a:cubicBezTo>
                  <a:cubicBezTo>
                    <a:pt x="5" y="0"/>
                    <a:pt x="0" y="5"/>
                    <a:pt x="0" y="12"/>
                  </a:cubicBezTo>
                  <a:cubicBezTo>
                    <a:pt x="0" y="487"/>
                    <a:pt x="0" y="487"/>
                    <a:pt x="0" y="487"/>
                  </a:cubicBezTo>
                  <a:cubicBezTo>
                    <a:pt x="0" y="493"/>
                    <a:pt x="5" y="499"/>
                    <a:pt x="12" y="499"/>
                  </a:cubicBezTo>
                  <a:cubicBezTo>
                    <a:pt x="558" y="499"/>
                    <a:pt x="558" y="499"/>
                    <a:pt x="558" y="499"/>
                  </a:cubicBezTo>
                  <a:cubicBezTo>
                    <a:pt x="564" y="499"/>
                    <a:pt x="570" y="493"/>
                    <a:pt x="570" y="487"/>
                  </a:cubicBezTo>
                  <a:cubicBezTo>
                    <a:pt x="570" y="12"/>
                    <a:pt x="570" y="12"/>
                    <a:pt x="570" y="12"/>
                  </a:cubicBezTo>
                  <a:cubicBezTo>
                    <a:pt x="570" y="5"/>
                    <a:pt x="564" y="0"/>
                    <a:pt x="558" y="0"/>
                  </a:cubicBezTo>
                  <a:close/>
                  <a:moveTo>
                    <a:pt x="138" y="464"/>
                  </a:moveTo>
                  <a:cubicBezTo>
                    <a:pt x="138" y="396"/>
                    <a:pt x="138" y="396"/>
                    <a:pt x="138" y="396"/>
                  </a:cubicBezTo>
                  <a:cubicBezTo>
                    <a:pt x="223" y="396"/>
                    <a:pt x="223" y="396"/>
                    <a:pt x="223" y="396"/>
                  </a:cubicBezTo>
                  <a:cubicBezTo>
                    <a:pt x="223" y="464"/>
                    <a:pt x="223" y="464"/>
                    <a:pt x="223" y="464"/>
                  </a:cubicBezTo>
                  <a:lnTo>
                    <a:pt x="138" y="464"/>
                  </a:lnTo>
                  <a:close/>
                  <a:moveTo>
                    <a:pt x="223" y="215"/>
                  </a:moveTo>
                  <a:cubicBezTo>
                    <a:pt x="223" y="285"/>
                    <a:pt x="223" y="285"/>
                    <a:pt x="223" y="285"/>
                  </a:cubicBezTo>
                  <a:cubicBezTo>
                    <a:pt x="138" y="285"/>
                    <a:pt x="138" y="285"/>
                    <a:pt x="138" y="285"/>
                  </a:cubicBezTo>
                  <a:cubicBezTo>
                    <a:pt x="138" y="215"/>
                    <a:pt x="138" y="215"/>
                    <a:pt x="138" y="215"/>
                  </a:cubicBezTo>
                  <a:lnTo>
                    <a:pt x="223" y="215"/>
                  </a:lnTo>
                  <a:close/>
                  <a:moveTo>
                    <a:pt x="138" y="195"/>
                  </a:moveTo>
                  <a:cubicBezTo>
                    <a:pt x="138" y="124"/>
                    <a:pt x="138" y="124"/>
                    <a:pt x="138" y="124"/>
                  </a:cubicBezTo>
                  <a:cubicBezTo>
                    <a:pt x="223" y="124"/>
                    <a:pt x="223" y="124"/>
                    <a:pt x="223" y="124"/>
                  </a:cubicBezTo>
                  <a:cubicBezTo>
                    <a:pt x="223" y="195"/>
                    <a:pt x="223" y="195"/>
                    <a:pt x="223" y="195"/>
                  </a:cubicBezTo>
                  <a:lnTo>
                    <a:pt x="138" y="195"/>
                  </a:lnTo>
                  <a:close/>
                  <a:moveTo>
                    <a:pt x="223" y="305"/>
                  </a:moveTo>
                  <a:cubicBezTo>
                    <a:pt x="223" y="376"/>
                    <a:pt x="223" y="376"/>
                    <a:pt x="223" y="376"/>
                  </a:cubicBezTo>
                  <a:cubicBezTo>
                    <a:pt x="138" y="376"/>
                    <a:pt x="138" y="376"/>
                    <a:pt x="138" y="376"/>
                  </a:cubicBezTo>
                  <a:cubicBezTo>
                    <a:pt x="138" y="305"/>
                    <a:pt x="138" y="305"/>
                    <a:pt x="138" y="305"/>
                  </a:cubicBezTo>
                  <a:lnTo>
                    <a:pt x="223" y="305"/>
                  </a:lnTo>
                  <a:close/>
                  <a:moveTo>
                    <a:pt x="243" y="464"/>
                  </a:moveTo>
                  <a:cubicBezTo>
                    <a:pt x="243" y="396"/>
                    <a:pt x="243" y="396"/>
                    <a:pt x="243" y="396"/>
                  </a:cubicBezTo>
                  <a:cubicBezTo>
                    <a:pt x="327" y="396"/>
                    <a:pt x="327" y="396"/>
                    <a:pt x="327" y="396"/>
                  </a:cubicBezTo>
                  <a:cubicBezTo>
                    <a:pt x="327" y="464"/>
                    <a:pt x="327" y="464"/>
                    <a:pt x="327" y="464"/>
                  </a:cubicBezTo>
                  <a:lnTo>
                    <a:pt x="243" y="464"/>
                  </a:lnTo>
                  <a:close/>
                  <a:moveTo>
                    <a:pt x="327" y="215"/>
                  </a:moveTo>
                  <a:cubicBezTo>
                    <a:pt x="327" y="285"/>
                    <a:pt x="327" y="285"/>
                    <a:pt x="327" y="285"/>
                  </a:cubicBezTo>
                  <a:cubicBezTo>
                    <a:pt x="243" y="285"/>
                    <a:pt x="243" y="285"/>
                    <a:pt x="243" y="285"/>
                  </a:cubicBezTo>
                  <a:cubicBezTo>
                    <a:pt x="243" y="215"/>
                    <a:pt x="243" y="215"/>
                    <a:pt x="243" y="215"/>
                  </a:cubicBezTo>
                  <a:lnTo>
                    <a:pt x="327" y="215"/>
                  </a:lnTo>
                  <a:close/>
                  <a:moveTo>
                    <a:pt x="243" y="195"/>
                  </a:moveTo>
                  <a:cubicBezTo>
                    <a:pt x="243" y="124"/>
                    <a:pt x="243" y="124"/>
                    <a:pt x="243" y="124"/>
                  </a:cubicBezTo>
                  <a:cubicBezTo>
                    <a:pt x="327" y="124"/>
                    <a:pt x="327" y="124"/>
                    <a:pt x="327" y="124"/>
                  </a:cubicBezTo>
                  <a:cubicBezTo>
                    <a:pt x="327" y="195"/>
                    <a:pt x="327" y="195"/>
                    <a:pt x="327" y="195"/>
                  </a:cubicBezTo>
                  <a:lnTo>
                    <a:pt x="243" y="195"/>
                  </a:lnTo>
                  <a:close/>
                  <a:moveTo>
                    <a:pt x="327" y="305"/>
                  </a:moveTo>
                  <a:cubicBezTo>
                    <a:pt x="327" y="376"/>
                    <a:pt x="327" y="376"/>
                    <a:pt x="327" y="376"/>
                  </a:cubicBezTo>
                  <a:cubicBezTo>
                    <a:pt x="243" y="376"/>
                    <a:pt x="243" y="376"/>
                    <a:pt x="243" y="376"/>
                  </a:cubicBezTo>
                  <a:cubicBezTo>
                    <a:pt x="243" y="305"/>
                    <a:pt x="243" y="305"/>
                    <a:pt x="243" y="305"/>
                  </a:cubicBezTo>
                  <a:lnTo>
                    <a:pt x="327" y="305"/>
                  </a:lnTo>
                  <a:close/>
                  <a:moveTo>
                    <a:pt x="347" y="464"/>
                  </a:moveTo>
                  <a:cubicBezTo>
                    <a:pt x="347" y="396"/>
                    <a:pt x="347" y="396"/>
                    <a:pt x="347" y="396"/>
                  </a:cubicBezTo>
                  <a:cubicBezTo>
                    <a:pt x="432" y="396"/>
                    <a:pt x="432" y="396"/>
                    <a:pt x="432" y="396"/>
                  </a:cubicBezTo>
                  <a:cubicBezTo>
                    <a:pt x="432" y="464"/>
                    <a:pt x="432" y="464"/>
                    <a:pt x="432" y="464"/>
                  </a:cubicBezTo>
                  <a:lnTo>
                    <a:pt x="347" y="464"/>
                  </a:lnTo>
                  <a:close/>
                  <a:moveTo>
                    <a:pt x="432" y="215"/>
                  </a:moveTo>
                  <a:cubicBezTo>
                    <a:pt x="432" y="285"/>
                    <a:pt x="432" y="285"/>
                    <a:pt x="432" y="285"/>
                  </a:cubicBezTo>
                  <a:cubicBezTo>
                    <a:pt x="347" y="285"/>
                    <a:pt x="347" y="285"/>
                    <a:pt x="347" y="285"/>
                  </a:cubicBezTo>
                  <a:cubicBezTo>
                    <a:pt x="347" y="215"/>
                    <a:pt x="347" y="215"/>
                    <a:pt x="347" y="215"/>
                  </a:cubicBezTo>
                  <a:lnTo>
                    <a:pt x="432" y="215"/>
                  </a:lnTo>
                  <a:close/>
                  <a:moveTo>
                    <a:pt x="347" y="195"/>
                  </a:moveTo>
                  <a:cubicBezTo>
                    <a:pt x="347" y="124"/>
                    <a:pt x="347" y="124"/>
                    <a:pt x="347" y="124"/>
                  </a:cubicBezTo>
                  <a:cubicBezTo>
                    <a:pt x="432" y="124"/>
                    <a:pt x="432" y="124"/>
                    <a:pt x="432" y="124"/>
                  </a:cubicBezTo>
                  <a:cubicBezTo>
                    <a:pt x="432" y="195"/>
                    <a:pt x="432" y="195"/>
                    <a:pt x="432" y="195"/>
                  </a:cubicBezTo>
                  <a:lnTo>
                    <a:pt x="347" y="195"/>
                  </a:lnTo>
                  <a:close/>
                  <a:moveTo>
                    <a:pt x="432" y="305"/>
                  </a:moveTo>
                  <a:cubicBezTo>
                    <a:pt x="432" y="376"/>
                    <a:pt x="432" y="376"/>
                    <a:pt x="432" y="376"/>
                  </a:cubicBezTo>
                  <a:cubicBezTo>
                    <a:pt x="347" y="376"/>
                    <a:pt x="347" y="376"/>
                    <a:pt x="347" y="376"/>
                  </a:cubicBezTo>
                  <a:cubicBezTo>
                    <a:pt x="347" y="305"/>
                    <a:pt x="347" y="305"/>
                    <a:pt x="347" y="305"/>
                  </a:cubicBezTo>
                  <a:lnTo>
                    <a:pt x="432" y="305"/>
                  </a:lnTo>
                  <a:close/>
                  <a:moveTo>
                    <a:pt x="452" y="464"/>
                  </a:moveTo>
                  <a:cubicBezTo>
                    <a:pt x="452" y="396"/>
                    <a:pt x="452" y="396"/>
                    <a:pt x="452" y="396"/>
                  </a:cubicBezTo>
                  <a:cubicBezTo>
                    <a:pt x="535" y="396"/>
                    <a:pt x="535" y="396"/>
                    <a:pt x="535" y="396"/>
                  </a:cubicBezTo>
                  <a:cubicBezTo>
                    <a:pt x="535" y="464"/>
                    <a:pt x="535" y="464"/>
                    <a:pt x="535" y="464"/>
                  </a:cubicBezTo>
                  <a:lnTo>
                    <a:pt x="452" y="464"/>
                  </a:lnTo>
                  <a:close/>
                  <a:moveTo>
                    <a:pt x="452" y="376"/>
                  </a:moveTo>
                  <a:cubicBezTo>
                    <a:pt x="452" y="305"/>
                    <a:pt x="452" y="305"/>
                    <a:pt x="452" y="305"/>
                  </a:cubicBezTo>
                  <a:cubicBezTo>
                    <a:pt x="535" y="305"/>
                    <a:pt x="535" y="305"/>
                    <a:pt x="535" y="305"/>
                  </a:cubicBezTo>
                  <a:cubicBezTo>
                    <a:pt x="535" y="376"/>
                    <a:pt x="535" y="376"/>
                    <a:pt x="535" y="376"/>
                  </a:cubicBezTo>
                  <a:lnTo>
                    <a:pt x="452" y="376"/>
                  </a:lnTo>
                  <a:close/>
                  <a:moveTo>
                    <a:pt x="452" y="285"/>
                  </a:moveTo>
                  <a:cubicBezTo>
                    <a:pt x="452" y="215"/>
                    <a:pt x="452" y="215"/>
                    <a:pt x="452" y="215"/>
                  </a:cubicBezTo>
                  <a:cubicBezTo>
                    <a:pt x="535" y="215"/>
                    <a:pt x="535" y="215"/>
                    <a:pt x="535" y="215"/>
                  </a:cubicBezTo>
                  <a:cubicBezTo>
                    <a:pt x="535" y="285"/>
                    <a:pt x="535" y="285"/>
                    <a:pt x="535" y="285"/>
                  </a:cubicBezTo>
                  <a:lnTo>
                    <a:pt x="452" y="285"/>
                  </a:lnTo>
                  <a:close/>
                  <a:moveTo>
                    <a:pt x="452" y="195"/>
                  </a:moveTo>
                  <a:cubicBezTo>
                    <a:pt x="452" y="124"/>
                    <a:pt x="452" y="124"/>
                    <a:pt x="452" y="124"/>
                  </a:cubicBezTo>
                  <a:cubicBezTo>
                    <a:pt x="535" y="124"/>
                    <a:pt x="535" y="124"/>
                    <a:pt x="535" y="124"/>
                  </a:cubicBezTo>
                  <a:cubicBezTo>
                    <a:pt x="535" y="195"/>
                    <a:pt x="535" y="195"/>
                    <a:pt x="535" y="195"/>
                  </a:cubicBezTo>
                  <a:lnTo>
                    <a:pt x="452" y="195"/>
                  </a:lnTo>
                  <a:close/>
                  <a:moveTo>
                    <a:pt x="535" y="35"/>
                  </a:moveTo>
                  <a:cubicBezTo>
                    <a:pt x="535" y="104"/>
                    <a:pt x="535" y="104"/>
                    <a:pt x="535" y="104"/>
                  </a:cubicBezTo>
                  <a:cubicBezTo>
                    <a:pt x="452" y="104"/>
                    <a:pt x="452" y="104"/>
                    <a:pt x="452" y="104"/>
                  </a:cubicBezTo>
                  <a:cubicBezTo>
                    <a:pt x="452" y="35"/>
                    <a:pt x="452" y="35"/>
                    <a:pt x="452" y="35"/>
                  </a:cubicBezTo>
                  <a:lnTo>
                    <a:pt x="535" y="35"/>
                  </a:lnTo>
                  <a:close/>
                  <a:moveTo>
                    <a:pt x="432" y="35"/>
                  </a:moveTo>
                  <a:cubicBezTo>
                    <a:pt x="432" y="104"/>
                    <a:pt x="432" y="104"/>
                    <a:pt x="432" y="104"/>
                  </a:cubicBezTo>
                  <a:cubicBezTo>
                    <a:pt x="347" y="104"/>
                    <a:pt x="347" y="104"/>
                    <a:pt x="347" y="104"/>
                  </a:cubicBezTo>
                  <a:cubicBezTo>
                    <a:pt x="347" y="35"/>
                    <a:pt x="347" y="35"/>
                    <a:pt x="347" y="35"/>
                  </a:cubicBezTo>
                  <a:lnTo>
                    <a:pt x="432" y="35"/>
                  </a:lnTo>
                  <a:close/>
                  <a:moveTo>
                    <a:pt x="327" y="35"/>
                  </a:moveTo>
                  <a:cubicBezTo>
                    <a:pt x="327" y="104"/>
                    <a:pt x="327" y="104"/>
                    <a:pt x="327" y="104"/>
                  </a:cubicBezTo>
                  <a:cubicBezTo>
                    <a:pt x="243" y="104"/>
                    <a:pt x="243" y="104"/>
                    <a:pt x="243" y="104"/>
                  </a:cubicBezTo>
                  <a:cubicBezTo>
                    <a:pt x="243" y="35"/>
                    <a:pt x="243" y="35"/>
                    <a:pt x="243" y="35"/>
                  </a:cubicBezTo>
                  <a:lnTo>
                    <a:pt x="327" y="35"/>
                  </a:lnTo>
                  <a:close/>
                  <a:moveTo>
                    <a:pt x="223" y="35"/>
                  </a:moveTo>
                  <a:cubicBezTo>
                    <a:pt x="223" y="104"/>
                    <a:pt x="223" y="104"/>
                    <a:pt x="223" y="104"/>
                  </a:cubicBezTo>
                  <a:cubicBezTo>
                    <a:pt x="138" y="104"/>
                    <a:pt x="138" y="104"/>
                    <a:pt x="138" y="104"/>
                  </a:cubicBezTo>
                  <a:cubicBezTo>
                    <a:pt x="138" y="35"/>
                    <a:pt x="138" y="35"/>
                    <a:pt x="138" y="35"/>
                  </a:cubicBezTo>
                  <a:lnTo>
                    <a:pt x="223" y="35"/>
                  </a:lnTo>
                  <a:close/>
                  <a:moveTo>
                    <a:pt x="118" y="104"/>
                  </a:moveTo>
                  <a:cubicBezTo>
                    <a:pt x="35" y="104"/>
                    <a:pt x="35" y="104"/>
                    <a:pt x="35" y="104"/>
                  </a:cubicBezTo>
                  <a:cubicBezTo>
                    <a:pt x="35" y="35"/>
                    <a:pt x="35" y="35"/>
                    <a:pt x="35" y="35"/>
                  </a:cubicBezTo>
                  <a:cubicBezTo>
                    <a:pt x="118" y="35"/>
                    <a:pt x="118" y="35"/>
                    <a:pt x="118" y="35"/>
                  </a:cubicBezTo>
                  <a:lnTo>
                    <a:pt x="118" y="104"/>
                  </a:lnTo>
                  <a:close/>
                  <a:moveTo>
                    <a:pt x="118" y="124"/>
                  </a:moveTo>
                  <a:cubicBezTo>
                    <a:pt x="118" y="195"/>
                    <a:pt x="118" y="195"/>
                    <a:pt x="118" y="195"/>
                  </a:cubicBezTo>
                  <a:cubicBezTo>
                    <a:pt x="35" y="195"/>
                    <a:pt x="35" y="195"/>
                    <a:pt x="35" y="195"/>
                  </a:cubicBezTo>
                  <a:cubicBezTo>
                    <a:pt x="35" y="124"/>
                    <a:pt x="35" y="124"/>
                    <a:pt x="35" y="124"/>
                  </a:cubicBezTo>
                  <a:lnTo>
                    <a:pt x="118" y="124"/>
                  </a:lnTo>
                  <a:close/>
                  <a:moveTo>
                    <a:pt x="118" y="215"/>
                  </a:moveTo>
                  <a:cubicBezTo>
                    <a:pt x="118" y="285"/>
                    <a:pt x="118" y="285"/>
                    <a:pt x="118" y="285"/>
                  </a:cubicBezTo>
                  <a:cubicBezTo>
                    <a:pt x="35" y="285"/>
                    <a:pt x="35" y="285"/>
                    <a:pt x="35" y="285"/>
                  </a:cubicBezTo>
                  <a:cubicBezTo>
                    <a:pt x="35" y="215"/>
                    <a:pt x="35" y="215"/>
                    <a:pt x="35" y="215"/>
                  </a:cubicBezTo>
                  <a:lnTo>
                    <a:pt x="118" y="215"/>
                  </a:lnTo>
                  <a:close/>
                  <a:moveTo>
                    <a:pt x="118" y="305"/>
                  </a:moveTo>
                  <a:cubicBezTo>
                    <a:pt x="118" y="376"/>
                    <a:pt x="118" y="376"/>
                    <a:pt x="118" y="376"/>
                  </a:cubicBezTo>
                  <a:cubicBezTo>
                    <a:pt x="35" y="376"/>
                    <a:pt x="35" y="376"/>
                    <a:pt x="35" y="376"/>
                  </a:cubicBezTo>
                  <a:cubicBezTo>
                    <a:pt x="35" y="305"/>
                    <a:pt x="35" y="305"/>
                    <a:pt x="35" y="305"/>
                  </a:cubicBezTo>
                  <a:lnTo>
                    <a:pt x="118" y="305"/>
                  </a:lnTo>
                  <a:close/>
                  <a:moveTo>
                    <a:pt x="118" y="396"/>
                  </a:moveTo>
                  <a:cubicBezTo>
                    <a:pt x="118" y="464"/>
                    <a:pt x="118" y="464"/>
                    <a:pt x="118" y="464"/>
                  </a:cubicBezTo>
                  <a:cubicBezTo>
                    <a:pt x="35" y="464"/>
                    <a:pt x="35" y="464"/>
                    <a:pt x="35" y="464"/>
                  </a:cubicBezTo>
                  <a:cubicBezTo>
                    <a:pt x="35" y="396"/>
                    <a:pt x="35" y="396"/>
                    <a:pt x="35" y="396"/>
                  </a:cubicBezTo>
                  <a:lnTo>
                    <a:pt x="118" y="39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800"/>
            </a:p>
          </p:txBody>
        </p:sp>
      </p:grpSp>
      <p:grpSp>
        <p:nvGrpSpPr>
          <p:cNvPr id="23" name="Group 22"/>
          <p:cNvGrpSpPr/>
          <p:nvPr/>
        </p:nvGrpSpPr>
        <p:grpSpPr>
          <a:xfrm>
            <a:off x="6331987" y="1746611"/>
            <a:ext cx="1866977" cy="3364778"/>
            <a:chOff x="5988943" y="1446214"/>
            <a:chExt cx="2488654" cy="3364778"/>
          </a:xfrm>
        </p:grpSpPr>
        <p:sp>
          <p:nvSpPr>
            <p:cNvPr id="9" name="Rectangle 8"/>
            <p:cNvSpPr/>
            <p:nvPr/>
          </p:nvSpPr>
          <p:spPr bwMode="auto">
            <a:xfrm>
              <a:off x="5988943" y="1446214"/>
              <a:ext cx="2488654" cy="3364778"/>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1645920" rIns="91436" bIns="45718" numCol="1" rtlCol="0" anchor="t" anchorCtr="0" compatLnSpc="1">
              <a:prstTxWarp prst="textNoShape">
                <a:avLst/>
              </a:prstTxWarp>
            </a:bodyPr>
            <a:lstStyle/>
            <a:p>
              <a:pPr defTabSz="914099" fontAlgn="base">
                <a:spcBef>
                  <a:spcPct val="0"/>
                </a:spcBef>
                <a:spcAft>
                  <a:spcPct val="0"/>
                </a:spcAft>
              </a:pPr>
              <a:r>
                <a:rPr lang="en-US" dirty="0">
                  <a:gradFill>
                    <a:gsLst>
                      <a:gs pos="0">
                        <a:srgbClr val="FFFFFF"/>
                      </a:gs>
                      <a:gs pos="100000">
                        <a:srgbClr val="FFFFFF"/>
                      </a:gs>
                    </a:gsLst>
                    <a:lin ang="5400000" scaled="0"/>
                  </a:gradFill>
                  <a:latin typeface="Segoe UI Light" pitchFamily="34" charset="0"/>
                </a:rPr>
                <a:t>Queues</a:t>
              </a:r>
            </a:p>
            <a:p>
              <a:pPr defTabSz="914099" fontAlgn="base">
                <a:spcBef>
                  <a:spcPct val="0"/>
                </a:spcBef>
                <a:spcAft>
                  <a:spcPct val="0"/>
                </a:spcAft>
              </a:pPr>
              <a:r>
                <a:rPr lang="en-US" sz="1400" dirty="0">
                  <a:gradFill>
                    <a:gsLst>
                      <a:gs pos="0">
                        <a:srgbClr val="FFFFFF"/>
                      </a:gs>
                      <a:gs pos="100000">
                        <a:srgbClr val="FFFFFF"/>
                      </a:gs>
                    </a:gsLst>
                    <a:lin ang="5400000" scaled="0"/>
                  </a:gradFill>
                  <a:latin typeface="+mj-lt"/>
                </a:rPr>
                <a:t>Reliable storage and delivery of messages for an application.</a:t>
              </a:r>
            </a:p>
          </p:txBody>
        </p:sp>
        <p:sp>
          <p:nvSpPr>
            <p:cNvPr id="10" name="Freeform 16"/>
            <p:cNvSpPr>
              <a:spLocks noEditPoints="1"/>
            </p:cNvSpPr>
            <p:nvPr/>
          </p:nvSpPr>
          <p:spPr bwMode="auto">
            <a:xfrm>
              <a:off x="6266404" y="1903414"/>
              <a:ext cx="1892169" cy="672083"/>
            </a:xfrm>
            <a:custGeom>
              <a:avLst/>
              <a:gdLst>
                <a:gd name="T0" fmla="*/ 558 w 570"/>
                <a:gd name="T1" fmla="*/ 0 h 278"/>
                <a:gd name="T2" fmla="*/ 12 w 570"/>
                <a:gd name="T3" fmla="*/ 0 h 278"/>
                <a:gd name="T4" fmla="*/ 0 w 570"/>
                <a:gd name="T5" fmla="*/ 12 h 278"/>
                <a:gd name="T6" fmla="*/ 0 w 570"/>
                <a:gd name="T7" fmla="*/ 266 h 278"/>
                <a:gd name="T8" fmla="*/ 12 w 570"/>
                <a:gd name="T9" fmla="*/ 278 h 278"/>
                <a:gd name="T10" fmla="*/ 558 w 570"/>
                <a:gd name="T11" fmla="*/ 278 h 278"/>
                <a:gd name="T12" fmla="*/ 570 w 570"/>
                <a:gd name="T13" fmla="*/ 266 h 278"/>
                <a:gd name="T14" fmla="*/ 570 w 570"/>
                <a:gd name="T15" fmla="*/ 12 h 278"/>
                <a:gd name="T16" fmla="*/ 558 w 570"/>
                <a:gd name="T17" fmla="*/ 0 h 278"/>
                <a:gd name="T18" fmla="*/ 119 w 570"/>
                <a:gd name="T19" fmla="*/ 243 h 278"/>
                <a:gd name="T20" fmla="*/ 36 w 570"/>
                <a:gd name="T21" fmla="*/ 243 h 278"/>
                <a:gd name="T22" fmla="*/ 36 w 570"/>
                <a:gd name="T23" fmla="*/ 36 h 278"/>
                <a:gd name="T24" fmla="*/ 119 w 570"/>
                <a:gd name="T25" fmla="*/ 36 h 278"/>
                <a:gd name="T26" fmla="*/ 119 w 570"/>
                <a:gd name="T27" fmla="*/ 243 h 278"/>
                <a:gd name="T28" fmla="*/ 223 w 570"/>
                <a:gd name="T29" fmla="*/ 243 h 278"/>
                <a:gd name="T30" fmla="*/ 139 w 570"/>
                <a:gd name="T31" fmla="*/ 243 h 278"/>
                <a:gd name="T32" fmla="*/ 139 w 570"/>
                <a:gd name="T33" fmla="*/ 36 h 278"/>
                <a:gd name="T34" fmla="*/ 223 w 570"/>
                <a:gd name="T35" fmla="*/ 36 h 278"/>
                <a:gd name="T36" fmla="*/ 223 w 570"/>
                <a:gd name="T37" fmla="*/ 243 h 278"/>
                <a:gd name="T38" fmla="*/ 328 w 570"/>
                <a:gd name="T39" fmla="*/ 243 h 278"/>
                <a:gd name="T40" fmla="*/ 243 w 570"/>
                <a:gd name="T41" fmla="*/ 243 h 278"/>
                <a:gd name="T42" fmla="*/ 243 w 570"/>
                <a:gd name="T43" fmla="*/ 36 h 278"/>
                <a:gd name="T44" fmla="*/ 328 w 570"/>
                <a:gd name="T45" fmla="*/ 36 h 278"/>
                <a:gd name="T46" fmla="*/ 328 w 570"/>
                <a:gd name="T47" fmla="*/ 243 h 278"/>
                <a:gd name="T48" fmla="*/ 433 w 570"/>
                <a:gd name="T49" fmla="*/ 243 h 278"/>
                <a:gd name="T50" fmla="*/ 348 w 570"/>
                <a:gd name="T51" fmla="*/ 243 h 278"/>
                <a:gd name="T52" fmla="*/ 348 w 570"/>
                <a:gd name="T53" fmla="*/ 36 h 278"/>
                <a:gd name="T54" fmla="*/ 433 w 570"/>
                <a:gd name="T55" fmla="*/ 36 h 278"/>
                <a:gd name="T56" fmla="*/ 433 w 570"/>
                <a:gd name="T57" fmla="*/ 243 h 278"/>
                <a:gd name="T58" fmla="*/ 536 w 570"/>
                <a:gd name="T59" fmla="*/ 243 h 278"/>
                <a:gd name="T60" fmla="*/ 453 w 570"/>
                <a:gd name="T61" fmla="*/ 243 h 278"/>
                <a:gd name="T62" fmla="*/ 453 w 570"/>
                <a:gd name="T63" fmla="*/ 36 h 278"/>
                <a:gd name="T64" fmla="*/ 536 w 570"/>
                <a:gd name="T65" fmla="*/ 36 h 278"/>
                <a:gd name="T66" fmla="*/ 536 w 570"/>
                <a:gd name="T67" fmla="*/ 243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0" h="278">
                  <a:moveTo>
                    <a:pt x="558" y="0"/>
                  </a:moveTo>
                  <a:cubicBezTo>
                    <a:pt x="12" y="0"/>
                    <a:pt x="12" y="0"/>
                    <a:pt x="12" y="0"/>
                  </a:cubicBezTo>
                  <a:cubicBezTo>
                    <a:pt x="6" y="0"/>
                    <a:pt x="0" y="6"/>
                    <a:pt x="0" y="12"/>
                  </a:cubicBezTo>
                  <a:cubicBezTo>
                    <a:pt x="0" y="266"/>
                    <a:pt x="0" y="266"/>
                    <a:pt x="0" y="266"/>
                  </a:cubicBezTo>
                  <a:cubicBezTo>
                    <a:pt x="0" y="272"/>
                    <a:pt x="6" y="278"/>
                    <a:pt x="12" y="278"/>
                  </a:cubicBezTo>
                  <a:cubicBezTo>
                    <a:pt x="558" y="278"/>
                    <a:pt x="558" y="278"/>
                    <a:pt x="558" y="278"/>
                  </a:cubicBezTo>
                  <a:cubicBezTo>
                    <a:pt x="565" y="278"/>
                    <a:pt x="570" y="272"/>
                    <a:pt x="570" y="266"/>
                  </a:cubicBezTo>
                  <a:cubicBezTo>
                    <a:pt x="570" y="12"/>
                    <a:pt x="570" y="12"/>
                    <a:pt x="570" y="12"/>
                  </a:cubicBezTo>
                  <a:cubicBezTo>
                    <a:pt x="570" y="6"/>
                    <a:pt x="565" y="0"/>
                    <a:pt x="558" y="0"/>
                  </a:cubicBezTo>
                  <a:close/>
                  <a:moveTo>
                    <a:pt x="119" y="243"/>
                  </a:moveTo>
                  <a:cubicBezTo>
                    <a:pt x="36" y="243"/>
                    <a:pt x="36" y="243"/>
                    <a:pt x="36" y="243"/>
                  </a:cubicBezTo>
                  <a:cubicBezTo>
                    <a:pt x="36" y="36"/>
                    <a:pt x="36" y="36"/>
                    <a:pt x="36" y="36"/>
                  </a:cubicBezTo>
                  <a:cubicBezTo>
                    <a:pt x="119" y="36"/>
                    <a:pt x="119" y="36"/>
                    <a:pt x="119" y="36"/>
                  </a:cubicBezTo>
                  <a:lnTo>
                    <a:pt x="119" y="243"/>
                  </a:lnTo>
                  <a:close/>
                  <a:moveTo>
                    <a:pt x="223" y="243"/>
                  </a:moveTo>
                  <a:cubicBezTo>
                    <a:pt x="139" y="243"/>
                    <a:pt x="139" y="243"/>
                    <a:pt x="139" y="243"/>
                  </a:cubicBezTo>
                  <a:cubicBezTo>
                    <a:pt x="139" y="36"/>
                    <a:pt x="139" y="36"/>
                    <a:pt x="139" y="36"/>
                  </a:cubicBezTo>
                  <a:cubicBezTo>
                    <a:pt x="223" y="36"/>
                    <a:pt x="223" y="36"/>
                    <a:pt x="223" y="36"/>
                  </a:cubicBezTo>
                  <a:lnTo>
                    <a:pt x="223" y="243"/>
                  </a:lnTo>
                  <a:close/>
                  <a:moveTo>
                    <a:pt x="328" y="243"/>
                  </a:moveTo>
                  <a:cubicBezTo>
                    <a:pt x="243" y="243"/>
                    <a:pt x="243" y="243"/>
                    <a:pt x="243" y="243"/>
                  </a:cubicBezTo>
                  <a:cubicBezTo>
                    <a:pt x="243" y="36"/>
                    <a:pt x="243" y="36"/>
                    <a:pt x="243" y="36"/>
                  </a:cubicBezTo>
                  <a:cubicBezTo>
                    <a:pt x="328" y="36"/>
                    <a:pt x="328" y="36"/>
                    <a:pt x="328" y="36"/>
                  </a:cubicBezTo>
                  <a:lnTo>
                    <a:pt x="328" y="243"/>
                  </a:lnTo>
                  <a:close/>
                  <a:moveTo>
                    <a:pt x="433" y="243"/>
                  </a:moveTo>
                  <a:cubicBezTo>
                    <a:pt x="348" y="243"/>
                    <a:pt x="348" y="243"/>
                    <a:pt x="348" y="243"/>
                  </a:cubicBezTo>
                  <a:cubicBezTo>
                    <a:pt x="348" y="36"/>
                    <a:pt x="348" y="36"/>
                    <a:pt x="348" y="36"/>
                  </a:cubicBezTo>
                  <a:cubicBezTo>
                    <a:pt x="433" y="36"/>
                    <a:pt x="433" y="36"/>
                    <a:pt x="433" y="36"/>
                  </a:cubicBezTo>
                  <a:lnTo>
                    <a:pt x="433" y="243"/>
                  </a:lnTo>
                  <a:close/>
                  <a:moveTo>
                    <a:pt x="536" y="243"/>
                  </a:moveTo>
                  <a:cubicBezTo>
                    <a:pt x="453" y="243"/>
                    <a:pt x="453" y="243"/>
                    <a:pt x="453" y="243"/>
                  </a:cubicBezTo>
                  <a:cubicBezTo>
                    <a:pt x="453" y="36"/>
                    <a:pt x="453" y="36"/>
                    <a:pt x="453" y="36"/>
                  </a:cubicBezTo>
                  <a:cubicBezTo>
                    <a:pt x="536" y="36"/>
                    <a:pt x="536" y="36"/>
                    <a:pt x="536" y="36"/>
                  </a:cubicBezTo>
                  <a:lnTo>
                    <a:pt x="536" y="24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800"/>
            </a:p>
          </p:txBody>
        </p:sp>
      </p:grpSp>
      <p:grpSp>
        <p:nvGrpSpPr>
          <p:cNvPr id="24" name="Group 23"/>
          <p:cNvGrpSpPr/>
          <p:nvPr/>
        </p:nvGrpSpPr>
        <p:grpSpPr>
          <a:xfrm>
            <a:off x="389436" y="1746611"/>
            <a:ext cx="1866977" cy="3364778"/>
            <a:chOff x="3254028" y="1446214"/>
            <a:chExt cx="2488654" cy="3364778"/>
          </a:xfrm>
        </p:grpSpPr>
        <p:sp>
          <p:nvSpPr>
            <p:cNvPr id="12" name="Rectangle 11"/>
            <p:cNvSpPr/>
            <p:nvPr/>
          </p:nvSpPr>
          <p:spPr bwMode="auto">
            <a:xfrm>
              <a:off x="3254028" y="1446214"/>
              <a:ext cx="2488654" cy="3364778"/>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1645920" rIns="91436" bIns="45718" numCol="1" rtlCol="0" anchor="t" anchorCtr="0" compatLnSpc="1">
              <a:prstTxWarp prst="textNoShape">
                <a:avLst/>
              </a:prstTxWarp>
            </a:bodyPr>
            <a:lstStyle/>
            <a:p>
              <a:pPr defTabSz="914099" fontAlgn="base">
                <a:spcBef>
                  <a:spcPct val="0"/>
                </a:spcBef>
                <a:spcAft>
                  <a:spcPct val="0"/>
                </a:spcAft>
              </a:pPr>
              <a:r>
                <a:rPr lang="en-US" dirty="0" smtClean="0">
                  <a:gradFill>
                    <a:gsLst>
                      <a:gs pos="0">
                        <a:srgbClr val="FFFFFF"/>
                      </a:gs>
                      <a:gs pos="100000">
                        <a:srgbClr val="FFFFFF"/>
                      </a:gs>
                    </a:gsLst>
                    <a:lin ang="5400000" scaled="0"/>
                  </a:gradFill>
                  <a:latin typeface="Segoe UI Light" pitchFamily="34" charset="0"/>
                </a:rPr>
                <a:t>Blobs</a:t>
              </a:r>
              <a:endParaRPr lang="en-US" sz="2000" dirty="0" smtClean="0">
                <a:gradFill>
                  <a:gsLst>
                    <a:gs pos="0">
                      <a:srgbClr val="FFFFFF"/>
                    </a:gs>
                    <a:gs pos="100000">
                      <a:srgbClr val="FFFFFF"/>
                    </a:gs>
                  </a:gsLst>
                  <a:lin ang="5400000" scaled="0"/>
                </a:gradFill>
                <a:latin typeface="Segoe UI Light" pitchFamily="34" charset="0"/>
              </a:endParaRPr>
            </a:p>
            <a:p>
              <a:pPr defTabSz="914099" fontAlgn="base">
                <a:spcBef>
                  <a:spcPct val="0"/>
                </a:spcBef>
                <a:spcAft>
                  <a:spcPct val="0"/>
                </a:spcAft>
              </a:pPr>
              <a:r>
                <a:rPr lang="en-US" sz="1400" dirty="0">
                  <a:gradFill>
                    <a:gsLst>
                      <a:gs pos="0">
                        <a:srgbClr val="FFFFFF"/>
                      </a:gs>
                      <a:gs pos="100000">
                        <a:srgbClr val="FFFFFF"/>
                      </a:gs>
                    </a:gsLst>
                    <a:lin ang="5400000" scaled="0"/>
                  </a:gradFill>
                  <a:latin typeface="+mj-lt"/>
                </a:rPr>
                <a:t>Simple named files along with metadata for the </a:t>
              </a:r>
              <a:r>
                <a:rPr lang="en-US" sz="1400" dirty="0" smtClean="0">
                  <a:gradFill>
                    <a:gsLst>
                      <a:gs pos="0">
                        <a:srgbClr val="FFFFFF"/>
                      </a:gs>
                      <a:gs pos="100000">
                        <a:srgbClr val="FFFFFF"/>
                      </a:gs>
                    </a:gsLst>
                    <a:lin ang="5400000" scaled="0"/>
                  </a:gradFill>
                  <a:latin typeface="+mj-lt"/>
                </a:rPr>
                <a:t>file. </a:t>
              </a:r>
              <a:endParaRPr lang="en-US" sz="1400" dirty="0">
                <a:gradFill>
                  <a:gsLst>
                    <a:gs pos="0">
                      <a:srgbClr val="FFFFFF"/>
                    </a:gs>
                    <a:gs pos="100000">
                      <a:srgbClr val="FFFFFF"/>
                    </a:gs>
                  </a:gsLst>
                  <a:lin ang="5400000" scaled="0"/>
                </a:gradFill>
                <a:latin typeface="+mj-lt"/>
              </a:endParaRPr>
            </a:p>
          </p:txBody>
        </p:sp>
        <p:sp>
          <p:nvSpPr>
            <p:cNvPr id="13" name="Freeform 12"/>
            <p:cNvSpPr>
              <a:spLocks noEditPoints="1"/>
            </p:cNvSpPr>
            <p:nvPr/>
          </p:nvSpPr>
          <p:spPr bwMode="auto">
            <a:xfrm>
              <a:off x="3802889" y="1741651"/>
              <a:ext cx="1427833" cy="1020956"/>
            </a:xfrm>
            <a:custGeom>
              <a:avLst/>
              <a:gdLst>
                <a:gd name="T0" fmla="*/ 2220 w 3152"/>
                <a:gd name="T1" fmla="*/ 905 h 2780"/>
                <a:gd name="T2" fmla="*/ 2131 w 3152"/>
                <a:gd name="T3" fmla="*/ 764 h 2780"/>
                <a:gd name="T4" fmla="*/ 1420 w 3152"/>
                <a:gd name="T5" fmla="*/ 92 h 2780"/>
                <a:gd name="T6" fmla="*/ 1243 w 3152"/>
                <a:gd name="T7" fmla="*/ 2 h 2780"/>
                <a:gd name="T8" fmla="*/ 1243 w 3152"/>
                <a:gd name="T9" fmla="*/ 2 h 2780"/>
                <a:gd name="T10" fmla="*/ 1243 w 3152"/>
                <a:gd name="T11" fmla="*/ 2 h 2780"/>
                <a:gd name="T12" fmla="*/ 266 w 3152"/>
                <a:gd name="T13" fmla="*/ 2 h 2780"/>
                <a:gd name="T14" fmla="*/ 0 w 3152"/>
                <a:gd name="T15" fmla="*/ 226 h 2780"/>
                <a:gd name="T16" fmla="*/ 0 w 3152"/>
                <a:gd name="T17" fmla="*/ 2511 h 2780"/>
                <a:gd name="T18" fmla="*/ 266 w 3152"/>
                <a:gd name="T19" fmla="*/ 2780 h 2780"/>
                <a:gd name="T20" fmla="*/ 1953 w 3152"/>
                <a:gd name="T21" fmla="*/ 2780 h 2780"/>
                <a:gd name="T22" fmla="*/ 2220 w 3152"/>
                <a:gd name="T23" fmla="*/ 2511 h 2780"/>
                <a:gd name="T24" fmla="*/ 2220 w 3152"/>
                <a:gd name="T25" fmla="*/ 943 h 2780"/>
                <a:gd name="T26" fmla="*/ 2220 w 3152"/>
                <a:gd name="T27" fmla="*/ 905 h 2780"/>
                <a:gd name="T28" fmla="*/ 1243 w 3152"/>
                <a:gd name="T29" fmla="*/ 226 h 2780"/>
                <a:gd name="T30" fmla="*/ 1953 w 3152"/>
                <a:gd name="T31" fmla="*/ 943 h 2780"/>
                <a:gd name="T32" fmla="*/ 1243 w 3152"/>
                <a:gd name="T33" fmla="*/ 943 h 2780"/>
                <a:gd name="T34" fmla="*/ 1243 w 3152"/>
                <a:gd name="T35" fmla="*/ 226 h 2780"/>
                <a:gd name="T36" fmla="*/ 1243 w 3152"/>
                <a:gd name="T37" fmla="*/ 226 h 2780"/>
                <a:gd name="T38" fmla="*/ 1953 w 3152"/>
                <a:gd name="T39" fmla="*/ 2511 h 2780"/>
                <a:gd name="T40" fmla="*/ 266 w 3152"/>
                <a:gd name="T41" fmla="*/ 2511 h 2780"/>
                <a:gd name="T42" fmla="*/ 266 w 3152"/>
                <a:gd name="T43" fmla="*/ 226 h 2780"/>
                <a:gd name="T44" fmla="*/ 1021 w 3152"/>
                <a:gd name="T45" fmla="*/ 226 h 2780"/>
                <a:gd name="T46" fmla="*/ 1021 w 3152"/>
                <a:gd name="T47" fmla="*/ 943 h 2780"/>
                <a:gd name="T48" fmla="*/ 1243 w 3152"/>
                <a:gd name="T49" fmla="*/ 1212 h 2780"/>
                <a:gd name="T50" fmla="*/ 1953 w 3152"/>
                <a:gd name="T51" fmla="*/ 1212 h 2780"/>
                <a:gd name="T52" fmla="*/ 1953 w 3152"/>
                <a:gd name="T53" fmla="*/ 2511 h 2780"/>
                <a:gd name="T54" fmla="*/ 1953 w 3152"/>
                <a:gd name="T55" fmla="*/ 2511 h 2780"/>
                <a:gd name="T56" fmla="*/ 2575 w 3152"/>
                <a:gd name="T57" fmla="*/ 630 h 2780"/>
                <a:gd name="T58" fmla="*/ 2664 w 3152"/>
                <a:gd name="T59" fmla="*/ 854 h 2780"/>
                <a:gd name="T60" fmla="*/ 2664 w 3152"/>
                <a:gd name="T61" fmla="*/ 2511 h 2780"/>
                <a:gd name="T62" fmla="*/ 2442 w 3152"/>
                <a:gd name="T63" fmla="*/ 2780 h 2780"/>
                <a:gd name="T64" fmla="*/ 2353 w 3152"/>
                <a:gd name="T65" fmla="*/ 2780 h 2780"/>
                <a:gd name="T66" fmla="*/ 2442 w 3152"/>
                <a:gd name="T67" fmla="*/ 2556 h 2780"/>
                <a:gd name="T68" fmla="*/ 2442 w 3152"/>
                <a:gd name="T69" fmla="*/ 943 h 2780"/>
                <a:gd name="T70" fmla="*/ 2353 w 3152"/>
                <a:gd name="T71" fmla="*/ 674 h 2780"/>
                <a:gd name="T72" fmla="*/ 1642 w 3152"/>
                <a:gd name="T73" fmla="*/ 2 h 2780"/>
                <a:gd name="T74" fmla="*/ 1642 w 3152"/>
                <a:gd name="T75" fmla="*/ 2 h 2780"/>
                <a:gd name="T76" fmla="*/ 1731 w 3152"/>
                <a:gd name="T77" fmla="*/ 2 h 2780"/>
                <a:gd name="T78" fmla="*/ 1776 w 3152"/>
                <a:gd name="T79" fmla="*/ 2 h 2780"/>
                <a:gd name="T80" fmla="*/ 2086 w 3152"/>
                <a:gd name="T81" fmla="*/ 137 h 2780"/>
                <a:gd name="T82" fmla="*/ 2575 w 3152"/>
                <a:gd name="T83" fmla="*/ 630 h 2780"/>
                <a:gd name="T84" fmla="*/ 3063 w 3152"/>
                <a:gd name="T85" fmla="*/ 585 h 2780"/>
                <a:gd name="T86" fmla="*/ 3152 w 3152"/>
                <a:gd name="T87" fmla="*/ 764 h 2780"/>
                <a:gd name="T88" fmla="*/ 3152 w 3152"/>
                <a:gd name="T89" fmla="*/ 2511 h 2780"/>
                <a:gd name="T90" fmla="*/ 2886 w 3152"/>
                <a:gd name="T91" fmla="*/ 2780 h 2780"/>
                <a:gd name="T92" fmla="*/ 2841 w 3152"/>
                <a:gd name="T93" fmla="*/ 2780 h 2780"/>
                <a:gd name="T94" fmla="*/ 2886 w 3152"/>
                <a:gd name="T95" fmla="*/ 2556 h 2780"/>
                <a:gd name="T96" fmla="*/ 2886 w 3152"/>
                <a:gd name="T97" fmla="*/ 809 h 2780"/>
                <a:gd name="T98" fmla="*/ 2841 w 3152"/>
                <a:gd name="T99" fmla="*/ 630 h 2780"/>
                <a:gd name="T100" fmla="*/ 2220 w 3152"/>
                <a:gd name="T101" fmla="*/ 2 h 2780"/>
                <a:gd name="T102" fmla="*/ 2220 w 3152"/>
                <a:gd name="T103" fmla="*/ 2 h 2780"/>
                <a:gd name="T104" fmla="*/ 2264 w 3152"/>
                <a:gd name="T105" fmla="*/ 2 h 2780"/>
                <a:gd name="T106" fmla="*/ 2308 w 3152"/>
                <a:gd name="T107" fmla="*/ 2 h 2780"/>
                <a:gd name="T108" fmla="*/ 2619 w 3152"/>
                <a:gd name="T109" fmla="*/ 137 h 2780"/>
                <a:gd name="T110" fmla="*/ 3063 w 3152"/>
                <a:gd name="T111" fmla="*/ 585 h 2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52" h="2780">
                  <a:moveTo>
                    <a:pt x="2220" y="905"/>
                  </a:moveTo>
                  <a:cubicBezTo>
                    <a:pt x="2220" y="860"/>
                    <a:pt x="2204" y="833"/>
                    <a:pt x="2131" y="764"/>
                  </a:cubicBezTo>
                  <a:cubicBezTo>
                    <a:pt x="1419" y="93"/>
                    <a:pt x="1420" y="92"/>
                    <a:pt x="1420" y="92"/>
                  </a:cubicBezTo>
                  <a:cubicBezTo>
                    <a:pt x="1358" y="23"/>
                    <a:pt x="1304" y="2"/>
                    <a:pt x="1243" y="2"/>
                  </a:cubicBezTo>
                  <a:cubicBezTo>
                    <a:pt x="1243" y="2"/>
                    <a:pt x="1243" y="2"/>
                    <a:pt x="1243" y="2"/>
                  </a:cubicBezTo>
                  <a:cubicBezTo>
                    <a:pt x="1243" y="2"/>
                    <a:pt x="1243" y="2"/>
                    <a:pt x="1243" y="2"/>
                  </a:cubicBezTo>
                  <a:cubicBezTo>
                    <a:pt x="266" y="2"/>
                    <a:pt x="266" y="2"/>
                    <a:pt x="266" y="2"/>
                  </a:cubicBezTo>
                  <a:cubicBezTo>
                    <a:pt x="133" y="2"/>
                    <a:pt x="0" y="92"/>
                    <a:pt x="0" y="226"/>
                  </a:cubicBezTo>
                  <a:cubicBezTo>
                    <a:pt x="0" y="2511"/>
                    <a:pt x="0" y="2511"/>
                    <a:pt x="0" y="2511"/>
                  </a:cubicBezTo>
                  <a:cubicBezTo>
                    <a:pt x="0" y="2646"/>
                    <a:pt x="133" y="2780"/>
                    <a:pt x="266" y="2780"/>
                  </a:cubicBezTo>
                  <a:cubicBezTo>
                    <a:pt x="1953" y="2780"/>
                    <a:pt x="1953" y="2780"/>
                    <a:pt x="1953" y="2780"/>
                  </a:cubicBezTo>
                  <a:cubicBezTo>
                    <a:pt x="2086" y="2780"/>
                    <a:pt x="2220" y="2646"/>
                    <a:pt x="2220" y="2511"/>
                  </a:cubicBezTo>
                  <a:cubicBezTo>
                    <a:pt x="2220" y="943"/>
                    <a:pt x="2220" y="943"/>
                    <a:pt x="2220" y="943"/>
                  </a:cubicBezTo>
                  <a:lnTo>
                    <a:pt x="2220" y="905"/>
                  </a:lnTo>
                  <a:close/>
                  <a:moveTo>
                    <a:pt x="1243" y="226"/>
                  </a:moveTo>
                  <a:cubicBezTo>
                    <a:pt x="1953" y="943"/>
                    <a:pt x="1953" y="943"/>
                    <a:pt x="1953" y="943"/>
                  </a:cubicBezTo>
                  <a:cubicBezTo>
                    <a:pt x="1243" y="943"/>
                    <a:pt x="1243" y="943"/>
                    <a:pt x="1243" y="943"/>
                  </a:cubicBezTo>
                  <a:cubicBezTo>
                    <a:pt x="1243" y="226"/>
                    <a:pt x="1243" y="226"/>
                    <a:pt x="1243" y="226"/>
                  </a:cubicBezTo>
                  <a:cubicBezTo>
                    <a:pt x="1243" y="226"/>
                    <a:pt x="1243" y="226"/>
                    <a:pt x="1243" y="226"/>
                  </a:cubicBezTo>
                  <a:close/>
                  <a:moveTo>
                    <a:pt x="1953" y="2511"/>
                  </a:moveTo>
                  <a:cubicBezTo>
                    <a:pt x="266" y="2511"/>
                    <a:pt x="266" y="2511"/>
                    <a:pt x="266" y="2511"/>
                  </a:cubicBezTo>
                  <a:cubicBezTo>
                    <a:pt x="266" y="226"/>
                    <a:pt x="266" y="226"/>
                    <a:pt x="266" y="226"/>
                  </a:cubicBezTo>
                  <a:cubicBezTo>
                    <a:pt x="1021" y="226"/>
                    <a:pt x="1021" y="226"/>
                    <a:pt x="1021" y="226"/>
                  </a:cubicBezTo>
                  <a:cubicBezTo>
                    <a:pt x="1021" y="943"/>
                    <a:pt x="1021" y="943"/>
                    <a:pt x="1021" y="943"/>
                  </a:cubicBezTo>
                  <a:cubicBezTo>
                    <a:pt x="1021" y="1078"/>
                    <a:pt x="1110" y="1212"/>
                    <a:pt x="1243" y="1212"/>
                  </a:cubicBezTo>
                  <a:cubicBezTo>
                    <a:pt x="1953" y="1212"/>
                    <a:pt x="1953" y="1212"/>
                    <a:pt x="1953" y="1212"/>
                  </a:cubicBezTo>
                  <a:cubicBezTo>
                    <a:pt x="1953" y="2511"/>
                    <a:pt x="1953" y="2511"/>
                    <a:pt x="1953" y="2511"/>
                  </a:cubicBezTo>
                  <a:cubicBezTo>
                    <a:pt x="1953" y="2511"/>
                    <a:pt x="1953" y="2511"/>
                    <a:pt x="1953" y="2511"/>
                  </a:cubicBezTo>
                  <a:close/>
                  <a:moveTo>
                    <a:pt x="2575" y="630"/>
                  </a:moveTo>
                  <a:cubicBezTo>
                    <a:pt x="2619" y="674"/>
                    <a:pt x="2664" y="764"/>
                    <a:pt x="2664" y="854"/>
                  </a:cubicBezTo>
                  <a:cubicBezTo>
                    <a:pt x="2664" y="2511"/>
                    <a:pt x="2664" y="2511"/>
                    <a:pt x="2664" y="2511"/>
                  </a:cubicBezTo>
                  <a:cubicBezTo>
                    <a:pt x="2664" y="2646"/>
                    <a:pt x="2575" y="2780"/>
                    <a:pt x="2442" y="2780"/>
                  </a:cubicBezTo>
                  <a:cubicBezTo>
                    <a:pt x="2353" y="2780"/>
                    <a:pt x="2353" y="2780"/>
                    <a:pt x="2353" y="2780"/>
                  </a:cubicBezTo>
                  <a:cubicBezTo>
                    <a:pt x="2397" y="2691"/>
                    <a:pt x="2442" y="2646"/>
                    <a:pt x="2442" y="2556"/>
                  </a:cubicBezTo>
                  <a:cubicBezTo>
                    <a:pt x="2442" y="943"/>
                    <a:pt x="2442" y="943"/>
                    <a:pt x="2442" y="943"/>
                  </a:cubicBezTo>
                  <a:cubicBezTo>
                    <a:pt x="2442" y="854"/>
                    <a:pt x="2452" y="769"/>
                    <a:pt x="2353" y="674"/>
                  </a:cubicBezTo>
                  <a:cubicBezTo>
                    <a:pt x="1645" y="0"/>
                    <a:pt x="1642" y="2"/>
                    <a:pt x="1642" y="2"/>
                  </a:cubicBezTo>
                  <a:cubicBezTo>
                    <a:pt x="1642" y="2"/>
                    <a:pt x="1642" y="2"/>
                    <a:pt x="1642" y="2"/>
                  </a:cubicBezTo>
                  <a:cubicBezTo>
                    <a:pt x="1731" y="2"/>
                    <a:pt x="1731" y="2"/>
                    <a:pt x="1731" y="2"/>
                  </a:cubicBezTo>
                  <a:cubicBezTo>
                    <a:pt x="1776" y="2"/>
                    <a:pt x="1776" y="2"/>
                    <a:pt x="1776" y="2"/>
                  </a:cubicBezTo>
                  <a:cubicBezTo>
                    <a:pt x="1820" y="2"/>
                    <a:pt x="1953" y="2"/>
                    <a:pt x="2086" y="137"/>
                  </a:cubicBezTo>
                  <a:cubicBezTo>
                    <a:pt x="2575" y="630"/>
                    <a:pt x="2575" y="630"/>
                    <a:pt x="2575" y="630"/>
                  </a:cubicBezTo>
                  <a:moveTo>
                    <a:pt x="3063" y="585"/>
                  </a:moveTo>
                  <a:cubicBezTo>
                    <a:pt x="3108" y="630"/>
                    <a:pt x="3152" y="719"/>
                    <a:pt x="3152" y="764"/>
                  </a:cubicBezTo>
                  <a:cubicBezTo>
                    <a:pt x="3152" y="2511"/>
                    <a:pt x="3152" y="2511"/>
                    <a:pt x="3152" y="2511"/>
                  </a:cubicBezTo>
                  <a:cubicBezTo>
                    <a:pt x="3152" y="2646"/>
                    <a:pt x="3019" y="2780"/>
                    <a:pt x="2886" y="2780"/>
                  </a:cubicBezTo>
                  <a:cubicBezTo>
                    <a:pt x="2841" y="2780"/>
                    <a:pt x="2841" y="2780"/>
                    <a:pt x="2841" y="2780"/>
                  </a:cubicBezTo>
                  <a:cubicBezTo>
                    <a:pt x="2886" y="2691"/>
                    <a:pt x="2886" y="2646"/>
                    <a:pt x="2886" y="2556"/>
                  </a:cubicBezTo>
                  <a:cubicBezTo>
                    <a:pt x="2886" y="809"/>
                    <a:pt x="2886" y="809"/>
                    <a:pt x="2886" y="809"/>
                  </a:cubicBezTo>
                  <a:cubicBezTo>
                    <a:pt x="2886" y="764"/>
                    <a:pt x="2886" y="674"/>
                    <a:pt x="2841" y="630"/>
                  </a:cubicBezTo>
                  <a:cubicBezTo>
                    <a:pt x="2220" y="2"/>
                    <a:pt x="2220" y="2"/>
                    <a:pt x="2220" y="2"/>
                  </a:cubicBezTo>
                  <a:cubicBezTo>
                    <a:pt x="2220" y="2"/>
                    <a:pt x="2220" y="2"/>
                    <a:pt x="2220" y="2"/>
                  </a:cubicBezTo>
                  <a:cubicBezTo>
                    <a:pt x="2264" y="2"/>
                    <a:pt x="2264" y="2"/>
                    <a:pt x="2264" y="2"/>
                  </a:cubicBezTo>
                  <a:cubicBezTo>
                    <a:pt x="2308" y="2"/>
                    <a:pt x="2308" y="2"/>
                    <a:pt x="2308" y="2"/>
                  </a:cubicBezTo>
                  <a:cubicBezTo>
                    <a:pt x="2397" y="2"/>
                    <a:pt x="2486" y="2"/>
                    <a:pt x="2619" y="137"/>
                  </a:cubicBezTo>
                  <a:cubicBezTo>
                    <a:pt x="3063" y="585"/>
                    <a:pt x="3063" y="585"/>
                    <a:pt x="3063" y="585"/>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800" dirty="0"/>
            </a:p>
          </p:txBody>
        </p:sp>
      </p:grpSp>
      <p:grpSp>
        <p:nvGrpSpPr>
          <p:cNvPr id="27" name="Group 26"/>
          <p:cNvGrpSpPr/>
          <p:nvPr/>
        </p:nvGrpSpPr>
        <p:grpSpPr>
          <a:xfrm>
            <a:off x="2370286" y="1746611"/>
            <a:ext cx="1866977" cy="3364778"/>
            <a:chOff x="3159559" y="1746611"/>
            <a:chExt cx="2488654" cy="3364778"/>
          </a:xfrm>
        </p:grpSpPr>
        <p:sp>
          <p:nvSpPr>
            <p:cNvPr id="15" name="Rectangle 14"/>
            <p:cNvSpPr/>
            <p:nvPr/>
          </p:nvSpPr>
          <p:spPr bwMode="auto">
            <a:xfrm>
              <a:off x="3159559" y="1746611"/>
              <a:ext cx="2488654" cy="3364778"/>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1645920" rIns="91436" bIns="45718" numCol="1" rtlCol="0" anchor="t" anchorCtr="0" compatLnSpc="1">
              <a:prstTxWarp prst="textNoShape">
                <a:avLst/>
              </a:prstTxWarp>
            </a:bodyPr>
            <a:lstStyle/>
            <a:p>
              <a:pPr defTabSz="914099" fontAlgn="base">
                <a:spcBef>
                  <a:spcPct val="0"/>
                </a:spcBef>
                <a:spcAft>
                  <a:spcPct val="0"/>
                </a:spcAft>
              </a:pPr>
              <a:r>
                <a:rPr lang="en-US" dirty="0">
                  <a:gradFill>
                    <a:gsLst>
                      <a:gs pos="0">
                        <a:srgbClr val="FFFFFF"/>
                      </a:gs>
                      <a:gs pos="100000">
                        <a:srgbClr val="FFFFFF"/>
                      </a:gs>
                    </a:gsLst>
                    <a:lin ang="5400000" scaled="0"/>
                  </a:gradFill>
                  <a:latin typeface="Segoe UI Light" pitchFamily="34" charset="0"/>
                </a:rPr>
                <a:t>Drives</a:t>
              </a:r>
            </a:p>
            <a:p>
              <a:pPr defTabSz="914099" fontAlgn="base">
                <a:spcBef>
                  <a:spcPct val="0"/>
                </a:spcBef>
                <a:spcAft>
                  <a:spcPct val="0"/>
                </a:spcAft>
              </a:pPr>
              <a:r>
                <a:rPr lang="en-US" sz="1400" dirty="0">
                  <a:gradFill>
                    <a:gsLst>
                      <a:gs pos="0">
                        <a:srgbClr val="FFFFFF"/>
                      </a:gs>
                      <a:gs pos="100000">
                        <a:srgbClr val="FFFFFF"/>
                      </a:gs>
                    </a:gsLst>
                    <a:lin ang="5400000" scaled="0"/>
                  </a:gradFill>
                  <a:latin typeface="+mj-lt"/>
                </a:rPr>
                <a:t>Durable NTFS volumes for Windows Azure applications to use. Based on Blobs.</a:t>
              </a:r>
            </a:p>
          </p:txBody>
        </p:sp>
        <p:sp>
          <p:nvSpPr>
            <p:cNvPr id="26" name="Freeform 79"/>
            <p:cNvSpPr>
              <a:spLocks noEditPoints="1"/>
            </p:cNvSpPr>
            <p:nvPr/>
          </p:nvSpPr>
          <p:spPr bwMode="black">
            <a:xfrm>
              <a:off x="3633431" y="1898650"/>
              <a:ext cx="1358183" cy="1263911"/>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200"/>
            </a:p>
          </p:txBody>
        </p:sp>
      </p:grpSp>
    </p:spTree>
    <p:extLst>
      <p:ext uri="{BB962C8B-B14F-4D97-AF65-F5344CB8AC3E}">
        <p14:creationId xmlns:p14="http://schemas.microsoft.com/office/powerpoint/2010/main" val="209622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nodeType="withEffect">
                                  <p:stCondLst>
                                    <p:cond delay="10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nodeType="withEffect">
                                  <p:stCondLst>
                                    <p:cond delay="20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nodeType="withEffect">
                                  <p:stCondLst>
                                    <p:cond delay="30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398729" y="5317324"/>
            <a:ext cx="8059471" cy="609600"/>
          </a:xfrm>
          <a:prstGeom prst="round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400" dirty="0" smtClean="0">
              <a:gradFill>
                <a:gsLst>
                  <a:gs pos="0">
                    <a:srgbClr val="FFFFFF"/>
                  </a:gs>
                  <a:gs pos="100000">
                    <a:srgbClr val="FFFFFF"/>
                  </a:gs>
                </a:gsLst>
                <a:lin ang="5400000" scaled="0"/>
              </a:gradFill>
            </a:endParaRPr>
          </a:p>
        </p:txBody>
      </p:sp>
      <p:sp>
        <p:nvSpPr>
          <p:cNvPr id="2" name="Title 1"/>
          <p:cNvSpPr>
            <a:spLocks noGrp="1"/>
          </p:cNvSpPr>
          <p:nvPr>
            <p:ph type="title"/>
          </p:nvPr>
        </p:nvSpPr>
        <p:spPr>
          <a:xfrm>
            <a:off x="389436" y="228601"/>
            <a:ext cx="8363938" cy="664797"/>
          </a:xfrm>
        </p:spPr>
        <p:txBody>
          <a:bodyPr/>
          <a:lstStyle/>
          <a:p>
            <a:r>
              <a:rPr lang="en-US" sz="4800" dirty="0"/>
              <a:t>Windows Azure </a:t>
            </a:r>
            <a:r>
              <a:rPr lang="en-US" sz="4800" dirty="0" smtClean="0">
                <a:solidFill>
                  <a:srgbClr val="00B0F0"/>
                </a:solidFill>
              </a:rPr>
              <a:t>Storage</a:t>
            </a:r>
            <a:r>
              <a:rPr lang="en-US" sz="4800" dirty="0" smtClean="0"/>
              <a:t> Account</a:t>
            </a:r>
            <a:endParaRPr lang="en-US" sz="4800" dirty="0"/>
          </a:p>
        </p:txBody>
      </p:sp>
      <p:sp>
        <p:nvSpPr>
          <p:cNvPr id="3" name="Text Placeholder 2"/>
          <p:cNvSpPr>
            <a:spLocks noGrp="1"/>
          </p:cNvSpPr>
          <p:nvPr>
            <p:ph type="body" sz="quarter" idx="10"/>
          </p:nvPr>
        </p:nvSpPr>
        <p:spPr>
          <a:xfrm>
            <a:off x="384347" y="2641600"/>
            <a:ext cx="8531053" cy="3562514"/>
          </a:xfrm>
        </p:spPr>
        <p:txBody>
          <a:bodyPr/>
          <a:lstStyle/>
          <a:p>
            <a:pPr marL="228600" indent="-228600">
              <a:spcBef>
                <a:spcPts val="1200"/>
              </a:spcBef>
            </a:pPr>
            <a:r>
              <a:rPr lang="en-US" sz="2800" dirty="0" smtClean="0"/>
              <a:t>Create account in Management Portal</a:t>
            </a:r>
          </a:p>
          <a:p>
            <a:pPr marL="623888" lvl="1" indent="-228600">
              <a:spcBef>
                <a:spcPts val="1200"/>
              </a:spcBef>
            </a:pPr>
            <a:r>
              <a:rPr lang="en-US" sz="2000" dirty="0" smtClean="0">
                <a:hlinkClick r:id="rId2"/>
              </a:rPr>
              <a:t>http://windows.azure.com</a:t>
            </a:r>
            <a:endParaRPr lang="en-US" sz="2000" dirty="0" smtClean="0"/>
          </a:p>
          <a:p>
            <a:pPr marL="228600" indent="-228600">
              <a:spcBef>
                <a:spcPts val="1200"/>
              </a:spcBef>
            </a:pPr>
            <a:r>
              <a:rPr lang="en-US" sz="2400" dirty="0" smtClean="0"/>
              <a:t>Geographically located with affinity</a:t>
            </a:r>
          </a:p>
          <a:p>
            <a:pPr marL="228600" indent="-228600">
              <a:spcBef>
                <a:spcPts val="1200"/>
              </a:spcBef>
            </a:pPr>
            <a:r>
              <a:rPr lang="en-US" sz="2400" dirty="0" smtClean="0"/>
              <a:t>You get 2 keys…</a:t>
            </a:r>
          </a:p>
          <a:p>
            <a:pPr marL="228600" indent="-228600">
              <a:spcBef>
                <a:spcPts val="1200"/>
              </a:spcBef>
            </a:pPr>
            <a:r>
              <a:rPr lang="en-US" sz="2400" dirty="0" smtClean="0"/>
              <a:t>API based on REST…</a:t>
            </a:r>
          </a:p>
          <a:p>
            <a:pPr marL="0" indent="0">
              <a:spcBef>
                <a:spcPts val="1200"/>
              </a:spcBef>
              <a:buNone/>
            </a:pPr>
            <a:r>
              <a:rPr lang="en-US" sz="2000" dirty="0"/>
              <a:t> </a:t>
            </a:r>
            <a:r>
              <a:rPr lang="en-US" sz="2000" dirty="0" smtClean="0"/>
              <a:t>    </a:t>
            </a:r>
            <a:r>
              <a:rPr lang="en-US" sz="1600" dirty="0" smtClean="0">
                <a:solidFill>
                  <a:schemeClr val="bg1"/>
                </a:solidFill>
                <a:latin typeface="Lucida Console" pitchFamily="49" charset="0"/>
              </a:rPr>
              <a:t>http://btlod.blob.core.windows.net/public/helloworld.txt</a:t>
            </a:r>
            <a:r>
              <a:rPr lang="en-US" sz="1800" dirty="0" smtClean="0">
                <a:solidFill>
                  <a:schemeClr val="bg1"/>
                </a:solidFill>
              </a:rPr>
              <a:t> </a:t>
            </a:r>
            <a:endParaRPr lang="en-US" sz="1800" dirty="0">
              <a:solidFill>
                <a:schemeClr val="bg1"/>
              </a:solidFill>
            </a:endParaRPr>
          </a:p>
          <a:p>
            <a:pPr marL="0" indent="0">
              <a:buNone/>
            </a:pPr>
            <a:endParaRPr lang="en-US" sz="2000" dirty="0"/>
          </a:p>
        </p:txBody>
      </p:sp>
      <p:sp>
        <p:nvSpPr>
          <p:cNvPr id="87" name="Rounded Rectangle 86"/>
          <p:cNvSpPr/>
          <p:nvPr/>
        </p:nvSpPr>
        <p:spPr bwMode="auto">
          <a:xfrm>
            <a:off x="398729" y="1727200"/>
            <a:ext cx="8289143" cy="685800"/>
          </a:xfrm>
          <a:prstGeom prst="roundRect">
            <a:avLst/>
          </a:prstGeom>
          <a:gradFill>
            <a:gsLst>
              <a:gs pos="0">
                <a:srgbClr val="756005"/>
              </a:gs>
              <a:gs pos="55000">
                <a:srgbClr val="8D7005"/>
              </a:gs>
              <a:gs pos="100000">
                <a:srgbClr val="AA7F06"/>
              </a:gs>
            </a:gsLst>
          </a:gradFill>
          <a:ln>
            <a:solidFill>
              <a:srgbClr val="977515"/>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400" dirty="0" smtClean="0">
                <a:solidFill>
                  <a:srgbClr val="FFFFFF"/>
                </a:solidFill>
                <a:latin typeface="Calibri"/>
              </a:rPr>
              <a:t>http://&lt;account&gt;.</a:t>
            </a:r>
            <a:r>
              <a:rPr lang="en-US" sz="2400" b="1" dirty="0" smtClean="0">
                <a:solidFill>
                  <a:srgbClr val="FFFFFF"/>
                </a:solidFill>
                <a:latin typeface="Calibri"/>
              </a:rPr>
              <a:t>&lt;BLOB|TABLE|QUEUE&gt;</a:t>
            </a:r>
            <a:r>
              <a:rPr lang="en-US" sz="2400" dirty="0" smtClean="0">
                <a:solidFill>
                  <a:srgbClr val="FFFFFF"/>
                </a:solidFill>
                <a:latin typeface="Calibri"/>
              </a:rPr>
              <a:t>.core.windows.net/...</a:t>
            </a:r>
          </a:p>
        </p:txBody>
      </p:sp>
    </p:spTree>
    <p:extLst>
      <p:ext uri="{BB962C8B-B14F-4D97-AF65-F5344CB8AC3E}">
        <p14:creationId xmlns:p14="http://schemas.microsoft.com/office/powerpoint/2010/main" val="2795129825"/>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to </a:t>
            </a:r>
            <a:r>
              <a:rPr lang="en-US" dirty="0" smtClean="0">
                <a:solidFill>
                  <a:srgbClr val="00B0F0"/>
                </a:solidFill>
              </a:rPr>
              <a:t>Explore</a:t>
            </a:r>
            <a:r>
              <a:rPr lang="en-US" dirty="0" smtClean="0"/>
              <a:t> Storage </a:t>
            </a:r>
            <a:endParaRPr lang="en-US" dirty="0"/>
          </a:p>
        </p:txBody>
      </p:sp>
      <p:sp>
        <p:nvSpPr>
          <p:cNvPr id="3" name="Text Placeholder 2"/>
          <p:cNvSpPr>
            <a:spLocks noGrp="1"/>
          </p:cNvSpPr>
          <p:nvPr>
            <p:ph type="body" sz="quarter" idx="10"/>
          </p:nvPr>
        </p:nvSpPr>
        <p:spPr>
          <a:xfrm>
            <a:off x="389436" y="1447800"/>
            <a:ext cx="8363938" cy="4238083"/>
          </a:xfrm>
        </p:spPr>
        <p:txBody>
          <a:bodyPr/>
          <a:lstStyle/>
          <a:p>
            <a:r>
              <a:rPr lang="en-US" sz="3200" dirty="0" smtClean="0">
                <a:solidFill>
                  <a:srgbClr val="00B0F0"/>
                </a:solidFill>
              </a:rPr>
              <a:t>Many tools are available some for free, some from 3</a:t>
            </a:r>
            <a:r>
              <a:rPr lang="en-US" sz="3200" baseline="30000" dirty="0" smtClean="0">
                <a:solidFill>
                  <a:srgbClr val="00B0F0"/>
                </a:solidFill>
              </a:rPr>
              <a:t>rd</a:t>
            </a:r>
            <a:r>
              <a:rPr lang="en-US" sz="3200" dirty="0" smtClean="0">
                <a:solidFill>
                  <a:srgbClr val="00B0F0"/>
                </a:solidFill>
              </a:rPr>
              <a:t> parties, including:</a:t>
            </a:r>
          </a:p>
          <a:p>
            <a:r>
              <a:rPr lang="en-US" sz="3200" dirty="0"/>
              <a:t>	</a:t>
            </a:r>
            <a:r>
              <a:rPr lang="en-US" sz="3200" dirty="0" smtClean="0"/>
              <a:t>Visual Studio</a:t>
            </a:r>
          </a:p>
          <a:p>
            <a:r>
              <a:rPr lang="en-US" sz="3200" dirty="0"/>
              <a:t>	</a:t>
            </a:r>
            <a:r>
              <a:rPr lang="en-US" sz="3200" dirty="0" smtClean="0">
                <a:hlinkClick r:id="rId2"/>
              </a:rPr>
              <a:t>http://myAzureStorage.cloudapp.net</a:t>
            </a:r>
            <a:endParaRPr lang="en-US" sz="3200" dirty="0" smtClean="0"/>
          </a:p>
          <a:p>
            <a:r>
              <a:rPr lang="en-US" sz="3200" dirty="0"/>
              <a:t>	</a:t>
            </a:r>
            <a:r>
              <a:rPr lang="en-US" sz="3200" dirty="0" smtClean="0">
                <a:hlinkClick r:id="rId3"/>
              </a:rPr>
              <a:t>http://clumsyleaf.com</a:t>
            </a:r>
            <a:endParaRPr lang="en-US" sz="3200" dirty="0" smtClean="0"/>
          </a:p>
          <a:p>
            <a:r>
              <a:rPr lang="en-US" sz="3200" dirty="0"/>
              <a:t>	</a:t>
            </a:r>
            <a:r>
              <a:rPr lang="en-US" sz="3200" dirty="0" smtClean="0">
                <a:hlinkClick r:id="rId4"/>
              </a:rPr>
              <a:t>http://cerebrata.com</a:t>
            </a:r>
            <a:r>
              <a:rPr lang="en-US" sz="3200" dirty="0" smtClean="0"/>
              <a:t> </a:t>
            </a:r>
          </a:p>
          <a:p>
            <a:endParaRPr lang="en-US" sz="3200" dirty="0"/>
          </a:p>
          <a:p>
            <a:r>
              <a:rPr lang="en-US" sz="3200" dirty="0" smtClean="0"/>
              <a:t>These give access to our storage account</a:t>
            </a:r>
            <a:endParaRPr lang="en-US" sz="3200" dirty="0"/>
          </a:p>
        </p:txBody>
      </p:sp>
    </p:spTree>
    <p:extLst>
      <p:ext uri="{BB962C8B-B14F-4D97-AF65-F5344CB8AC3E}">
        <p14:creationId xmlns:p14="http://schemas.microsoft.com/office/powerpoint/2010/main" val="2875802108"/>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B0F0">
            <a:alpha val="99000"/>
          </a:srgbClr>
        </a:soli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Storage Accounts</a:t>
            </a:r>
            <a:endParaRPr lang="en-US" dirty="0"/>
          </a:p>
        </p:txBody>
      </p:sp>
      <p:sp>
        <p:nvSpPr>
          <p:cNvPr id="5" name="Subtitle 4"/>
          <p:cNvSpPr>
            <a:spLocks noGrp="1"/>
          </p:cNvSpPr>
          <p:nvPr>
            <p:ph type="subTitle" idx="1"/>
          </p:nvPr>
        </p:nvSpPr>
        <p:spPr/>
        <p:txBody>
          <a:bodyPr/>
          <a:lstStyle/>
          <a:p>
            <a:endParaRPr lang="en-US"/>
          </a:p>
        </p:txBody>
      </p:sp>
      <p:sp>
        <p:nvSpPr>
          <p:cNvPr id="6" name="Text Placeholder 5"/>
          <p:cNvSpPr>
            <a:spLocks noGrp="1"/>
          </p:cNvSpPr>
          <p:nvPr>
            <p:ph type="body" sz="quarter" idx="10"/>
          </p:nvPr>
        </p:nvSpPr>
        <p:spPr/>
        <p:txBody>
          <a:bodyPr/>
          <a:lstStyle/>
          <a:p>
            <a:r>
              <a:rPr lang="en-US" dirty="0" smtClean="0"/>
              <a:t>Demo 1</a:t>
            </a:r>
            <a:endParaRPr lang="en-US" dirty="0"/>
          </a:p>
        </p:txBody>
      </p:sp>
    </p:spTree>
    <p:extLst>
      <p:ext uri="{BB962C8B-B14F-4D97-AF65-F5344CB8AC3E}">
        <p14:creationId xmlns:p14="http://schemas.microsoft.com/office/powerpoint/2010/main" val="3997524200"/>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1"/>
            <a:ext cx="8363938" cy="1107996"/>
          </a:xfrm>
        </p:spPr>
        <p:txBody>
          <a:bodyPr/>
          <a:lstStyle/>
          <a:p>
            <a:r>
              <a:rPr lang="en-US" sz="4800" dirty="0" smtClean="0"/>
              <a:t>Windows Azure </a:t>
            </a:r>
            <a:r>
              <a:rPr lang="en-US" sz="4800" dirty="0">
                <a:solidFill>
                  <a:srgbClr val="00B0F0"/>
                </a:solidFill>
              </a:rPr>
              <a:t>Storage Account</a:t>
            </a:r>
            <a:r>
              <a:rPr lang="en-US" sz="4800" dirty="0"/>
              <a:t/>
            </a:r>
            <a:br>
              <a:rPr lang="en-US" sz="4800" dirty="0"/>
            </a:br>
            <a:endParaRPr lang="en-US" sz="3200" dirty="0">
              <a:solidFill>
                <a:schemeClr val="tx1">
                  <a:lumMod val="90000"/>
                  <a:lumOff val="10000"/>
                  <a:alpha val="99000"/>
                </a:schemeClr>
              </a:solidFill>
            </a:endParaRPr>
          </a:p>
        </p:txBody>
      </p:sp>
      <p:sp>
        <p:nvSpPr>
          <p:cNvPr id="4" name="Text Placeholder 3"/>
          <p:cNvSpPr>
            <a:spLocks noGrp="1"/>
          </p:cNvSpPr>
          <p:nvPr>
            <p:ph type="body" sz="quarter" idx="10"/>
          </p:nvPr>
        </p:nvSpPr>
        <p:spPr>
          <a:xfrm>
            <a:off x="389436" y="1447799"/>
            <a:ext cx="8363938" cy="3214726"/>
          </a:xfrm>
        </p:spPr>
        <p:txBody>
          <a:bodyPr/>
          <a:lstStyle/>
          <a:p>
            <a:pPr marL="0" lvl="0" defTabSz="1218987"/>
            <a:r>
              <a:rPr lang="en-US" sz="2400" spc="0" dirty="0">
                <a:solidFill>
                  <a:srgbClr val="00AEEF">
                    <a:alpha val="99000"/>
                  </a:srgbClr>
                </a:solidFill>
              </a:rPr>
              <a:t>Can CDN Enable Account</a:t>
            </a:r>
          </a:p>
          <a:p>
            <a:pPr lvl="1"/>
            <a:r>
              <a:rPr lang="en-US" sz="1600" dirty="0"/>
              <a:t>Blobs delivered via 24 global CDN nodes</a:t>
            </a:r>
          </a:p>
          <a:p>
            <a:pPr marL="0" lvl="0" defTabSz="1218987">
              <a:spcBef>
                <a:spcPct val="20000"/>
              </a:spcBef>
              <a:spcAft>
                <a:spcPts val="0"/>
              </a:spcAft>
            </a:pPr>
            <a:endParaRPr lang="en-US" sz="1600" spc="0" dirty="0">
              <a:solidFill>
                <a:srgbClr val="00AEEF"/>
              </a:solidFill>
            </a:endParaRPr>
          </a:p>
          <a:p>
            <a:pPr marL="0" lvl="0" defTabSz="1218987">
              <a:spcBef>
                <a:spcPct val="20000"/>
              </a:spcBef>
            </a:pPr>
            <a:r>
              <a:rPr lang="en-US" sz="2400" spc="0" dirty="0">
                <a:solidFill>
                  <a:srgbClr val="00AEEF">
                    <a:alpha val="99000"/>
                  </a:srgbClr>
                </a:solidFill>
              </a:rPr>
              <a:t>Can co-locate storage account with compute account</a:t>
            </a:r>
          </a:p>
          <a:p>
            <a:pPr lvl="1"/>
            <a:r>
              <a:rPr lang="en-US" sz="1600" dirty="0"/>
              <a:t>Explicitly or using affinity groups</a:t>
            </a:r>
          </a:p>
          <a:p>
            <a:pPr marL="0" lvl="0" defTabSz="1218987">
              <a:spcBef>
                <a:spcPct val="20000"/>
              </a:spcBef>
              <a:spcAft>
                <a:spcPts val="0"/>
              </a:spcAft>
            </a:pPr>
            <a:endParaRPr lang="en-US" sz="1600" spc="0" dirty="0">
              <a:solidFill>
                <a:srgbClr val="00AEEF"/>
              </a:solidFill>
            </a:endParaRPr>
          </a:p>
          <a:p>
            <a:pPr marL="0" lvl="0" defTabSz="1218987">
              <a:spcBef>
                <a:spcPct val="20000"/>
              </a:spcBef>
            </a:pPr>
            <a:r>
              <a:rPr lang="en-US" sz="2400" spc="0" dirty="0">
                <a:solidFill>
                  <a:srgbClr val="00AEEF">
                    <a:alpha val="99000"/>
                  </a:srgbClr>
                </a:solidFill>
              </a:rPr>
              <a:t>Accounts have two independent 512 bit shared secret keys</a:t>
            </a:r>
            <a:endParaRPr lang="en-US" sz="2400" spc="0" dirty="0">
              <a:solidFill>
                <a:srgbClr val="00AEEF"/>
              </a:solidFill>
            </a:endParaRPr>
          </a:p>
          <a:p>
            <a:pPr marL="0" lvl="0" defTabSz="1218987">
              <a:spcBef>
                <a:spcPct val="20000"/>
              </a:spcBef>
            </a:pPr>
            <a:r>
              <a:rPr lang="en-US" sz="2400" spc="0" dirty="0">
                <a:solidFill>
                  <a:srgbClr val="00AEEF">
                    <a:alpha val="99000"/>
                  </a:srgbClr>
                </a:solidFill>
              </a:rPr>
              <a:t/>
            </a:r>
            <a:br>
              <a:rPr lang="en-US" sz="2400" spc="0" dirty="0">
                <a:solidFill>
                  <a:srgbClr val="00AEEF">
                    <a:alpha val="99000"/>
                  </a:srgbClr>
                </a:solidFill>
              </a:rPr>
            </a:br>
            <a:r>
              <a:rPr lang="en-US" sz="2400" spc="0" dirty="0">
                <a:solidFill>
                  <a:srgbClr val="00AEEF">
                    <a:alpha val="99000"/>
                  </a:srgbClr>
                </a:solidFill>
              </a:rPr>
              <a:t>100 TBs per </a:t>
            </a:r>
            <a:r>
              <a:rPr lang="en-US" sz="2400" spc="0" dirty="0" smtClean="0">
                <a:solidFill>
                  <a:srgbClr val="00AEEF">
                    <a:alpha val="99000"/>
                  </a:srgbClr>
                </a:solidFill>
              </a:rPr>
              <a:t>account</a:t>
            </a:r>
            <a:endParaRPr lang="en-US" sz="2400" spc="0" dirty="0">
              <a:solidFill>
                <a:srgbClr val="00AEEF">
                  <a:alpha val="99000"/>
                </a:srgbClr>
              </a:solidFill>
            </a:endParaRPr>
          </a:p>
        </p:txBody>
      </p:sp>
    </p:spTree>
    <p:extLst>
      <p:ext uri="{BB962C8B-B14F-4D97-AF65-F5344CB8AC3E}">
        <p14:creationId xmlns:p14="http://schemas.microsoft.com/office/powerpoint/2010/main" val="3820258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1"/>
            <a:ext cx="8363938" cy="609398"/>
          </a:xfrm>
        </p:spPr>
        <p:txBody>
          <a:bodyPr/>
          <a:lstStyle/>
          <a:p>
            <a:r>
              <a:rPr lang="en-US" sz="4400" dirty="0" smtClean="0"/>
              <a:t>Storage in the </a:t>
            </a:r>
            <a:r>
              <a:rPr lang="en-US" sz="4400" dirty="0" smtClean="0">
                <a:solidFill>
                  <a:srgbClr val="00B0F0"/>
                </a:solidFill>
              </a:rPr>
              <a:t>Development Fabric</a:t>
            </a:r>
            <a:endParaRPr lang="en-US" sz="4400" dirty="0">
              <a:solidFill>
                <a:srgbClr val="00B0F0"/>
              </a:solidFill>
            </a:endParaRPr>
          </a:p>
        </p:txBody>
      </p:sp>
      <p:sp>
        <p:nvSpPr>
          <p:cNvPr id="4" name="Content Placeholder 3"/>
          <p:cNvSpPr>
            <a:spLocks noGrp="1"/>
          </p:cNvSpPr>
          <p:nvPr>
            <p:ph type="body" sz="quarter" idx="10"/>
          </p:nvPr>
        </p:nvSpPr>
        <p:spPr>
          <a:xfrm>
            <a:off x="389436" y="1447799"/>
            <a:ext cx="4182565" cy="2400657"/>
          </a:xfrm>
        </p:spPr>
        <p:txBody>
          <a:bodyPr/>
          <a:lstStyle/>
          <a:p>
            <a:r>
              <a:rPr lang="en-US" sz="2000" dirty="0" err="1" smtClean="0"/>
              <a:t>Deveopment</a:t>
            </a:r>
            <a:r>
              <a:rPr lang="en-US" sz="2000" dirty="0" smtClean="0"/>
              <a:t> Storage Emulator provides a local “Mock” storage</a:t>
            </a:r>
          </a:p>
          <a:p>
            <a:r>
              <a:rPr lang="en-US" sz="2000" dirty="0" smtClean="0"/>
              <a:t>Emulates storage in cloud</a:t>
            </a:r>
          </a:p>
          <a:p>
            <a:r>
              <a:rPr lang="en-US" sz="2000" dirty="0" smtClean="0"/>
              <a:t>Allows offline development</a:t>
            </a:r>
          </a:p>
          <a:p>
            <a:r>
              <a:rPr lang="en-US" sz="2000" dirty="0" smtClean="0"/>
              <a:t>Requires SQL Express 2005/2008 </a:t>
            </a:r>
            <a:br>
              <a:rPr lang="en-US" sz="2000" dirty="0" smtClean="0"/>
            </a:br>
            <a:r>
              <a:rPr lang="en-US" sz="2000" dirty="0" smtClean="0"/>
              <a:t>or above</a:t>
            </a:r>
          </a:p>
          <a:p>
            <a:r>
              <a:rPr lang="en-US" sz="2000" dirty="0" smtClean="0"/>
              <a:t>SSMS Provides local view of storage items</a:t>
            </a:r>
            <a:endParaRPr lang="en-US" sz="2000" dirty="0"/>
          </a:p>
        </p:txBody>
      </p:sp>
      <p:pic>
        <p:nvPicPr>
          <p:cNvPr id="8" name="Picture 2"/>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bwMode="auto">
          <a:xfrm>
            <a:off x="389436" y="4303777"/>
            <a:ext cx="4217398" cy="1594143"/>
          </a:xfrm>
          <a:prstGeom prst="rect">
            <a:avLst/>
          </a:prstGeom>
          <a:solidFill>
            <a:schemeClr val="bg1"/>
          </a:solidFill>
          <a:ln>
            <a:solidFill>
              <a:schemeClr val="bg1">
                <a:lumMod val="85000"/>
              </a:schemeClr>
            </a:solidFill>
          </a:ln>
          <a:effectLst>
            <a:outerShdw blurRad="50800" dist="25400" dir="2700000" algn="tl" rotWithShape="0">
              <a:prstClr val="black">
                <a:alpha val="10000"/>
              </a:prstClr>
            </a:outerShdw>
          </a:effectLst>
        </p:spPr>
      </p:pic>
      <p:sp>
        <p:nvSpPr>
          <p:cNvPr id="7" name="Rectangle 6"/>
          <p:cNvSpPr/>
          <p:nvPr/>
        </p:nvSpPr>
        <p:spPr bwMode="auto">
          <a:xfrm>
            <a:off x="5020780" y="1446213"/>
            <a:ext cx="3734975" cy="4451706"/>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82880" tIns="45703" rIns="182880" bIns="45703" numCol="1" spcCol="0" rtlCol="0" anchor="t" anchorCtr="0" compatLnSpc="1">
            <a:prstTxWarp prst="textNoShape">
              <a:avLst/>
            </a:prstTxWarp>
          </a:bodyPr>
          <a:lstStyle/>
          <a:p>
            <a:pPr defTabSz="913788" fontAlgn="base">
              <a:spcBef>
                <a:spcPct val="0"/>
              </a:spcBef>
              <a:spcAft>
                <a:spcPct val="0"/>
              </a:spcAft>
            </a:pPr>
            <a:r>
              <a:rPr lang="en-NZ" sz="2000" dirty="0">
                <a:ln>
                  <a:solidFill>
                    <a:schemeClr val="bg1">
                      <a:alpha val="0"/>
                    </a:schemeClr>
                  </a:solidFill>
                </a:ln>
                <a:solidFill>
                  <a:schemeClr val="bg1">
                    <a:alpha val="99000"/>
                  </a:schemeClr>
                </a:solidFill>
                <a:latin typeface="+mj-lt"/>
              </a:rPr>
              <a:t>There are some differences between Cloud and </a:t>
            </a:r>
            <a:r>
              <a:rPr lang="en-NZ" sz="2000" dirty="0" err="1">
                <a:ln>
                  <a:solidFill>
                    <a:schemeClr val="bg1">
                      <a:alpha val="0"/>
                    </a:schemeClr>
                  </a:solidFill>
                </a:ln>
                <a:solidFill>
                  <a:schemeClr val="bg1">
                    <a:alpha val="99000"/>
                  </a:schemeClr>
                </a:solidFill>
                <a:latin typeface="+mj-lt"/>
              </a:rPr>
              <a:t>Dev</a:t>
            </a:r>
            <a:r>
              <a:rPr lang="en-NZ" sz="2000" dirty="0">
                <a:ln>
                  <a:solidFill>
                    <a:schemeClr val="bg1">
                      <a:alpha val="0"/>
                    </a:schemeClr>
                  </a:solidFill>
                </a:ln>
                <a:solidFill>
                  <a:schemeClr val="bg1">
                    <a:alpha val="99000"/>
                  </a:schemeClr>
                </a:solidFill>
                <a:latin typeface="+mj-lt"/>
              </a:rPr>
              <a:t> </a:t>
            </a:r>
            <a:r>
              <a:rPr lang="en-NZ" sz="2000" dirty="0" smtClean="0">
                <a:ln>
                  <a:solidFill>
                    <a:schemeClr val="bg1">
                      <a:alpha val="0"/>
                    </a:schemeClr>
                  </a:solidFill>
                </a:ln>
                <a:solidFill>
                  <a:schemeClr val="bg1">
                    <a:alpha val="99000"/>
                  </a:schemeClr>
                </a:solidFill>
                <a:latin typeface="+mj-lt"/>
              </a:rPr>
              <a:t>Storage:</a:t>
            </a:r>
            <a:r>
              <a:rPr lang="en-NZ" sz="2000" dirty="0">
                <a:ln>
                  <a:solidFill>
                    <a:schemeClr val="bg1">
                      <a:alpha val="0"/>
                    </a:schemeClr>
                  </a:solidFill>
                </a:ln>
                <a:solidFill>
                  <a:schemeClr val="bg1">
                    <a:alpha val="99000"/>
                  </a:schemeClr>
                </a:solidFill>
                <a:latin typeface="+mj-lt"/>
              </a:rPr>
              <a:t/>
            </a:r>
            <a:br>
              <a:rPr lang="en-NZ" sz="2000" dirty="0">
                <a:ln>
                  <a:solidFill>
                    <a:schemeClr val="bg1">
                      <a:alpha val="0"/>
                    </a:schemeClr>
                  </a:solidFill>
                </a:ln>
                <a:solidFill>
                  <a:schemeClr val="bg1">
                    <a:alpha val="99000"/>
                  </a:schemeClr>
                </a:solidFill>
                <a:latin typeface="+mj-lt"/>
              </a:rPr>
            </a:br>
            <a:endParaRPr lang="en-NZ" sz="2000" dirty="0" smtClean="0">
              <a:ln>
                <a:solidFill>
                  <a:schemeClr val="bg1">
                    <a:alpha val="0"/>
                  </a:schemeClr>
                </a:solidFill>
              </a:ln>
              <a:solidFill>
                <a:schemeClr val="bg1">
                  <a:alpha val="99000"/>
                </a:schemeClr>
              </a:solidFill>
              <a:latin typeface="+mj-lt"/>
            </a:endParaRPr>
          </a:p>
          <a:p>
            <a:pPr defTabSz="913788" fontAlgn="base">
              <a:spcBef>
                <a:spcPct val="0"/>
              </a:spcBef>
              <a:spcAft>
                <a:spcPct val="0"/>
              </a:spcAft>
            </a:pPr>
            <a:r>
              <a:rPr lang="en-NZ" sz="2000" dirty="0" smtClean="0">
                <a:ln>
                  <a:solidFill>
                    <a:schemeClr val="bg1">
                      <a:alpha val="0"/>
                    </a:schemeClr>
                  </a:solidFill>
                </a:ln>
                <a:solidFill>
                  <a:schemeClr val="accent6">
                    <a:alpha val="99000"/>
                  </a:schemeClr>
                </a:solidFill>
                <a:latin typeface="+mj-lt"/>
                <a:hlinkClick r:id="rId5"/>
              </a:rPr>
              <a:t>http</a:t>
            </a:r>
            <a:r>
              <a:rPr lang="en-NZ" sz="2000" dirty="0">
                <a:ln>
                  <a:solidFill>
                    <a:schemeClr val="bg1">
                      <a:alpha val="0"/>
                    </a:schemeClr>
                  </a:solidFill>
                </a:ln>
                <a:solidFill>
                  <a:schemeClr val="accent6">
                    <a:alpha val="99000"/>
                  </a:schemeClr>
                </a:solidFill>
                <a:latin typeface="+mj-lt"/>
                <a:hlinkClick r:id="rId5"/>
              </a:rPr>
              <a:t>://msdn.microsoft.com/en-us/gg433135</a:t>
            </a:r>
            <a:endParaRPr lang="en-NZ" sz="2000" dirty="0">
              <a:ln>
                <a:solidFill>
                  <a:schemeClr val="bg1">
                    <a:alpha val="0"/>
                  </a:schemeClr>
                </a:solidFill>
              </a:ln>
              <a:solidFill>
                <a:schemeClr val="accent6">
                  <a:alpha val="99000"/>
                </a:schemeClr>
              </a:solidFill>
              <a:latin typeface="+mj-lt"/>
            </a:endParaRPr>
          </a:p>
          <a:p>
            <a:pPr defTabSz="913788" fontAlgn="base">
              <a:spcBef>
                <a:spcPct val="0"/>
              </a:spcBef>
              <a:spcAft>
                <a:spcPct val="0"/>
              </a:spcAft>
            </a:pPr>
            <a:r>
              <a:rPr lang="en-NZ" sz="2000" dirty="0">
                <a:ln>
                  <a:solidFill>
                    <a:schemeClr val="bg1">
                      <a:alpha val="0"/>
                    </a:schemeClr>
                  </a:solidFill>
                </a:ln>
                <a:solidFill>
                  <a:schemeClr val="bg1">
                    <a:alpha val="99000"/>
                  </a:schemeClr>
                </a:solidFill>
                <a:latin typeface="+mj-lt"/>
              </a:rPr>
              <a:t/>
            </a:r>
            <a:br>
              <a:rPr lang="en-NZ" sz="2000" dirty="0">
                <a:ln>
                  <a:solidFill>
                    <a:schemeClr val="bg1">
                      <a:alpha val="0"/>
                    </a:schemeClr>
                  </a:solidFill>
                </a:ln>
                <a:solidFill>
                  <a:schemeClr val="bg1">
                    <a:alpha val="99000"/>
                  </a:schemeClr>
                </a:solidFill>
                <a:latin typeface="+mj-lt"/>
              </a:rPr>
            </a:br>
            <a:r>
              <a:rPr lang="en-NZ" sz="2000" dirty="0">
                <a:ln>
                  <a:solidFill>
                    <a:schemeClr val="bg1">
                      <a:alpha val="0"/>
                    </a:schemeClr>
                  </a:solidFill>
                </a:ln>
                <a:solidFill>
                  <a:schemeClr val="bg1">
                    <a:alpha val="99000"/>
                  </a:schemeClr>
                </a:solidFill>
                <a:latin typeface="+mj-lt"/>
              </a:rPr>
              <a:t>A good approach for developers</a:t>
            </a:r>
            <a:r>
              <a:rPr lang="en-NZ" sz="2000" dirty="0" smtClean="0">
                <a:ln>
                  <a:solidFill>
                    <a:schemeClr val="bg1">
                      <a:alpha val="0"/>
                    </a:schemeClr>
                  </a:solidFill>
                </a:ln>
                <a:solidFill>
                  <a:schemeClr val="bg1">
                    <a:alpha val="99000"/>
                  </a:schemeClr>
                </a:solidFill>
                <a:latin typeface="+mj-lt"/>
              </a:rPr>
              <a:t>:</a:t>
            </a:r>
          </a:p>
          <a:p>
            <a:pPr defTabSz="913788" fontAlgn="base">
              <a:spcBef>
                <a:spcPct val="0"/>
              </a:spcBef>
              <a:spcAft>
                <a:spcPct val="0"/>
              </a:spcAft>
            </a:pPr>
            <a:r>
              <a:rPr lang="en-NZ" sz="1800" dirty="0" smtClean="0">
                <a:ln>
                  <a:solidFill>
                    <a:schemeClr val="bg1">
                      <a:alpha val="0"/>
                    </a:schemeClr>
                  </a:solidFill>
                </a:ln>
                <a:solidFill>
                  <a:schemeClr val="bg1">
                    <a:alpha val="99000"/>
                  </a:schemeClr>
                </a:solidFill>
                <a:latin typeface="+mj-lt"/>
              </a:rPr>
              <a:t/>
            </a:r>
            <a:br>
              <a:rPr lang="en-NZ" sz="1800" dirty="0" smtClean="0">
                <a:ln>
                  <a:solidFill>
                    <a:schemeClr val="bg1">
                      <a:alpha val="0"/>
                    </a:schemeClr>
                  </a:solidFill>
                </a:ln>
                <a:solidFill>
                  <a:schemeClr val="bg1">
                    <a:alpha val="99000"/>
                  </a:schemeClr>
                </a:solidFill>
                <a:latin typeface="+mj-lt"/>
              </a:rPr>
            </a:br>
            <a:r>
              <a:rPr lang="en-NZ" sz="1600" dirty="0" smtClean="0">
                <a:ln>
                  <a:solidFill>
                    <a:schemeClr val="bg1">
                      <a:alpha val="0"/>
                    </a:schemeClr>
                  </a:solidFill>
                </a:ln>
                <a:solidFill>
                  <a:schemeClr val="bg1">
                    <a:alpha val="99000"/>
                  </a:schemeClr>
                </a:solidFill>
                <a:latin typeface="+mj-lt"/>
              </a:rPr>
              <a:t>To test pre-deployment, push storage </a:t>
            </a:r>
            <a:br>
              <a:rPr lang="en-NZ" sz="1600" dirty="0" smtClean="0">
                <a:ln>
                  <a:solidFill>
                    <a:schemeClr val="bg1">
                      <a:alpha val="0"/>
                    </a:schemeClr>
                  </a:solidFill>
                </a:ln>
                <a:solidFill>
                  <a:schemeClr val="bg1">
                    <a:alpha val="99000"/>
                  </a:schemeClr>
                </a:solidFill>
                <a:latin typeface="+mj-lt"/>
              </a:rPr>
            </a:br>
            <a:r>
              <a:rPr lang="en-NZ" sz="1600" dirty="0" smtClean="0">
                <a:ln>
                  <a:solidFill>
                    <a:schemeClr val="bg1">
                      <a:alpha val="0"/>
                    </a:schemeClr>
                  </a:solidFill>
                </a:ln>
                <a:solidFill>
                  <a:schemeClr val="bg1">
                    <a:alpha val="99000"/>
                  </a:schemeClr>
                </a:solidFill>
                <a:latin typeface="+mj-lt"/>
              </a:rPr>
              <a:t>to the cloud first</a:t>
            </a:r>
          </a:p>
          <a:p>
            <a:pPr defTabSz="913788" fontAlgn="base">
              <a:spcBef>
                <a:spcPct val="0"/>
              </a:spcBef>
              <a:spcAft>
                <a:spcPct val="0"/>
              </a:spcAft>
            </a:pPr>
            <a:r>
              <a:rPr lang="en-NZ" sz="1600" dirty="0" smtClean="0">
                <a:ln>
                  <a:solidFill>
                    <a:schemeClr val="bg1">
                      <a:alpha val="0"/>
                    </a:schemeClr>
                  </a:solidFill>
                </a:ln>
                <a:solidFill>
                  <a:schemeClr val="bg1">
                    <a:alpha val="99000"/>
                  </a:schemeClr>
                </a:solidFill>
                <a:latin typeface="+mj-lt"/>
              </a:rPr>
              <a:t>Use </a:t>
            </a:r>
            <a:r>
              <a:rPr lang="en-NZ" sz="1600" dirty="0">
                <a:ln>
                  <a:solidFill>
                    <a:schemeClr val="bg1">
                      <a:alpha val="0"/>
                    </a:schemeClr>
                  </a:solidFill>
                </a:ln>
                <a:solidFill>
                  <a:schemeClr val="bg1">
                    <a:alpha val="99000"/>
                  </a:schemeClr>
                </a:solidFill>
                <a:latin typeface="+mj-lt"/>
              </a:rPr>
              <a:t>Dev Fabric for compute connect </a:t>
            </a:r>
            <a:r>
              <a:rPr lang="en-NZ" sz="1600" dirty="0" smtClean="0">
                <a:ln>
                  <a:solidFill>
                    <a:schemeClr val="bg1">
                      <a:alpha val="0"/>
                    </a:schemeClr>
                  </a:solidFill>
                </a:ln>
                <a:solidFill>
                  <a:schemeClr val="bg1">
                    <a:alpha val="99000"/>
                  </a:schemeClr>
                </a:solidFill>
                <a:latin typeface="+mj-lt"/>
              </a:rPr>
              <a:t/>
            </a:r>
            <a:br>
              <a:rPr lang="en-NZ" sz="1600" dirty="0" smtClean="0">
                <a:ln>
                  <a:solidFill>
                    <a:schemeClr val="bg1">
                      <a:alpha val="0"/>
                    </a:schemeClr>
                  </a:solidFill>
                </a:ln>
                <a:solidFill>
                  <a:schemeClr val="bg1">
                    <a:alpha val="99000"/>
                  </a:schemeClr>
                </a:solidFill>
                <a:latin typeface="+mj-lt"/>
              </a:rPr>
            </a:br>
            <a:r>
              <a:rPr lang="en-NZ" sz="1600" dirty="0" smtClean="0">
                <a:ln>
                  <a:solidFill>
                    <a:schemeClr val="bg1">
                      <a:alpha val="0"/>
                    </a:schemeClr>
                  </a:solidFill>
                </a:ln>
                <a:solidFill>
                  <a:schemeClr val="bg1">
                    <a:alpha val="99000"/>
                  </a:schemeClr>
                </a:solidFill>
                <a:latin typeface="+mj-lt"/>
              </a:rPr>
              <a:t>to </a:t>
            </a:r>
            <a:r>
              <a:rPr lang="en-NZ" sz="1600" dirty="0">
                <a:ln>
                  <a:solidFill>
                    <a:schemeClr val="bg1">
                      <a:alpha val="0"/>
                    </a:schemeClr>
                  </a:solidFill>
                </a:ln>
                <a:solidFill>
                  <a:schemeClr val="bg1">
                    <a:alpha val="99000"/>
                  </a:schemeClr>
                </a:solidFill>
                <a:latin typeface="+mj-lt"/>
              </a:rPr>
              <a:t>cloud hosted </a:t>
            </a:r>
            <a:r>
              <a:rPr lang="en-NZ" sz="1600" dirty="0" smtClean="0">
                <a:ln>
                  <a:solidFill>
                    <a:schemeClr val="bg1">
                      <a:alpha val="0"/>
                    </a:schemeClr>
                  </a:solidFill>
                </a:ln>
                <a:solidFill>
                  <a:schemeClr val="bg1">
                    <a:alpha val="99000"/>
                  </a:schemeClr>
                </a:solidFill>
                <a:latin typeface="+mj-lt"/>
              </a:rPr>
              <a:t>storage</a:t>
            </a:r>
            <a:r>
              <a:rPr lang="en-NZ" sz="1600" dirty="0">
                <a:ln>
                  <a:solidFill>
                    <a:schemeClr val="bg1">
                      <a:alpha val="0"/>
                    </a:schemeClr>
                  </a:solidFill>
                </a:ln>
                <a:solidFill>
                  <a:schemeClr val="bg1">
                    <a:alpha val="99000"/>
                  </a:schemeClr>
                </a:solidFill>
                <a:latin typeface="+mj-lt"/>
              </a:rPr>
              <a:t/>
            </a:r>
            <a:br>
              <a:rPr lang="en-NZ" sz="1600" dirty="0">
                <a:ln>
                  <a:solidFill>
                    <a:schemeClr val="bg1">
                      <a:alpha val="0"/>
                    </a:schemeClr>
                  </a:solidFill>
                </a:ln>
                <a:solidFill>
                  <a:schemeClr val="bg1">
                    <a:alpha val="99000"/>
                  </a:schemeClr>
                </a:solidFill>
                <a:latin typeface="+mj-lt"/>
              </a:rPr>
            </a:br>
            <a:r>
              <a:rPr lang="en-NZ" sz="1600" dirty="0">
                <a:ln>
                  <a:solidFill>
                    <a:schemeClr val="bg1">
                      <a:alpha val="0"/>
                    </a:schemeClr>
                  </a:solidFill>
                </a:ln>
                <a:solidFill>
                  <a:schemeClr val="bg1">
                    <a:alpha val="99000"/>
                  </a:schemeClr>
                </a:solidFill>
                <a:latin typeface="+mj-lt"/>
              </a:rPr>
              <a:t>Finally, move compute to the </a:t>
            </a:r>
            <a:r>
              <a:rPr lang="en-NZ" sz="1600" dirty="0" smtClean="0">
                <a:ln>
                  <a:solidFill>
                    <a:schemeClr val="bg1">
                      <a:alpha val="0"/>
                    </a:schemeClr>
                  </a:solidFill>
                </a:ln>
                <a:solidFill>
                  <a:schemeClr val="bg1">
                    <a:alpha val="99000"/>
                  </a:schemeClr>
                </a:solidFill>
                <a:latin typeface="+mj-lt"/>
              </a:rPr>
              <a:t>cloud</a:t>
            </a:r>
            <a:endParaRPr lang="en-NZ" sz="1600" dirty="0">
              <a:ln>
                <a:solidFill>
                  <a:schemeClr val="bg1">
                    <a:alpha val="0"/>
                  </a:schemeClr>
                </a:solidFill>
              </a:ln>
              <a:solidFill>
                <a:schemeClr val="bg1">
                  <a:alpha val="99000"/>
                </a:schemeClr>
              </a:solidFill>
              <a:latin typeface="+mj-lt"/>
            </a:endParaRPr>
          </a:p>
        </p:txBody>
      </p:sp>
    </p:spTree>
    <p:extLst>
      <p:ext uri="{BB962C8B-B14F-4D97-AF65-F5344CB8AC3E}">
        <p14:creationId xmlns:p14="http://schemas.microsoft.com/office/powerpoint/2010/main" val="945484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0808" y="113211"/>
            <a:ext cx="8385992" cy="716526"/>
          </a:xfrm>
        </p:spPr>
        <p:txBody>
          <a:bodyPr>
            <a:normAutofit fontScale="90000"/>
          </a:bodyPr>
          <a:lstStyle/>
          <a:p>
            <a:r>
              <a:rPr lang="en-US" dirty="0" smtClean="0"/>
              <a:t>Scalability </a:t>
            </a:r>
            <a:r>
              <a:rPr lang="en-US" dirty="0" smtClean="0">
                <a:solidFill>
                  <a:srgbClr val="00B0F0"/>
                </a:solidFill>
              </a:rPr>
              <a:t>Targets</a:t>
            </a:r>
            <a:endParaRPr lang="en-US" dirty="0">
              <a:solidFill>
                <a:srgbClr val="00B0F0"/>
              </a:solidFill>
            </a:endParaRPr>
          </a:p>
        </p:txBody>
      </p:sp>
      <p:sp>
        <p:nvSpPr>
          <p:cNvPr id="6" name="Freeform 5"/>
          <p:cNvSpPr/>
          <p:nvPr/>
        </p:nvSpPr>
        <p:spPr>
          <a:xfrm>
            <a:off x="381000" y="908118"/>
            <a:ext cx="8229600" cy="533400"/>
          </a:xfrm>
          <a:custGeom>
            <a:avLst/>
            <a:gdLst>
              <a:gd name="connsiteX0" fmla="*/ 0 w 8229600"/>
              <a:gd name="connsiteY0" fmla="*/ 113200 h 679184"/>
              <a:gd name="connsiteX1" fmla="*/ 33156 w 8229600"/>
              <a:gd name="connsiteY1" fmla="*/ 33156 h 679184"/>
              <a:gd name="connsiteX2" fmla="*/ 113201 w 8229600"/>
              <a:gd name="connsiteY2" fmla="*/ 1 h 679184"/>
              <a:gd name="connsiteX3" fmla="*/ 8116400 w 8229600"/>
              <a:gd name="connsiteY3" fmla="*/ 0 h 679184"/>
              <a:gd name="connsiteX4" fmla="*/ 8196444 w 8229600"/>
              <a:gd name="connsiteY4" fmla="*/ 33156 h 679184"/>
              <a:gd name="connsiteX5" fmla="*/ 8229599 w 8229600"/>
              <a:gd name="connsiteY5" fmla="*/ 113201 h 679184"/>
              <a:gd name="connsiteX6" fmla="*/ 8229600 w 8229600"/>
              <a:gd name="connsiteY6" fmla="*/ 565984 h 679184"/>
              <a:gd name="connsiteX7" fmla="*/ 8196444 w 8229600"/>
              <a:gd name="connsiteY7" fmla="*/ 646029 h 679184"/>
              <a:gd name="connsiteX8" fmla="*/ 8116399 w 8229600"/>
              <a:gd name="connsiteY8" fmla="*/ 679184 h 679184"/>
              <a:gd name="connsiteX9" fmla="*/ 113200 w 8229600"/>
              <a:gd name="connsiteY9" fmla="*/ 679184 h 679184"/>
              <a:gd name="connsiteX10" fmla="*/ 33156 w 8229600"/>
              <a:gd name="connsiteY10" fmla="*/ 646028 h 679184"/>
              <a:gd name="connsiteX11" fmla="*/ 1 w 8229600"/>
              <a:gd name="connsiteY11" fmla="*/ 565983 h 679184"/>
              <a:gd name="connsiteX12" fmla="*/ 0 w 8229600"/>
              <a:gd name="connsiteY12" fmla="*/ 113200 h 67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29600" h="679184">
                <a:moveTo>
                  <a:pt x="0" y="113200"/>
                </a:moveTo>
                <a:cubicBezTo>
                  <a:pt x="0" y="83177"/>
                  <a:pt x="11926" y="54385"/>
                  <a:pt x="33156" y="33156"/>
                </a:cubicBezTo>
                <a:cubicBezTo>
                  <a:pt x="54385" y="11927"/>
                  <a:pt x="83178" y="1"/>
                  <a:pt x="113201" y="1"/>
                </a:cubicBezTo>
                <a:lnTo>
                  <a:pt x="8116400" y="0"/>
                </a:lnTo>
                <a:cubicBezTo>
                  <a:pt x="8146423" y="0"/>
                  <a:pt x="8175215" y="11926"/>
                  <a:pt x="8196444" y="33156"/>
                </a:cubicBezTo>
                <a:cubicBezTo>
                  <a:pt x="8217673" y="54385"/>
                  <a:pt x="8229599" y="83178"/>
                  <a:pt x="8229599" y="113201"/>
                </a:cubicBezTo>
                <a:cubicBezTo>
                  <a:pt x="8229599" y="264129"/>
                  <a:pt x="8229600" y="415056"/>
                  <a:pt x="8229600" y="565984"/>
                </a:cubicBezTo>
                <a:cubicBezTo>
                  <a:pt x="8229600" y="596007"/>
                  <a:pt x="8217674" y="624799"/>
                  <a:pt x="8196444" y="646029"/>
                </a:cubicBezTo>
                <a:cubicBezTo>
                  <a:pt x="8175215" y="667258"/>
                  <a:pt x="8146422" y="679185"/>
                  <a:pt x="8116399" y="679184"/>
                </a:cubicBezTo>
                <a:lnTo>
                  <a:pt x="113200" y="679184"/>
                </a:lnTo>
                <a:cubicBezTo>
                  <a:pt x="83177" y="679184"/>
                  <a:pt x="54385" y="667258"/>
                  <a:pt x="33156" y="646028"/>
                </a:cubicBezTo>
                <a:cubicBezTo>
                  <a:pt x="11927" y="624799"/>
                  <a:pt x="1" y="596006"/>
                  <a:pt x="1" y="565983"/>
                </a:cubicBezTo>
                <a:cubicBezTo>
                  <a:pt x="1" y="415055"/>
                  <a:pt x="0" y="264128"/>
                  <a:pt x="0" y="113200"/>
                </a:cubicBezTo>
                <a:close/>
              </a:path>
            </a:pathLst>
          </a:custGeom>
          <a:solidFill>
            <a:srgbClr val="00B0F0"/>
          </a:solidFill>
          <a:ln/>
        </p:spPr>
        <p:style>
          <a:lnRef idx="0">
            <a:schemeClr val="accent3"/>
          </a:lnRef>
          <a:fillRef idx="3">
            <a:schemeClr val="accent3"/>
          </a:fillRef>
          <a:effectRef idx="3">
            <a:schemeClr val="accent3"/>
          </a:effectRef>
          <a:fontRef idx="minor">
            <a:schemeClr val="lt1"/>
          </a:fontRef>
        </p:style>
        <p:txBody>
          <a:bodyPr spcFirstLastPara="0" vert="horz" wrap="square" lIns="94115" tIns="94115" rIns="94115" bIns="94115" numCol="1" spcCol="1270" anchor="ctr" anchorCtr="0">
            <a:noAutofit/>
          </a:bodyPr>
          <a:lstStyle/>
          <a:p>
            <a:pPr defTabSz="711200">
              <a:lnSpc>
                <a:spcPct val="90000"/>
              </a:lnSpc>
              <a:spcBef>
                <a:spcPct val="0"/>
              </a:spcBef>
              <a:spcAft>
                <a:spcPct val="35000"/>
              </a:spcAft>
            </a:pPr>
            <a:r>
              <a:rPr lang="en-US" sz="2400" dirty="0" smtClean="0">
                <a:solidFill>
                  <a:srgbClr val="FFFFFF"/>
                </a:solidFill>
              </a:rPr>
              <a:t>Storage Account</a:t>
            </a:r>
            <a:endParaRPr lang="en-US" sz="2400" dirty="0">
              <a:solidFill>
                <a:srgbClr val="FFFFFF"/>
              </a:solidFill>
            </a:endParaRPr>
          </a:p>
        </p:txBody>
      </p:sp>
      <p:sp>
        <p:nvSpPr>
          <p:cNvPr id="7" name="Freeform 6"/>
          <p:cNvSpPr/>
          <p:nvPr/>
        </p:nvSpPr>
        <p:spPr>
          <a:xfrm>
            <a:off x="457200" y="1517719"/>
            <a:ext cx="8229600" cy="1523999"/>
          </a:xfrm>
          <a:custGeom>
            <a:avLst/>
            <a:gdLst>
              <a:gd name="connsiteX0" fmla="*/ 0 w 8229600"/>
              <a:gd name="connsiteY0" fmla="*/ 0 h 1173689"/>
              <a:gd name="connsiteX1" fmla="*/ 8229600 w 8229600"/>
              <a:gd name="connsiteY1" fmla="*/ 0 h 1173689"/>
              <a:gd name="connsiteX2" fmla="*/ 8229600 w 8229600"/>
              <a:gd name="connsiteY2" fmla="*/ 1173689 h 1173689"/>
              <a:gd name="connsiteX3" fmla="*/ 0 w 8229600"/>
              <a:gd name="connsiteY3" fmla="*/ 1173689 h 1173689"/>
              <a:gd name="connsiteX4" fmla="*/ 0 w 8229600"/>
              <a:gd name="connsiteY4" fmla="*/ 0 h 11736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600" h="1173689">
                <a:moveTo>
                  <a:pt x="0" y="0"/>
                </a:moveTo>
                <a:lnTo>
                  <a:pt x="8229600" y="0"/>
                </a:lnTo>
                <a:lnTo>
                  <a:pt x="8229600" y="1173689"/>
                </a:lnTo>
                <a:lnTo>
                  <a:pt x="0" y="117368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61290" tIns="34290" rIns="192024" bIns="34290" numCol="1" spcCol="1270" anchor="t" anchorCtr="0">
            <a:noAutofit/>
          </a:bodyPr>
          <a:lstStyle/>
          <a:p>
            <a:pPr marL="342900" lvl="1" indent="-342900" defTabSz="933450">
              <a:lnSpc>
                <a:spcPct val="90000"/>
              </a:lnSpc>
              <a:spcBef>
                <a:spcPct val="0"/>
              </a:spcBef>
              <a:spcAft>
                <a:spcPct val="20000"/>
              </a:spcAft>
              <a:buFont typeface="Arial" pitchFamily="34" charset="0"/>
              <a:buChar char="•"/>
            </a:pPr>
            <a:r>
              <a:rPr lang="en-US" sz="1800" dirty="0" smtClean="0">
                <a:solidFill>
                  <a:schemeClr val="tx1"/>
                </a:solidFill>
              </a:rPr>
              <a:t>SLA – 99.9% Availability</a:t>
            </a:r>
          </a:p>
          <a:p>
            <a:pPr marL="342900" lvl="1" indent="-342900" defTabSz="933450">
              <a:lnSpc>
                <a:spcPct val="90000"/>
              </a:lnSpc>
              <a:spcBef>
                <a:spcPct val="0"/>
              </a:spcBef>
              <a:spcAft>
                <a:spcPct val="20000"/>
              </a:spcAft>
              <a:buFont typeface="Arial" pitchFamily="34" charset="0"/>
              <a:buChar char="•"/>
            </a:pPr>
            <a:r>
              <a:rPr lang="en-US" sz="1800" dirty="0" smtClean="0">
                <a:solidFill>
                  <a:schemeClr val="tx1"/>
                </a:solidFill>
              </a:rPr>
              <a:t>Capacity – Up to 100 TBs</a:t>
            </a:r>
            <a:endParaRPr lang="en-US" sz="1800" dirty="0">
              <a:solidFill>
                <a:schemeClr val="tx1"/>
              </a:solidFill>
            </a:endParaRPr>
          </a:p>
          <a:p>
            <a:pPr marL="342900" lvl="1" indent="-342900" defTabSz="933450">
              <a:lnSpc>
                <a:spcPct val="90000"/>
              </a:lnSpc>
              <a:spcBef>
                <a:spcPct val="0"/>
              </a:spcBef>
              <a:spcAft>
                <a:spcPct val="20000"/>
              </a:spcAft>
              <a:buFont typeface="Arial" pitchFamily="34" charset="0"/>
              <a:buChar char="•"/>
            </a:pPr>
            <a:r>
              <a:rPr lang="en-US" sz="1800" dirty="0" smtClean="0">
                <a:solidFill>
                  <a:schemeClr val="tx1"/>
                </a:solidFill>
              </a:rPr>
              <a:t>Transactions – Up to 5000 requests per second</a:t>
            </a:r>
            <a:endParaRPr lang="en-US" sz="1800" dirty="0">
              <a:solidFill>
                <a:schemeClr val="tx1"/>
              </a:solidFill>
            </a:endParaRPr>
          </a:p>
          <a:p>
            <a:pPr marL="342900" lvl="1" indent="-342900" defTabSz="933450">
              <a:lnSpc>
                <a:spcPct val="90000"/>
              </a:lnSpc>
              <a:spcBef>
                <a:spcPct val="0"/>
              </a:spcBef>
              <a:spcAft>
                <a:spcPct val="20000"/>
              </a:spcAft>
              <a:buFont typeface="Arial" pitchFamily="34" charset="0"/>
              <a:buChar char="•"/>
            </a:pPr>
            <a:r>
              <a:rPr lang="en-US" sz="1800" dirty="0" smtClean="0">
                <a:solidFill>
                  <a:schemeClr val="tx1"/>
                </a:solidFill>
              </a:rPr>
              <a:t>Bandwidth – Up to a few hundred megabytes per second</a:t>
            </a:r>
            <a:endParaRPr lang="en-US" sz="1800" dirty="0">
              <a:solidFill>
                <a:schemeClr val="tx1"/>
              </a:solidFill>
            </a:endParaRPr>
          </a:p>
        </p:txBody>
      </p:sp>
      <p:sp>
        <p:nvSpPr>
          <p:cNvPr id="8" name="Freeform 7"/>
          <p:cNvSpPr/>
          <p:nvPr/>
        </p:nvSpPr>
        <p:spPr>
          <a:xfrm>
            <a:off x="381000" y="3777576"/>
            <a:ext cx="8229600" cy="523320"/>
          </a:xfrm>
          <a:custGeom>
            <a:avLst/>
            <a:gdLst>
              <a:gd name="connsiteX0" fmla="*/ 0 w 8229600"/>
              <a:gd name="connsiteY0" fmla="*/ 113200 h 679184"/>
              <a:gd name="connsiteX1" fmla="*/ 33156 w 8229600"/>
              <a:gd name="connsiteY1" fmla="*/ 33156 h 679184"/>
              <a:gd name="connsiteX2" fmla="*/ 113201 w 8229600"/>
              <a:gd name="connsiteY2" fmla="*/ 1 h 679184"/>
              <a:gd name="connsiteX3" fmla="*/ 8116400 w 8229600"/>
              <a:gd name="connsiteY3" fmla="*/ 0 h 679184"/>
              <a:gd name="connsiteX4" fmla="*/ 8196444 w 8229600"/>
              <a:gd name="connsiteY4" fmla="*/ 33156 h 679184"/>
              <a:gd name="connsiteX5" fmla="*/ 8229599 w 8229600"/>
              <a:gd name="connsiteY5" fmla="*/ 113201 h 679184"/>
              <a:gd name="connsiteX6" fmla="*/ 8229600 w 8229600"/>
              <a:gd name="connsiteY6" fmla="*/ 565984 h 679184"/>
              <a:gd name="connsiteX7" fmla="*/ 8196444 w 8229600"/>
              <a:gd name="connsiteY7" fmla="*/ 646029 h 679184"/>
              <a:gd name="connsiteX8" fmla="*/ 8116399 w 8229600"/>
              <a:gd name="connsiteY8" fmla="*/ 679184 h 679184"/>
              <a:gd name="connsiteX9" fmla="*/ 113200 w 8229600"/>
              <a:gd name="connsiteY9" fmla="*/ 679184 h 679184"/>
              <a:gd name="connsiteX10" fmla="*/ 33156 w 8229600"/>
              <a:gd name="connsiteY10" fmla="*/ 646028 h 679184"/>
              <a:gd name="connsiteX11" fmla="*/ 1 w 8229600"/>
              <a:gd name="connsiteY11" fmla="*/ 565983 h 679184"/>
              <a:gd name="connsiteX12" fmla="*/ 0 w 8229600"/>
              <a:gd name="connsiteY12" fmla="*/ 113200 h 67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29600" h="679184">
                <a:moveTo>
                  <a:pt x="0" y="113200"/>
                </a:moveTo>
                <a:cubicBezTo>
                  <a:pt x="0" y="83177"/>
                  <a:pt x="11926" y="54385"/>
                  <a:pt x="33156" y="33156"/>
                </a:cubicBezTo>
                <a:cubicBezTo>
                  <a:pt x="54385" y="11927"/>
                  <a:pt x="83178" y="1"/>
                  <a:pt x="113201" y="1"/>
                </a:cubicBezTo>
                <a:lnTo>
                  <a:pt x="8116400" y="0"/>
                </a:lnTo>
                <a:cubicBezTo>
                  <a:pt x="8146423" y="0"/>
                  <a:pt x="8175215" y="11926"/>
                  <a:pt x="8196444" y="33156"/>
                </a:cubicBezTo>
                <a:cubicBezTo>
                  <a:pt x="8217673" y="54385"/>
                  <a:pt x="8229599" y="83178"/>
                  <a:pt x="8229599" y="113201"/>
                </a:cubicBezTo>
                <a:cubicBezTo>
                  <a:pt x="8229599" y="264129"/>
                  <a:pt x="8229600" y="415056"/>
                  <a:pt x="8229600" y="565984"/>
                </a:cubicBezTo>
                <a:cubicBezTo>
                  <a:pt x="8229600" y="596007"/>
                  <a:pt x="8217674" y="624799"/>
                  <a:pt x="8196444" y="646029"/>
                </a:cubicBezTo>
                <a:cubicBezTo>
                  <a:pt x="8175215" y="667258"/>
                  <a:pt x="8146422" y="679185"/>
                  <a:pt x="8116399" y="679184"/>
                </a:cubicBezTo>
                <a:lnTo>
                  <a:pt x="113200" y="679184"/>
                </a:lnTo>
                <a:cubicBezTo>
                  <a:pt x="83177" y="679184"/>
                  <a:pt x="54385" y="667258"/>
                  <a:pt x="33156" y="646028"/>
                </a:cubicBezTo>
                <a:cubicBezTo>
                  <a:pt x="11927" y="624799"/>
                  <a:pt x="1" y="596006"/>
                  <a:pt x="1" y="565983"/>
                </a:cubicBezTo>
                <a:cubicBezTo>
                  <a:pt x="1" y="415055"/>
                  <a:pt x="0" y="264128"/>
                  <a:pt x="0" y="113200"/>
                </a:cubicBezTo>
                <a:close/>
              </a:path>
            </a:pathLst>
          </a:custGeom>
          <a:solidFill>
            <a:srgbClr val="00B0F0"/>
          </a:solidFill>
          <a:ln/>
        </p:spPr>
        <p:style>
          <a:lnRef idx="0">
            <a:schemeClr val="accent3"/>
          </a:lnRef>
          <a:fillRef idx="3">
            <a:schemeClr val="accent3"/>
          </a:fillRef>
          <a:effectRef idx="3">
            <a:schemeClr val="accent3"/>
          </a:effectRef>
          <a:fontRef idx="minor">
            <a:schemeClr val="lt1"/>
          </a:fontRef>
        </p:style>
        <p:txBody>
          <a:bodyPr spcFirstLastPara="0" vert="horz" wrap="square" lIns="94115" tIns="94115" rIns="94115" bIns="94115" numCol="1" spcCol="1270" anchor="ctr" anchorCtr="0">
            <a:noAutofit/>
          </a:bodyPr>
          <a:lstStyle/>
          <a:p>
            <a:pPr defTabSz="711200">
              <a:lnSpc>
                <a:spcPct val="90000"/>
              </a:lnSpc>
              <a:spcBef>
                <a:spcPct val="0"/>
              </a:spcBef>
              <a:spcAft>
                <a:spcPct val="35000"/>
              </a:spcAft>
            </a:pPr>
            <a:r>
              <a:rPr lang="en-US" sz="2400" dirty="0" smtClean="0">
                <a:solidFill>
                  <a:srgbClr val="FFFFFF"/>
                </a:solidFill>
              </a:rPr>
              <a:t>Single Queue/Table Partition</a:t>
            </a:r>
            <a:endParaRPr lang="en-US" sz="2400" dirty="0">
              <a:solidFill>
                <a:srgbClr val="FFFFFF"/>
              </a:solidFill>
            </a:endParaRPr>
          </a:p>
        </p:txBody>
      </p:sp>
      <p:sp>
        <p:nvSpPr>
          <p:cNvPr id="9" name="Freeform 8"/>
          <p:cNvSpPr/>
          <p:nvPr/>
        </p:nvSpPr>
        <p:spPr>
          <a:xfrm>
            <a:off x="457200" y="3996096"/>
            <a:ext cx="8229600" cy="447120"/>
          </a:xfrm>
          <a:custGeom>
            <a:avLst/>
            <a:gdLst>
              <a:gd name="connsiteX0" fmla="*/ 0 w 8229600"/>
              <a:gd name="connsiteY0" fmla="*/ 0 h 447120"/>
              <a:gd name="connsiteX1" fmla="*/ 8229600 w 8229600"/>
              <a:gd name="connsiteY1" fmla="*/ 0 h 447120"/>
              <a:gd name="connsiteX2" fmla="*/ 8229600 w 8229600"/>
              <a:gd name="connsiteY2" fmla="*/ 447120 h 447120"/>
              <a:gd name="connsiteX3" fmla="*/ 0 w 8229600"/>
              <a:gd name="connsiteY3" fmla="*/ 447120 h 447120"/>
              <a:gd name="connsiteX4" fmla="*/ 0 w 8229600"/>
              <a:gd name="connsiteY4" fmla="*/ 0 h 447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600" h="447120">
                <a:moveTo>
                  <a:pt x="0" y="0"/>
                </a:moveTo>
                <a:lnTo>
                  <a:pt x="8229600" y="0"/>
                </a:lnTo>
                <a:lnTo>
                  <a:pt x="8229600" y="447120"/>
                </a:lnTo>
                <a:lnTo>
                  <a:pt x="0" y="4471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61290" tIns="34290" rIns="192024" bIns="34290" numCol="1" spcCol="1270" anchor="t" anchorCtr="0">
            <a:noAutofit/>
          </a:bodyPr>
          <a:lstStyle/>
          <a:p>
            <a:pPr marL="228600" lvl="1" indent="-228600" defTabSz="933450">
              <a:lnSpc>
                <a:spcPct val="90000"/>
              </a:lnSpc>
              <a:spcBef>
                <a:spcPct val="0"/>
              </a:spcBef>
              <a:spcAft>
                <a:spcPct val="20000"/>
              </a:spcAft>
              <a:buFontTx/>
              <a:buChar char="••"/>
            </a:pPr>
            <a:endParaRPr lang="en-US" sz="1800" dirty="0" smtClean="0">
              <a:solidFill>
                <a:schemeClr val="tx1"/>
              </a:solidFill>
            </a:endParaRPr>
          </a:p>
          <a:p>
            <a:pPr marL="342900" lvl="1" indent="-342900" defTabSz="933450">
              <a:lnSpc>
                <a:spcPct val="90000"/>
              </a:lnSpc>
              <a:spcBef>
                <a:spcPct val="0"/>
              </a:spcBef>
              <a:spcAft>
                <a:spcPct val="20000"/>
              </a:spcAft>
              <a:buFont typeface="Arial" pitchFamily="34" charset="0"/>
              <a:buChar char="•"/>
            </a:pPr>
            <a:r>
              <a:rPr lang="en-US" sz="1800" dirty="0" smtClean="0">
                <a:solidFill>
                  <a:schemeClr val="tx1"/>
                </a:solidFill>
              </a:rPr>
              <a:t>Up to 500 transactions (entities or messages) per second</a:t>
            </a:r>
            <a:endParaRPr lang="en-US" sz="1800" dirty="0">
              <a:solidFill>
                <a:schemeClr val="tx1"/>
              </a:solidFill>
            </a:endParaRPr>
          </a:p>
        </p:txBody>
      </p:sp>
      <p:sp>
        <p:nvSpPr>
          <p:cNvPr id="13" name="Freeform 12"/>
          <p:cNvSpPr/>
          <p:nvPr/>
        </p:nvSpPr>
        <p:spPr>
          <a:xfrm>
            <a:off x="381000" y="2815284"/>
            <a:ext cx="8229600" cy="533400"/>
          </a:xfrm>
          <a:custGeom>
            <a:avLst/>
            <a:gdLst>
              <a:gd name="connsiteX0" fmla="*/ 0 w 8229600"/>
              <a:gd name="connsiteY0" fmla="*/ 113200 h 679184"/>
              <a:gd name="connsiteX1" fmla="*/ 33156 w 8229600"/>
              <a:gd name="connsiteY1" fmla="*/ 33156 h 679184"/>
              <a:gd name="connsiteX2" fmla="*/ 113201 w 8229600"/>
              <a:gd name="connsiteY2" fmla="*/ 1 h 679184"/>
              <a:gd name="connsiteX3" fmla="*/ 8116400 w 8229600"/>
              <a:gd name="connsiteY3" fmla="*/ 0 h 679184"/>
              <a:gd name="connsiteX4" fmla="*/ 8196444 w 8229600"/>
              <a:gd name="connsiteY4" fmla="*/ 33156 h 679184"/>
              <a:gd name="connsiteX5" fmla="*/ 8229599 w 8229600"/>
              <a:gd name="connsiteY5" fmla="*/ 113201 h 679184"/>
              <a:gd name="connsiteX6" fmla="*/ 8229600 w 8229600"/>
              <a:gd name="connsiteY6" fmla="*/ 565984 h 679184"/>
              <a:gd name="connsiteX7" fmla="*/ 8196444 w 8229600"/>
              <a:gd name="connsiteY7" fmla="*/ 646029 h 679184"/>
              <a:gd name="connsiteX8" fmla="*/ 8116399 w 8229600"/>
              <a:gd name="connsiteY8" fmla="*/ 679184 h 679184"/>
              <a:gd name="connsiteX9" fmla="*/ 113200 w 8229600"/>
              <a:gd name="connsiteY9" fmla="*/ 679184 h 679184"/>
              <a:gd name="connsiteX10" fmla="*/ 33156 w 8229600"/>
              <a:gd name="connsiteY10" fmla="*/ 646028 h 679184"/>
              <a:gd name="connsiteX11" fmla="*/ 1 w 8229600"/>
              <a:gd name="connsiteY11" fmla="*/ 565983 h 679184"/>
              <a:gd name="connsiteX12" fmla="*/ 0 w 8229600"/>
              <a:gd name="connsiteY12" fmla="*/ 113200 h 67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29600" h="679184">
                <a:moveTo>
                  <a:pt x="0" y="113200"/>
                </a:moveTo>
                <a:cubicBezTo>
                  <a:pt x="0" y="83177"/>
                  <a:pt x="11926" y="54385"/>
                  <a:pt x="33156" y="33156"/>
                </a:cubicBezTo>
                <a:cubicBezTo>
                  <a:pt x="54385" y="11927"/>
                  <a:pt x="83178" y="1"/>
                  <a:pt x="113201" y="1"/>
                </a:cubicBezTo>
                <a:lnTo>
                  <a:pt x="8116400" y="0"/>
                </a:lnTo>
                <a:cubicBezTo>
                  <a:pt x="8146423" y="0"/>
                  <a:pt x="8175215" y="11926"/>
                  <a:pt x="8196444" y="33156"/>
                </a:cubicBezTo>
                <a:cubicBezTo>
                  <a:pt x="8217673" y="54385"/>
                  <a:pt x="8229599" y="83178"/>
                  <a:pt x="8229599" y="113201"/>
                </a:cubicBezTo>
                <a:cubicBezTo>
                  <a:pt x="8229599" y="264129"/>
                  <a:pt x="8229600" y="415056"/>
                  <a:pt x="8229600" y="565984"/>
                </a:cubicBezTo>
                <a:cubicBezTo>
                  <a:pt x="8229600" y="596007"/>
                  <a:pt x="8217674" y="624799"/>
                  <a:pt x="8196444" y="646029"/>
                </a:cubicBezTo>
                <a:cubicBezTo>
                  <a:pt x="8175215" y="667258"/>
                  <a:pt x="8146422" y="679185"/>
                  <a:pt x="8116399" y="679184"/>
                </a:cubicBezTo>
                <a:lnTo>
                  <a:pt x="113200" y="679184"/>
                </a:lnTo>
                <a:cubicBezTo>
                  <a:pt x="83177" y="679184"/>
                  <a:pt x="54385" y="667258"/>
                  <a:pt x="33156" y="646028"/>
                </a:cubicBezTo>
                <a:cubicBezTo>
                  <a:pt x="11927" y="624799"/>
                  <a:pt x="1" y="596006"/>
                  <a:pt x="1" y="565983"/>
                </a:cubicBezTo>
                <a:cubicBezTo>
                  <a:pt x="1" y="415055"/>
                  <a:pt x="0" y="264128"/>
                  <a:pt x="0" y="113200"/>
                </a:cubicBezTo>
                <a:close/>
              </a:path>
            </a:pathLst>
          </a:custGeom>
          <a:solidFill>
            <a:srgbClr val="00B0F0"/>
          </a:solidFill>
          <a:ln/>
        </p:spPr>
        <p:style>
          <a:lnRef idx="0">
            <a:schemeClr val="accent3"/>
          </a:lnRef>
          <a:fillRef idx="3">
            <a:schemeClr val="accent3"/>
          </a:fillRef>
          <a:effectRef idx="3">
            <a:schemeClr val="accent3"/>
          </a:effectRef>
          <a:fontRef idx="minor">
            <a:schemeClr val="lt1"/>
          </a:fontRef>
        </p:style>
        <p:txBody>
          <a:bodyPr spcFirstLastPara="0" vert="horz" wrap="square" lIns="94115" tIns="94115" rIns="94115" bIns="94115" numCol="1" spcCol="1270" anchor="ctr" anchorCtr="0">
            <a:noAutofit/>
          </a:bodyPr>
          <a:lstStyle/>
          <a:p>
            <a:pPr defTabSz="711200">
              <a:lnSpc>
                <a:spcPct val="90000"/>
              </a:lnSpc>
              <a:spcBef>
                <a:spcPct val="0"/>
              </a:spcBef>
              <a:spcAft>
                <a:spcPct val="35000"/>
              </a:spcAft>
            </a:pPr>
            <a:r>
              <a:rPr lang="en-US" sz="2400" dirty="0" smtClean="0">
                <a:solidFill>
                  <a:srgbClr val="FFFFFF"/>
                </a:solidFill>
              </a:rPr>
              <a:t>Single Blob Partition</a:t>
            </a:r>
            <a:endParaRPr lang="en-US" sz="2400" dirty="0">
              <a:solidFill>
                <a:srgbClr val="FFFFFF"/>
              </a:solidFill>
            </a:endParaRPr>
          </a:p>
        </p:txBody>
      </p:sp>
      <p:sp>
        <p:nvSpPr>
          <p:cNvPr id="14" name="Freeform 13"/>
          <p:cNvSpPr/>
          <p:nvPr/>
        </p:nvSpPr>
        <p:spPr>
          <a:xfrm>
            <a:off x="457200" y="3424884"/>
            <a:ext cx="8229600" cy="447120"/>
          </a:xfrm>
          <a:custGeom>
            <a:avLst/>
            <a:gdLst>
              <a:gd name="connsiteX0" fmla="*/ 0 w 8229600"/>
              <a:gd name="connsiteY0" fmla="*/ 0 h 447120"/>
              <a:gd name="connsiteX1" fmla="*/ 8229600 w 8229600"/>
              <a:gd name="connsiteY1" fmla="*/ 0 h 447120"/>
              <a:gd name="connsiteX2" fmla="*/ 8229600 w 8229600"/>
              <a:gd name="connsiteY2" fmla="*/ 447120 h 447120"/>
              <a:gd name="connsiteX3" fmla="*/ 0 w 8229600"/>
              <a:gd name="connsiteY3" fmla="*/ 447120 h 447120"/>
              <a:gd name="connsiteX4" fmla="*/ 0 w 8229600"/>
              <a:gd name="connsiteY4" fmla="*/ 0 h 447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600" h="447120">
                <a:moveTo>
                  <a:pt x="0" y="0"/>
                </a:moveTo>
                <a:lnTo>
                  <a:pt x="8229600" y="0"/>
                </a:lnTo>
                <a:lnTo>
                  <a:pt x="8229600" y="447120"/>
                </a:lnTo>
                <a:lnTo>
                  <a:pt x="0" y="4471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61290" tIns="34290" rIns="192024" bIns="34290" numCol="1" spcCol="1270" anchor="t" anchorCtr="0">
            <a:noAutofit/>
          </a:bodyPr>
          <a:lstStyle/>
          <a:p>
            <a:pPr marL="342900" lvl="1" indent="-342900" defTabSz="933450">
              <a:lnSpc>
                <a:spcPct val="90000"/>
              </a:lnSpc>
              <a:spcBef>
                <a:spcPct val="0"/>
              </a:spcBef>
              <a:spcAft>
                <a:spcPct val="20000"/>
              </a:spcAft>
              <a:buFont typeface="Arial" pitchFamily="34" charset="0"/>
              <a:buChar char="•"/>
            </a:pPr>
            <a:r>
              <a:rPr lang="en-US" sz="1800" dirty="0" smtClean="0">
                <a:solidFill>
                  <a:schemeClr val="tx1"/>
                </a:solidFill>
              </a:rPr>
              <a:t>Throughput up to 60 MB/s</a:t>
            </a:r>
            <a:endParaRPr lang="en-US" sz="1800" dirty="0">
              <a:solidFill>
                <a:schemeClr val="tx1"/>
              </a:solidFill>
            </a:endParaRPr>
          </a:p>
        </p:txBody>
      </p:sp>
      <p:sp>
        <p:nvSpPr>
          <p:cNvPr id="12" name="Freeform 11"/>
          <p:cNvSpPr/>
          <p:nvPr/>
        </p:nvSpPr>
        <p:spPr>
          <a:xfrm>
            <a:off x="439237" y="4705032"/>
            <a:ext cx="8229600" cy="533400"/>
          </a:xfrm>
          <a:custGeom>
            <a:avLst/>
            <a:gdLst>
              <a:gd name="connsiteX0" fmla="*/ 0 w 8229600"/>
              <a:gd name="connsiteY0" fmla="*/ 113200 h 679184"/>
              <a:gd name="connsiteX1" fmla="*/ 33156 w 8229600"/>
              <a:gd name="connsiteY1" fmla="*/ 33156 h 679184"/>
              <a:gd name="connsiteX2" fmla="*/ 113201 w 8229600"/>
              <a:gd name="connsiteY2" fmla="*/ 1 h 679184"/>
              <a:gd name="connsiteX3" fmla="*/ 8116400 w 8229600"/>
              <a:gd name="connsiteY3" fmla="*/ 0 h 679184"/>
              <a:gd name="connsiteX4" fmla="*/ 8196444 w 8229600"/>
              <a:gd name="connsiteY4" fmla="*/ 33156 h 679184"/>
              <a:gd name="connsiteX5" fmla="*/ 8229599 w 8229600"/>
              <a:gd name="connsiteY5" fmla="*/ 113201 h 679184"/>
              <a:gd name="connsiteX6" fmla="*/ 8229600 w 8229600"/>
              <a:gd name="connsiteY6" fmla="*/ 565984 h 679184"/>
              <a:gd name="connsiteX7" fmla="*/ 8196444 w 8229600"/>
              <a:gd name="connsiteY7" fmla="*/ 646029 h 679184"/>
              <a:gd name="connsiteX8" fmla="*/ 8116399 w 8229600"/>
              <a:gd name="connsiteY8" fmla="*/ 679184 h 679184"/>
              <a:gd name="connsiteX9" fmla="*/ 113200 w 8229600"/>
              <a:gd name="connsiteY9" fmla="*/ 679184 h 679184"/>
              <a:gd name="connsiteX10" fmla="*/ 33156 w 8229600"/>
              <a:gd name="connsiteY10" fmla="*/ 646028 h 679184"/>
              <a:gd name="connsiteX11" fmla="*/ 1 w 8229600"/>
              <a:gd name="connsiteY11" fmla="*/ 565983 h 679184"/>
              <a:gd name="connsiteX12" fmla="*/ 0 w 8229600"/>
              <a:gd name="connsiteY12" fmla="*/ 113200 h 67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29600" h="679184">
                <a:moveTo>
                  <a:pt x="0" y="113200"/>
                </a:moveTo>
                <a:cubicBezTo>
                  <a:pt x="0" y="83177"/>
                  <a:pt x="11926" y="54385"/>
                  <a:pt x="33156" y="33156"/>
                </a:cubicBezTo>
                <a:cubicBezTo>
                  <a:pt x="54385" y="11927"/>
                  <a:pt x="83178" y="1"/>
                  <a:pt x="113201" y="1"/>
                </a:cubicBezTo>
                <a:lnTo>
                  <a:pt x="8116400" y="0"/>
                </a:lnTo>
                <a:cubicBezTo>
                  <a:pt x="8146423" y="0"/>
                  <a:pt x="8175215" y="11926"/>
                  <a:pt x="8196444" y="33156"/>
                </a:cubicBezTo>
                <a:cubicBezTo>
                  <a:pt x="8217673" y="54385"/>
                  <a:pt x="8229599" y="83178"/>
                  <a:pt x="8229599" y="113201"/>
                </a:cubicBezTo>
                <a:cubicBezTo>
                  <a:pt x="8229599" y="264129"/>
                  <a:pt x="8229600" y="415056"/>
                  <a:pt x="8229600" y="565984"/>
                </a:cubicBezTo>
                <a:cubicBezTo>
                  <a:pt x="8229600" y="596007"/>
                  <a:pt x="8217674" y="624799"/>
                  <a:pt x="8196444" y="646029"/>
                </a:cubicBezTo>
                <a:cubicBezTo>
                  <a:pt x="8175215" y="667258"/>
                  <a:pt x="8146422" y="679185"/>
                  <a:pt x="8116399" y="679184"/>
                </a:cubicBezTo>
                <a:lnTo>
                  <a:pt x="113200" y="679184"/>
                </a:lnTo>
                <a:cubicBezTo>
                  <a:pt x="83177" y="679184"/>
                  <a:pt x="54385" y="667258"/>
                  <a:pt x="33156" y="646028"/>
                </a:cubicBezTo>
                <a:cubicBezTo>
                  <a:pt x="11927" y="624799"/>
                  <a:pt x="1" y="596006"/>
                  <a:pt x="1" y="565983"/>
                </a:cubicBezTo>
                <a:cubicBezTo>
                  <a:pt x="1" y="415055"/>
                  <a:pt x="0" y="264128"/>
                  <a:pt x="0" y="113200"/>
                </a:cubicBezTo>
                <a:close/>
              </a:path>
            </a:pathLst>
          </a:custGeom>
          <a:solidFill>
            <a:srgbClr val="00B0F0"/>
          </a:solidFill>
          <a:ln/>
        </p:spPr>
        <p:style>
          <a:lnRef idx="0">
            <a:schemeClr val="accent3"/>
          </a:lnRef>
          <a:fillRef idx="3">
            <a:schemeClr val="accent3"/>
          </a:fillRef>
          <a:effectRef idx="3">
            <a:schemeClr val="accent3"/>
          </a:effectRef>
          <a:fontRef idx="minor">
            <a:schemeClr val="lt1"/>
          </a:fontRef>
        </p:style>
        <p:txBody>
          <a:bodyPr spcFirstLastPara="0" vert="horz" wrap="square" lIns="94115" tIns="94115" rIns="94115" bIns="94115" numCol="1" spcCol="1270" anchor="ctr" anchorCtr="0">
            <a:noAutofit/>
          </a:bodyPr>
          <a:lstStyle/>
          <a:p>
            <a:pPr defTabSz="711200">
              <a:lnSpc>
                <a:spcPct val="90000"/>
              </a:lnSpc>
              <a:spcBef>
                <a:spcPct val="0"/>
              </a:spcBef>
              <a:spcAft>
                <a:spcPct val="35000"/>
              </a:spcAft>
            </a:pPr>
            <a:r>
              <a:rPr lang="en-US" sz="2400" dirty="0" smtClean="0">
                <a:solidFill>
                  <a:srgbClr val="FFFFFF"/>
                </a:solidFill>
              </a:rPr>
              <a:t>Scale Above the limits</a:t>
            </a:r>
            <a:endParaRPr lang="en-US" sz="2400" dirty="0">
              <a:solidFill>
                <a:srgbClr val="FFFFFF"/>
              </a:solidFill>
            </a:endParaRPr>
          </a:p>
        </p:txBody>
      </p:sp>
      <p:sp>
        <p:nvSpPr>
          <p:cNvPr id="15" name="Freeform 14"/>
          <p:cNvSpPr/>
          <p:nvPr/>
        </p:nvSpPr>
        <p:spPr>
          <a:xfrm>
            <a:off x="515437" y="5314632"/>
            <a:ext cx="8229600" cy="447120"/>
          </a:xfrm>
          <a:custGeom>
            <a:avLst/>
            <a:gdLst>
              <a:gd name="connsiteX0" fmla="*/ 0 w 8229600"/>
              <a:gd name="connsiteY0" fmla="*/ 0 h 447120"/>
              <a:gd name="connsiteX1" fmla="*/ 8229600 w 8229600"/>
              <a:gd name="connsiteY1" fmla="*/ 0 h 447120"/>
              <a:gd name="connsiteX2" fmla="*/ 8229600 w 8229600"/>
              <a:gd name="connsiteY2" fmla="*/ 447120 h 447120"/>
              <a:gd name="connsiteX3" fmla="*/ 0 w 8229600"/>
              <a:gd name="connsiteY3" fmla="*/ 447120 h 447120"/>
              <a:gd name="connsiteX4" fmla="*/ 0 w 8229600"/>
              <a:gd name="connsiteY4" fmla="*/ 0 h 447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600" h="447120">
                <a:moveTo>
                  <a:pt x="0" y="0"/>
                </a:moveTo>
                <a:lnTo>
                  <a:pt x="8229600" y="0"/>
                </a:lnTo>
                <a:lnTo>
                  <a:pt x="8229600" y="447120"/>
                </a:lnTo>
                <a:lnTo>
                  <a:pt x="0" y="4471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61290" tIns="34290" rIns="192024" bIns="34290" numCol="1" spcCol="1270" anchor="t" anchorCtr="0">
            <a:noAutofit/>
          </a:bodyPr>
          <a:lstStyle/>
          <a:p>
            <a:pPr marL="342900" indent="-342900" defTabSz="711200">
              <a:lnSpc>
                <a:spcPct val="90000"/>
              </a:lnSpc>
              <a:spcBef>
                <a:spcPct val="0"/>
              </a:spcBef>
              <a:spcAft>
                <a:spcPct val="35000"/>
              </a:spcAft>
              <a:buFont typeface="Arial" pitchFamily="34" charset="0"/>
              <a:buChar char="•"/>
            </a:pPr>
            <a:r>
              <a:rPr lang="en-US" sz="1800" dirty="0" smtClean="0">
                <a:solidFill>
                  <a:schemeClr val="tx1"/>
                </a:solidFill>
              </a:rPr>
              <a:t>Partition </a:t>
            </a:r>
            <a:r>
              <a:rPr lang="en-US" sz="1800" dirty="0">
                <a:solidFill>
                  <a:schemeClr val="tx1"/>
                </a:solidFill>
              </a:rPr>
              <a:t>between multiple storage accounts and partitions</a:t>
            </a:r>
            <a:endParaRPr lang="en-US" sz="1800" dirty="0" smtClean="0">
              <a:solidFill>
                <a:schemeClr val="tx1"/>
              </a:solidFill>
            </a:endParaRPr>
          </a:p>
          <a:p>
            <a:pPr marL="342900" indent="-342900" defTabSz="711200">
              <a:lnSpc>
                <a:spcPct val="90000"/>
              </a:lnSpc>
              <a:spcBef>
                <a:spcPct val="0"/>
              </a:spcBef>
              <a:spcAft>
                <a:spcPct val="35000"/>
              </a:spcAft>
              <a:buFont typeface="Arial" pitchFamily="34" charset="0"/>
              <a:buChar char="•"/>
            </a:pPr>
            <a:r>
              <a:rPr lang="en-US" sz="1800" dirty="0">
                <a:solidFill>
                  <a:schemeClr val="tx1"/>
                </a:solidFill>
              </a:rPr>
              <a:t>When limit is hit, app </a:t>
            </a:r>
            <a:r>
              <a:rPr lang="en-US" sz="1800" dirty="0" smtClean="0">
                <a:solidFill>
                  <a:schemeClr val="tx1"/>
                </a:solidFill>
              </a:rPr>
              <a:t>may </a:t>
            </a:r>
            <a:r>
              <a:rPr lang="en-US" sz="1800" dirty="0">
                <a:solidFill>
                  <a:schemeClr val="tx1"/>
                </a:solidFill>
              </a:rPr>
              <a:t>see ‘503 server busy’: applications should implement exponential </a:t>
            </a:r>
            <a:r>
              <a:rPr lang="en-US" sz="1800" dirty="0" smtClean="0">
                <a:solidFill>
                  <a:schemeClr val="tx1"/>
                </a:solidFill>
              </a:rPr>
              <a:t>back-off</a:t>
            </a:r>
            <a:endParaRPr lang="en-US" sz="1800" dirty="0">
              <a:solidFill>
                <a:schemeClr val="tx1"/>
              </a:solidFill>
            </a:endParaRPr>
          </a:p>
          <a:p>
            <a:pPr marL="342900" indent="-342900" defTabSz="711200">
              <a:lnSpc>
                <a:spcPct val="90000"/>
              </a:lnSpc>
              <a:spcBef>
                <a:spcPct val="0"/>
              </a:spcBef>
              <a:spcAft>
                <a:spcPct val="35000"/>
              </a:spcAft>
              <a:buFont typeface="Arial" pitchFamily="34" charset="0"/>
              <a:buChar char="•"/>
            </a:pPr>
            <a:endParaRPr lang="en-US" sz="1800" dirty="0">
              <a:solidFill>
                <a:schemeClr val="tx1"/>
              </a:solidFill>
            </a:endParaRPr>
          </a:p>
        </p:txBody>
      </p:sp>
    </p:spTree>
    <p:extLst>
      <p:ext uri="{BB962C8B-B14F-4D97-AF65-F5344CB8AC3E}">
        <p14:creationId xmlns:p14="http://schemas.microsoft.com/office/powerpoint/2010/main" val="257445410"/>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 with </a:t>
            </a:r>
            <a:r>
              <a:rPr lang="en-US" dirty="0" smtClean="0">
                <a:solidFill>
                  <a:srgbClr val="00B0F0"/>
                </a:solidFill>
              </a:rPr>
              <a:t>Blobs</a:t>
            </a:r>
            <a:endParaRPr lang="en-US" dirty="0">
              <a:solidFill>
                <a:srgbClr val="00B0F0"/>
              </a:solidFill>
            </a:endParaRPr>
          </a:p>
        </p:txBody>
      </p:sp>
      <p:sp>
        <p:nvSpPr>
          <p:cNvPr id="3" name="Text Placeholder 2"/>
          <p:cNvSpPr>
            <a:spLocks noGrp="1"/>
          </p:cNvSpPr>
          <p:nvPr>
            <p:ph type="body" sz="quarter" idx="10"/>
          </p:nvPr>
        </p:nvSpPr>
        <p:spPr>
          <a:xfrm>
            <a:off x="389436" y="1447800"/>
            <a:ext cx="8363938" cy="4635115"/>
          </a:xfrm>
        </p:spPr>
        <p:txBody>
          <a:bodyPr/>
          <a:lstStyle/>
          <a:p>
            <a:r>
              <a:rPr lang="en-US" sz="2800" dirty="0" smtClean="0">
                <a:solidFill>
                  <a:srgbClr val="00B0F0"/>
                </a:solidFill>
              </a:rPr>
              <a:t>B</a:t>
            </a:r>
            <a:r>
              <a:rPr lang="en-US" sz="2800" dirty="0" smtClean="0"/>
              <a:t>inary </a:t>
            </a:r>
            <a:r>
              <a:rPr lang="en-US" sz="2800" dirty="0" smtClean="0">
                <a:solidFill>
                  <a:srgbClr val="00B0F0"/>
                </a:solidFill>
              </a:rPr>
              <a:t>L</a:t>
            </a:r>
            <a:r>
              <a:rPr lang="en-US" sz="2800" dirty="0" smtClean="0"/>
              <a:t>arge </a:t>
            </a:r>
            <a:r>
              <a:rPr lang="en-US" sz="2800" dirty="0" smtClean="0">
                <a:solidFill>
                  <a:srgbClr val="00B0F0"/>
                </a:solidFill>
              </a:rPr>
              <a:t>Ob</a:t>
            </a:r>
            <a:r>
              <a:rPr lang="en-US" sz="2800" dirty="0" smtClean="0"/>
              <a:t>jects include resources we use in our applications like pictures, videos, html, </a:t>
            </a:r>
            <a:r>
              <a:rPr lang="en-US" sz="2800" dirty="0" err="1" smtClean="0"/>
              <a:t>css</a:t>
            </a:r>
            <a:r>
              <a:rPr lang="en-US" sz="2800" dirty="0" smtClean="0"/>
              <a:t>, etc. that may not fit best in a relational schema</a:t>
            </a:r>
          </a:p>
          <a:p>
            <a:endParaRPr lang="en-US" sz="2800" dirty="0"/>
          </a:p>
          <a:p>
            <a:r>
              <a:rPr lang="en-US" sz="2800" dirty="0" smtClean="0"/>
              <a:t>Choice of API’s – REST vs. SDK wrapper</a:t>
            </a:r>
          </a:p>
          <a:p>
            <a:pPr marL="288925" indent="-285750">
              <a:buFont typeface="Wingdings" pitchFamily="2" charset="2"/>
              <a:buChar char="ü"/>
            </a:pPr>
            <a:r>
              <a:rPr lang="en-US" sz="1800" dirty="0" smtClean="0"/>
              <a:t>To use SDK add references to </a:t>
            </a:r>
            <a:r>
              <a:rPr lang="en-US" sz="1800" dirty="0" err="1" smtClean="0"/>
              <a:t>Microsoft.WindowsAzure.StorageClient</a:t>
            </a:r>
            <a:endParaRPr lang="en-US" sz="1800" dirty="0" smtClean="0"/>
          </a:p>
          <a:p>
            <a:pPr marL="288925" indent="-285750">
              <a:buFont typeface="Wingdings" pitchFamily="2" charset="2"/>
              <a:buChar char="ü"/>
            </a:pPr>
            <a:r>
              <a:rPr lang="en-US" sz="1800" dirty="0" smtClean="0"/>
              <a:t>Create Storage Account Object</a:t>
            </a:r>
          </a:p>
          <a:p>
            <a:pPr marL="288925" indent="-285750">
              <a:buFont typeface="Wingdings" pitchFamily="2" charset="2"/>
              <a:buChar char="ü"/>
            </a:pPr>
            <a:r>
              <a:rPr lang="en-US" sz="1800" dirty="0" smtClean="0"/>
              <a:t>Add client for blobs</a:t>
            </a:r>
          </a:p>
          <a:p>
            <a:pPr marL="288925" indent="-285750">
              <a:buFont typeface="Wingdings" pitchFamily="2" charset="2"/>
              <a:buChar char="ü"/>
            </a:pPr>
            <a:r>
              <a:rPr lang="en-US" sz="1800" dirty="0" smtClean="0"/>
              <a:t>Work with container references and blobs</a:t>
            </a:r>
          </a:p>
          <a:p>
            <a:endParaRPr lang="en-US" sz="2800" dirty="0" smtClean="0"/>
          </a:p>
          <a:p>
            <a:endParaRPr lang="en-US" sz="2800" dirty="0"/>
          </a:p>
        </p:txBody>
      </p:sp>
    </p:spTree>
    <p:extLst>
      <p:ext uri="{BB962C8B-B14F-4D97-AF65-F5344CB8AC3E}">
        <p14:creationId xmlns:p14="http://schemas.microsoft.com/office/powerpoint/2010/main" val="2923791987"/>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example…</a:t>
            </a:r>
            <a:endParaRPr lang="en-US" dirty="0"/>
          </a:p>
        </p:txBody>
      </p:sp>
      <p:sp>
        <p:nvSpPr>
          <p:cNvPr id="3" name="Text Placeholder 2"/>
          <p:cNvSpPr>
            <a:spLocks noGrp="1"/>
          </p:cNvSpPr>
          <p:nvPr>
            <p:ph type="body" sz="quarter" idx="10"/>
          </p:nvPr>
        </p:nvSpPr>
        <p:spPr>
          <a:xfrm>
            <a:off x="389436" y="1447800"/>
            <a:ext cx="8363938" cy="2063642"/>
          </a:xfrm>
        </p:spPr>
        <p:txBody>
          <a:bodyPr/>
          <a:lstStyle/>
          <a:p>
            <a:r>
              <a:rPr lang="en-US" dirty="0" smtClean="0"/>
              <a:t>WPF </a:t>
            </a:r>
            <a:r>
              <a:rPr lang="en-US" dirty="0" smtClean="0">
                <a:solidFill>
                  <a:srgbClr val="00B0F0"/>
                </a:solidFill>
              </a:rPr>
              <a:t>Cloud</a:t>
            </a:r>
            <a:r>
              <a:rPr lang="en-US" dirty="0" smtClean="0"/>
              <a:t> Explorer</a:t>
            </a:r>
          </a:p>
          <a:p>
            <a:pPr marL="460375" indent="-457200">
              <a:buFont typeface="Wingdings" pitchFamily="2" charset="2"/>
              <a:buChar char="q"/>
            </a:pPr>
            <a:r>
              <a:rPr lang="en-US" sz="2800" dirty="0" smtClean="0"/>
              <a:t>Basic WPF Application</a:t>
            </a:r>
          </a:p>
          <a:p>
            <a:pPr marL="460375" indent="-457200">
              <a:buFont typeface="Wingdings" pitchFamily="2" charset="2"/>
              <a:buChar char="q"/>
            </a:pPr>
            <a:r>
              <a:rPr lang="en-US" sz="2800" dirty="0" smtClean="0"/>
              <a:t>Enabled drop events – iterate thru collection of files</a:t>
            </a:r>
          </a:p>
          <a:p>
            <a:pPr marL="460375" indent="-457200">
              <a:buFont typeface="Wingdings" pitchFamily="2" charset="2"/>
              <a:buChar char="q"/>
            </a:pPr>
            <a:r>
              <a:rPr lang="en-US" sz="2800" dirty="0" smtClean="0"/>
              <a:t>Create a blob container and upload blobs</a:t>
            </a:r>
            <a:endParaRPr lang="en-US" sz="28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7184" y="3645488"/>
            <a:ext cx="5000625" cy="292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ectangle 12"/>
          <p:cNvSpPr/>
          <p:nvPr/>
        </p:nvSpPr>
        <p:spPr bwMode="auto">
          <a:xfrm>
            <a:off x="2104008" y="5307873"/>
            <a:ext cx="4767309" cy="200298"/>
          </a:xfrm>
          <a:prstGeom prst="rect">
            <a:avLst/>
          </a:prstGeom>
          <a:solidFill>
            <a:srgbClr val="EDECE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grpSp>
        <p:nvGrpSpPr>
          <p:cNvPr id="12" name="Group 11"/>
          <p:cNvGrpSpPr/>
          <p:nvPr/>
        </p:nvGrpSpPr>
        <p:grpSpPr>
          <a:xfrm>
            <a:off x="9190473" y="5107576"/>
            <a:ext cx="928889" cy="966652"/>
            <a:chOff x="7715794" y="5199017"/>
            <a:chExt cx="928889" cy="966652"/>
          </a:xfrm>
        </p:grpSpPr>
        <p:grpSp>
          <p:nvGrpSpPr>
            <p:cNvPr id="8" name="Group 7"/>
            <p:cNvGrpSpPr/>
            <p:nvPr/>
          </p:nvGrpSpPr>
          <p:grpSpPr>
            <a:xfrm>
              <a:off x="7715794" y="5199017"/>
              <a:ext cx="928889" cy="966652"/>
              <a:chOff x="7715794" y="5199017"/>
              <a:chExt cx="928889" cy="966652"/>
            </a:xfrm>
          </p:grpSpPr>
          <p:sp>
            <p:nvSpPr>
              <p:cNvPr id="4" name="Folded Corner 3"/>
              <p:cNvSpPr/>
              <p:nvPr/>
            </p:nvSpPr>
            <p:spPr bwMode="auto">
              <a:xfrm>
                <a:off x="7715794" y="5199017"/>
                <a:ext cx="783772" cy="966652"/>
              </a:xfrm>
              <a:prstGeom prst="foldedCorner">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5" name="Down Arrow 4"/>
              <p:cNvSpPr/>
              <p:nvPr/>
            </p:nvSpPr>
            <p:spPr bwMode="auto">
              <a:xfrm rot="8135708">
                <a:off x="8354451" y="5806069"/>
                <a:ext cx="290232" cy="346264"/>
              </a:xfrm>
              <a:prstGeom prst="downArrow">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grpSp>
        <p:cxnSp>
          <p:nvCxnSpPr>
            <p:cNvPr id="7" name="Straight Connector 6"/>
            <p:cNvCxnSpPr/>
            <p:nvPr/>
          </p:nvCxnSpPr>
          <p:spPr>
            <a:xfrm>
              <a:off x="7820297" y="5294811"/>
              <a:ext cx="5399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820297" y="5399314"/>
              <a:ext cx="5399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7820297" y="5503817"/>
              <a:ext cx="5399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7820297" y="5599612"/>
              <a:ext cx="539932" cy="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705718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path" presetSubtype="0" accel="50000" decel="50000" fill="hold" nodeType="clickEffect">
                                  <p:stCondLst>
                                    <p:cond delay="0"/>
                                  </p:stCondLst>
                                  <p:childTnLst>
                                    <p:animMotion origin="layout" path="M -0.05625 -0.07726 C -0.06406 -0.07772 -0.08906 -0.07448 -0.09757 -0.07287 C -0.15208 -0.06222 -0.20451 -0.02082 -0.20122 0.00995 C -0.20295 -0.00555 -0.23281 -0.01527 -0.25938 -0.00995 C -0.28767 -0.00463 -0.31285 0.01596 -0.31094 0.03123 C -0.31181 0.0236 -0.32639 0.01851 -0.34045 0.02128 C -0.35469 0.02406 -0.36788 0.03424 -0.36701 0.04233 C -0.36736 0.03817 -0.37483 0.03586 -0.38177 0.03724 C -0.38872 0.03863 -0.39566 0.04395 -0.39531 0.04765 C -0.39549 0.04557 -0.39913 0.04441 -0.4026 0.04488 C -0.40451 0.04534 -0.4092 0.04835 -0.40903 0.05043 C -0.4092 0.04927 -0.41111 0.04858 -0.41285 0.04904 C -0.41285 0.04881 -0.41649 0.05043 -0.41649 0.05182 C -0.41649 0.05112 -0.41649 0.05066 -0.41823 0.05112 C -0.41823 0.05135 -0.42014 0.05205 -0.42014 0.05251 C -0.42014 0.05228 -0.42014 0.05182 -0.42014 0.05159 C -0.42205 0.05205 -0.42205 0.05228 -0.42205 0.05251 C -0.42361 0.05274 -0.42379 0.05251 -0.42379 0.05228 C -0.42517 0.05251 -0.42517 0.05274 -0.425 0.05297 " pathEditMode="relative" rAng="-498608" ptsTypes="fffffffffffffffffff">
                                      <p:cBhvr>
                                        <p:cTn id="6" dur="2000" fill="hold"/>
                                        <p:tgtEl>
                                          <p:spTgt spid="12"/>
                                        </p:tgtEl>
                                        <p:attrNameLst>
                                          <p:attrName>ppt_x</p:attrName>
                                          <p:attrName>ppt_y</p:attrName>
                                        </p:attrNameLst>
                                      </p:cBhvr>
                                      <p:rCtr x="-18455" y="6361"/>
                                    </p:animMotion>
                                  </p:childTnLst>
                                </p:cTn>
                              </p:par>
                            </p:childTnLst>
                          </p:cTn>
                        </p:par>
                        <p:par>
                          <p:cTn id="7" fill="hold">
                            <p:stCondLst>
                              <p:cond delay="2000"/>
                            </p:stCondLst>
                            <p:childTnLst>
                              <p:par>
                                <p:cTn id="8" presetID="53" presetClass="exit" presetSubtype="32" fill="hold" nodeType="afterEffect">
                                  <p:stCondLst>
                                    <p:cond delay="0"/>
                                  </p:stCondLst>
                                  <p:childTnLst>
                                    <p:anim calcmode="lin" valueType="num">
                                      <p:cBhvr>
                                        <p:cTn id="9" dur="500"/>
                                        <p:tgtEl>
                                          <p:spTgt spid="12"/>
                                        </p:tgtEl>
                                        <p:attrNameLst>
                                          <p:attrName>ppt_w</p:attrName>
                                        </p:attrNameLst>
                                      </p:cBhvr>
                                      <p:tavLst>
                                        <p:tav tm="0">
                                          <p:val>
                                            <p:strVal val="ppt_w"/>
                                          </p:val>
                                        </p:tav>
                                        <p:tav tm="100000">
                                          <p:val>
                                            <p:fltVal val="0"/>
                                          </p:val>
                                        </p:tav>
                                      </p:tavLst>
                                    </p:anim>
                                    <p:anim calcmode="lin" valueType="num">
                                      <p:cBhvr>
                                        <p:cTn id="10" dur="500"/>
                                        <p:tgtEl>
                                          <p:spTgt spid="12"/>
                                        </p:tgtEl>
                                        <p:attrNameLst>
                                          <p:attrName>ppt_h</p:attrName>
                                        </p:attrNameLst>
                                      </p:cBhvr>
                                      <p:tavLst>
                                        <p:tav tm="0">
                                          <p:val>
                                            <p:strVal val="ppt_h"/>
                                          </p:val>
                                        </p:tav>
                                        <p:tav tm="100000">
                                          <p:val>
                                            <p:fltVal val="0"/>
                                          </p:val>
                                        </p:tav>
                                      </p:tavLst>
                                    </p:anim>
                                    <p:animEffect transition="out" filter="fade">
                                      <p:cBhvr>
                                        <p:cTn id="11" dur="500"/>
                                        <p:tgtEl>
                                          <p:spTgt spid="12"/>
                                        </p:tgtEl>
                                      </p:cBhvr>
                                    </p:animEffect>
                                    <p:set>
                                      <p:cBhvr>
                                        <p:cTn id="12" dur="1" fill="hold">
                                          <p:stCondLst>
                                            <p:cond delay="499"/>
                                          </p:stCondLst>
                                        </p:cTn>
                                        <p:tgtEl>
                                          <p:spTgt spid="12"/>
                                        </p:tgtEl>
                                        <p:attrNameLst>
                                          <p:attrName>style.visibility</p:attrName>
                                        </p:attrNameLst>
                                      </p:cBhvr>
                                      <p:to>
                                        <p:strVal val="hidden"/>
                                      </p:to>
                                    </p:set>
                                  </p:childTnLst>
                                </p:cTn>
                              </p:par>
                            </p:childTnLst>
                          </p:cTn>
                        </p:par>
                        <p:par>
                          <p:cTn id="13" fill="hold">
                            <p:stCondLst>
                              <p:cond delay="2500"/>
                            </p:stCondLst>
                            <p:childTnLst>
                              <p:par>
                                <p:cTn id="14" presetID="10" presetClass="exit" presetSubtype="0" fill="hold" grpId="0" nodeType="afterEffect">
                                  <p:stCondLst>
                                    <p:cond delay="0"/>
                                  </p:stCondLst>
                                  <p:childTnLst>
                                    <p:animEffect transition="out" filter="fade">
                                      <p:cBhvr>
                                        <p:cTn id="15" dur="500"/>
                                        <p:tgtEl>
                                          <p:spTgt spid="13"/>
                                        </p:tgtEl>
                                      </p:cBhvr>
                                    </p:animEffect>
                                    <p:set>
                                      <p:cBhvr>
                                        <p:cTn id="16"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B0F0">
            <a:alpha val="99000"/>
          </a:srgbClr>
        </a:soli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Cloud Explorer</a:t>
            </a:r>
            <a:endParaRPr lang="en-US" dirty="0"/>
          </a:p>
        </p:txBody>
      </p:sp>
      <p:sp>
        <p:nvSpPr>
          <p:cNvPr id="5" name="Subtitle 4"/>
          <p:cNvSpPr>
            <a:spLocks noGrp="1"/>
          </p:cNvSpPr>
          <p:nvPr>
            <p:ph type="subTitle" idx="1"/>
          </p:nvPr>
        </p:nvSpPr>
        <p:spPr/>
        <p:txBody>
          <a:bodyPr/>
          <a:lstStyle/>
          <a:p>
            <a:r>
              <a:rPr lang="en-US" dirty="0" smtClean="0"/>
              <a:t>Uploading Blobs</a:t>
            </a:r>
            <a:endParaRPr lang="en-US" dirty="0"/>
          </a:p>
        </p:txBody>
      </p:sp>
      <p:sp>
        <p:nvSpPr>
          <p:cNvPr id="6" name="Text Placeholder 5"/>
          <p:cNvSpPr>
            <a:spLocks noGrp="1"/>
          </p:cNvSpPr>
          <p:nvPr>
            <p:ph type="body" sz="quarter" idx="10"/>
          </p:nvPr>
        </p:nvSpPr>
        <p:spPr/>
        <p:txBody>
          <a:bodyPr/>
          <a:lstStyle/>
          <a:p>
            <a:r>
              <a:rPr lang="en-US" dirty="0" smtClean="0"/>
              <a:t>Demo 2</a:t>
            </a:r>
            <a:endParaRPr lang="en-US" dirty="0"/>
          </a:p>
        </p:txBody>
      </p:sp>
    </p:spTree>
    <p:extLst>
      <p:ext uri="{BB962C8B-B14F-4D97-AF65-F5344CB8AC3E}">
        <p14:creationId xmlns:p14="http://schemas.microsoft.com/office/powerpoint/2010/main" val="987540580"/>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1"/>
            <a:ext cx="8363938" cy="1495794"/>
          </a:xfrm>
        </p:spPr>
        <p:txBody>
          <a:bodyPr/>
          <a:lstStyle/>
          <a:p>
            <a:r>
              <a:rPr lang="en-US" smtClean="0"/>
              <a:t>Table Storage Concepts</a:t>
            </a:r>
            <a:br>
              <a:rPr lang="en-US" smtClean="0"/>
            </a:br>
            <a:endParaRPr lang="en-US" dirty="0"/>
          </a:p>
        </p:txBody>
      </p:sp>
      <p:grpSp>
        <p:nvGrpSpPr>
          <p:cNvPr id="45" name="Group 4"/>
          <p:cNvGrpSpPr/>
          <p:nvPr/>
        </p:nvGrpSpPr>
        <p:grpSpPr>
          <a:xfrm>
            <a:off x="6217920" y="1446213"/>
            <a:ext cx="2314569" cy="4297680"/>
            <a:chOff x="5685541" y="393698"/>
            <a:chExt cx="2303725" cy="4297680"/>
          </a:xfrm>
        </p:grpSpPr>
        <p:sp>
          <p:nvSpPr>
            <p:cNvPr id="46" name="Rounded Rectangle 65"/>
            <p:cNvSpPr/>
            <p:nvPr/>
          </p:nvSpPr>
          <p:spPr>
            <a:xfrm>
              <a:off x="5685541" y="393698"/>
              <a:ext cx="2303725" cy="429768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sp>
        <p:sp>
          <p:nvSpPr>
            <p:cNvPr id="47" name="Rounded Rectangle 4"/>
            <p:cNvSpPr/>
            <p:nvPr/>
          </p:nvSpPr>
          <p:spPr>
            <a:xfrm>
              <a:off x="5685541" y="393698"/>
              <a:ext cx="2303725" cy="1440180"/>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248920" rIns="248920" bIns="248920" numCol="1" spcCol="1270" anchor="t" anchorCtr="0">
              <a:noAutofit/>
            </a:bodyPr>
            <a:lstStyle/>
            <a:p>
              <a:pPr defTabSz="1555685">
                <a:lnSpc>
                  <a:spcPct val="90000"/>
                </a:lnSpc>
                <a:spcBef>
                  <a:spcPct val="0"/>
                </a:spcBef>
                <a:spcAft>
                  <a:spcPct val="35000"/>
                </a:spcAft>
              </a:pPr>
              <a:r>
                <a:rPr lang="en-US" sz="2800" dirty="0" smtClean="0">
                  <a:solidFill>
                    <a:srgbClr val="595959">
                      <a:alpha val="98824"/>
                    </a:srgbClr>
                  </a:solidFill>
                  <a:latin typeface="Segoe UI Light" pitchFamily="34" charset="0"/>
                </a:rPr>
                <a:t>Entity</a:t>
              </a:r>
              <a:endParaRPr lang="en-US" sz="2800" dirty="0">
                <a:solidFill>
                  <a:srgbClr val="595959">
                    <a:alpha val="98824"/>
                  </a:srgbClr>
                </a:solidFill>
                <a:latin typeface="Segoe UI Light" pitchFamily="34" charset="0"/>
              </a:endParaRPr>
            </a:p>
          </p:txBody>
        </p:sp>
      </p:grpSp>
      <p:grpSp>
        <p:nvGrpSpPr>
          <p:cNvPr id="48" name="Group 5"/>
          <p:cNvGrpSpPr/>
          <p:nvPr/>
        </p:nvGrpSpPr>
        <p:grpSpPr>
          <a:xfrm>
            <a:off x="3152510" y="1453687"/>
            <a:ext cx="2333897" cy="4297680"/>
            <a:chOff x="2983350" y="355599"/>
            <a:chExt cx="2318237" cy="4297680"/>
          </a:xfrm>
        </p:grpSpPr>
        <p:sp>
          <p:nvSpPr>
            <p:cNvPr id="49" name="Rounded Rectangle 68"/>
            <p:cNvSpPr/>
            <p:nvPr/>
          </p:nvSpPr>
          <p:spPr>
            <a:xfrm>
              <a:off x="2997862" y="355599"/>
              <a:ext cx="2303725" cy="429768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sp>
        <p:sp>
          <p:nvSpPr>
            <p:cNvPr id="50" name="Rounded Rectangle 6"/>
            <p:cNvSpPr/>
            <p:nvPr/>
          </p:nvSpPr>
          <p:spPr>
            <a:xfrm>
              <a:off x="2983350" y="355599"/>
              <a:ext cx="2299995" cy="1440180"/>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248920" rIns="248920" bIns="248920" numCol="1" spcCol="1270" anchor="t" anchorCtr="0">
              <a:noAutofit/>
            </a:bodyPr>
            <a:lstStyle/>
            <a:p>
              <a:pPr defTabSz="1555685">
                <a:lnSpc>
                  <a:spcPct val="90000"/>
                </a:lnSpc>
                <a:spcBef>
                  <a:spcPct val="0"/>
                </a:spcBef>
                <a:spcAft>
                  <a:spcPct val="35000"/>
                </a:spcAft>
              </a:pPr>
              <a:r>
                <a:rPr lang="en-US" sz="2800" dirty="0" smtClean="0">
                  <a:solidFill>
                    <a:srgbClr val="595959">
                      <a:alpha val="98824"/>
                    </a:srgbClr>
                  </a:solidFill>
                  <a:latin typeface="Segoe UI Light" pitchFamily="34" charset="0"/>
                </a:rPr>
                <a:t>Table</a:t>
              </a:r>
              <a:endParaRPr lang="en-US" sz="2800" dirty="0">
                <a:solidFill>
                  <a:srgbClr val="595959">
                    <a:alpha val="98824"/>
                  </a:srgbClr>
                </a:solidFill>
                <a:latin typeface="Segoe UI Light" pitchFamily="34" charset="0"/>
              </a:endParaRPr>
            </a:p>
          </p:txBody>
        </p:sp>
      </p:grpSp>
      <p:grpSp>
        <p:nvGrpSpPr>
          <p:cNvPr id="51" name="Group 6"/>
          <p:cNvGrpSpPr/>
          <p:nvPr/>
        </p:nvGrpSpPr>
        <p:grpSpPr>
          <a:xfrm>
            <a:off x="389436" y="1446214"/>
            <a:ext cx="2083798" cy="4297680"/>
            <a:chOff x="222249" y="355599"/>
            <a:chExt cx="2303725" cy="4297680"/>
          </a:xfrm>
        </p:grpSpPr>
        <p:sp>
          <p:nvSpPr>
            <p:cNvPr id="52" name="Rounded Rectangle 71"/>
            <p:cNvSpPr/>
            <p:nvPr/>
          </p:nvSpPr>
          <p:spPr>
            <a:xfrm>
              <a:off x="222249" y="355599"/>
              <a:ext cx="2303725" cy="429768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sp>
        <p:sp>
          <p:nvSpPr>
            <p:cNvPr id="53" name="Rounded Rectangle 8"/>
            <p:cNvSpPr/>
            <p:nvPr/>
          </p:nvSpPr>
          <p:spPr>
            <a:xfrm>
              <a:off x="222249" y="355599"/>
              <a:ext cx="2303725" cy="1440180"/>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248920" rIns="248920" bIns="248920" numCol="1" spcCol="1270" anchor="t" anchorCtr="0">
              <a:noAutofit/>
            </a:bodyPr>
            <a:lstStyle/>
            <a:p>
              <a:pPr defTabSz="1555685">
                <a:lnSpc>
                  <a:spcPct val="90000"/>
                </a:lnSpc>
                <a:spcBef>
                  <a:spcPct val="0"/>
                </a:spcBef>
                <a:spcAft>
                  <a:spcPct val="35000"/>
                </a:spcAft>
              </a:pPr>
              <a:r>
                <a:rPr lang="en-US" sz="2800" dirty="0">
                  <a:solidFill>
                    <a:srgbClr val="595959">
                      <a:alpha val="98824"/>
                    </a:srgbClr>
                  </a:solidFill>
                  <a:latin typeface="Segoe UI Light" pitchFamily="34" charset="0"/>
                </a:rPr>
                <a:t>Account</a:t>
              </a:r>
              <a:endParaRPr lang="en-US" sz="3100" dirty="0">
                <a:solidFill>
                  <a:srgbClr val="595959">
                    <a:alpha val="98824"/>
                  </a:srgbClr>
                </a:solidFill>
                <a:latin typeface="Segoe UI Light" pitchFamily="34" charset="0"/>
              </a:endParaRPr>
            </a:p>
          </p:txBody>
        </p:sp>
      </p:grpSp>
      <p:cxnSp>
        <p:nvCxnSpPr>
          <p:cNvPr id="57" name="Straight Connector 56"/>
          <p:cNvCxnSpPr>
            <a:endCxn id="71" idx="1"/>
          </p:cNvCxnSpPr>
          <p:nvPr/>
        </p:nvCxnSpPr>
        <p:spPr>
          <a:xfrm>
            <a:off x="2022694" y="4018833"/>
            <a:ext cx="1608945" cy="792406"/>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a:endCxn id="69" idx="1"/>
          </p:cNvCxnSpPr>
          <p:nvPr/>
        </p:nvCxnSpPr>
        <p:spPr>
          <a:xfrm flipV="1">
            <a:off x="1752027" y="3155353"/>
            <a:ext cx="1879611" cy="885308"/>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59" name="Rectangle 58"/>
          <p:cNvSpPr/>
          <p:nvPr/>
        </p:nvSpPr>
        <p:spPr>
          <a:xfrm>
            <a:off x="717718" y="3602527"/>
            <a:ext cx="1311410" cy="74659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2000" dirty="0" err="1" smtClean="0">
                <a:solidFill>
                  <a:schemeClr val="lt1">
                    <a:alpha val="99000"/>
                  </a:schemeClr>
                </a:solidFill>
              </a:rPr>
              <a:t>contoso</a:t>
            </a:r>
            <a:endParaRPr lang="en-US" sz="2000" dirty="0">
              <a:solidFill>
                <a:schemeClr val="lt1">
                  <a:alpha val="99000"/>
                </a:schemeClr>
              </a:solidFill>
            </a:endParaRPr>
          </a:p>
        </p:txBody>
      </p:sp>
      <p:cxnSp>
        <p:nvCxnSpPr>
          <p:cNvPr id="61" name="Straight Connector 60"/>
          <p:cNvCxnSpPr>
            <a:endCxn id="68" idx="1"/>
          </p:cNvCxnSpPr>
          <p:nvPr/>
        </p:nvCxnSpPr>
        <p:spPr>
          <a:xfrm>
            <a:off x="4624926" y="3109019"/>
            <a:ext cx="2009009" cy="452833"/>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a:endCxn id="65" idx="1"/>
          </p:cNvCxnSpPr>
          <p:nvPr/>
        </p:nvCxnSpPr>
        <p:spPr>
          <a:xfrm flipV="1">
            <a:off x="4652736" y="2733909"/>
            <a:ext cx="1981201" cy="461611"/>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65" name="Rectangle 64"/>
          <p:cNvSpPr/>
          <p:nvPr/>
        </p:nvSpPr>
        <p:spPr>
          <a:xfrm>
            <a:off x="6633937" y="2360613"/>
            <a:ext cx="1667934" cy="74659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1800" dirty="0">
                <a:solidFill>
                  <a:schemeClr val="lt1">
                    <a:alpha val="99000"/>
                  </a:schemeClr>
                </a:solidFill>
              </a:rPr>
              <a:t>Name =…</a:t>
            </a:r>
          </a:p>
          <a:p>
            <a:r>
              <a:rPr lang="en-US" sz="1800" dirty="0">
                <a:solidFill>
                  <a:schemeClr val="lt1">
                    <a:alpha val="99000"/>
                  </a:schemeClr>
                </a:solidFill>
              </a:rPr>
              <a:t>Email = …</a:t>
            </a:r>
          </a:p>
        </p:txBody>
      </p:sp>
      <p:sp>
        <p:nvSpPr>
          <p:cNvPr id="68" name="Rectangle 67"/>
          <p:cNvSpPr/>
          <p:nvPr/>
        </p:nvSpPr>
        <p:spPr>
          <a:xfrm>
            <a:off x="6633935" y="3188556"/>
            <a:ext cx="1667936" cy="74659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1800" dirty="0">
                <a:solidFill>
                  <a:schemeClr val="lt1">
                    <a:alpha val="99000"/>
                  </a:schemeClr>
                </a:solidFill>
              </a:rPr>
              <a:t>Name =…</a:t>
            </a:r>
          </a:p>
          <a:p>
            <a:r>
              <a:rPr lang="en-US" sz="1800" dirty="0" err="1">
                <a:solidFill>
                  <a:schemeClr val="lt1">
                    <a:alpha val="99000"/>
                  </a:schemeClr>
                </a:solidFill>
              </a:rPr>
              <a:t>EMailAdd</a:t>
            </a:r>
            <a:r>
              <a:rPr lang="en-US" sz="1800" dirty="0">
                <a:solidFill>
                  <a:schemeClr val="lt1">
                    <a:alpha val="99000"/>
                  </a:schemeClr>
                </a:solidFill>
              </a:rPr>
              <a:t>= </a:t>
            </a:r>
          </a:p>
        </p:txBody>
      </p:sp>
      <p:sp>
        <p:nvSpPr>
          <p:cNvPr id="69" name="Rectangle 68"/>
          <p:cNvSpPr/>
          <p:nvPr/>
        </p:nvSpPr>
        <p:spPr>
          <a:xfrm>
            <a:off x="3631638" y="2782057"/>
            <a:ext cx="1363683" cy="74659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2000" dirty="0" smtClean="0">
                <a:solidFill>
                  <a:schemeClr val="lt1">
                    <a:alpha val="99000"/>
                  </a:schemeClr>
                </a:solidFill>
              </a:rPr>
              <a:t>customers</a:t>
            </a:r>
            <a:endParaRPr lang="en-US" sz="2000" dirty="0">
              <a:solidFill>
                <a:schemeClr val="lt1">
                  <a:alpha val="99000"/>
                </a:schemeClr>
              </a:solidFill>
            </a:endParaRPr>
          </a:p>
        </p:txBody>
      </p:sp>
      <p:cxnSp>
        <p:nvCxnSpPr>
          <p:cNvPr id="74" name="Straight Connector 73"/>
          <p:cNvCxnSpPr>
            <a:endCxn id="70" idx="1"/>
          </p:cNvCxnSpPr>
          <p:nvPr/>
        </p:nvCxnSpPr>
        <p:spPr>
          <a:xfrm>
            <a:off x="4624926" y="4777181"/>
            <a:ext cx="2009011" cy="440556"/>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a:endCxn id="72" idx="1"/>
          </p:cNvCxnSpPr>
          <p:nvPr/>
        </p:nvCxnSpPr>
        <p:spPr>
          <a:xfrm flipV="1">
            <a:off x="4652736" y="4389795"/>
            <a:ext cx="1981201" cy="473887"/>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70" name="Rounded Rectangle 97"/>
          <p:cNvSpPr/>
          <p:nvPr/>
        </p:nvSpPr>
        <p:spPr>
          <a:xfrm>
            <a:off x="6633937" y="4844441"/>
            <a:ext cx="1667934" cy="74659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1800" dirty="0">
                <a:solidFill>
                  <a:schemeClr val="lt1">
                    <a:alpha val="99000"/>
                  </a:schemeClr>
                </a:solidFill>
              </a:rPr>
              <a:t>Photo ID =…</a:t>
            </a:r>
          </a:p>
          <a:p>
            <a:r>
              <a:rPr lang="en-US" sz="1800" dirty="0">
                <a:solidFill>
                  <a:schemeClr val="lt1">
                    <a:alpha val="99000"/>
                  </a:schemeClr>
                </a:solidFill>
              </a:rPr>
              <a:t>Date =…</a:t>
            </a:r>
          </a:p>
        </p:txBody>
      </p:sp>
      <p:sp>
        <p:nvSpPr>
          <p:cNvPr id="71" name="Rectangle 70"/>
          <p:cNvSpPr/>
          <p:nvPr/>
        </p:nvSpPr>
        <p:spPr>
          <a:xfrm>
            <a:off x="3631639" y="4437943"/>
            <a:ext cx="1363684" cy="74659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2000" dirty="0" smtClean="0">
                <a:solidFill>
                  <a:schemeClr val="lt1">
                    <a:alpha val="99000"/>
                  </a:schemeClr>
                </a:solidFill>
              </a:rPr>
              <a:t>photos</a:t>
            </a:r>
            <a:endParaRPr lang="en-US" sz="2000" dirty="0">
              <a:solidFill>
                <a:schemeClr val="lt1">
                  <a:alpha val="99000"/>
                </a:schemeClr>
              </a:solidFill>
            </a:endParaRPr>
          </a:p>
        </p:txBody>
      </p:sp>
      <p:sp>
        <p:nvSpPr>
          <p:cNvPr id="72" name="Rounded Rectangle 97"/>
          <p:cNvSpPr/>
          <p:nvPr/>
        </p:nvSpPr>
        <p:spPr>
          <a:xfrm>
            <a:off x="6633937" y="4016499"/>
            <a:ext cx="1667934" cy="74659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1800" dirty="0">
                <a:solidFill>
                  <a:schemeClr val="lt1">
                    <a:alpha val="99000"/>
                  </a:schemeClr>
                </a:solidFill>
              </a:rPr>
              <a:t>Photo ID =…</a:t>
            </a:r>
          </a:p>
          <a:p>
            <a:r>
              <a:rPr lang="en-US" sz="1800" dirty="0">
                <a:solidFill>
                  <a:schemeClr val="lt1">
                    <a:alpha val="99000"/>
                  </a:schemeClr>
                </a:solidFill>
              </a:rPr>
              <a:t>Date =…</a:t>
            </a:r>
          </a:p>
        </p:txBody>
      </p:sp>
    </p:spTree>
    <p:extLst>
      <p:ext uri="{BB962C8B-B14F-4D97-AF65-F5344CB8AC3E}">
        <p14:creationId xmlns:p14="http://schemas.microsoft.com/office/powerpoint/2010/main" val="1735902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Table</a:t>
            </a:r>
            <a:r>
              <a:rPr lang="en-US" dirty="0" smtClean="0">
                <a:solidFill>
                  <a:schemeClr val="tx1"/>
                </a:solidFill>
              </a:rPr>
              <a:t> Details</a:t>
            </a:r>
            <a:endParaRPr lang="en-US" dirty="0">
              <a:solidFill>
                <a:schemeClr val="tx1"/>
              </a:solidFill>
            </a:endParaRPr>
          </a:p>
        </p:txBody>
      </p:sp>
      <p:pic>
        <p:nvPicPr>
          <p:cNvPr id="5" name="Picture 4"/>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389103" y="6372547"/>
            <a:ext cx="1261769" cy="195501"/>
          </a:xfrm>
          <a:prstGeom prst="rect">
            <a:avLst/>
          </a:prstGeom>
        </p:spPr>
      </p:pic>
      <p:sp>
        <p:nvSpPr>
          <p:cNvPr id="14" name="Content Placeholder 2"/>
          <p:cNvSpPr txBox="1">
            <a:spLocks/>
          </p:cNvSpPr>
          <p:nvPr/>
        </p:nvSpPr>
        <p:spPr>
          <a:xfrm>
            <a:off x="3648823" y="3028951"/>
            <a:ext cx="5110028" cy="3597275"/>
          </a:xfrm>
          <a:prstGeom prst="rect">
            <a:avLst/>
          </a:prstGeom>
        </p:spPr>
        <p:txBody>
          <a:bodyPr vert="horz" lIns="121899" tIns="60949" rIns="121899" bIns="60949" rtlCol="0" anchor="ctr" anchorCtr="0">
            <a:noAutofit/>
          </a:bodyPr>
          <a:lstStyle>
            <a:lvl1pPr marL="342900" indent="-342900" algn="l" defTabSz="914400" rtl="0" eaLnBrk="1" latinLnBrk="0" hangingPunct="1">
              <a:spcBef>
                <a:spcPct val="20000"/>
              </a:spcBef>
              <a:buFont typeface="Arial" pitchFamily="34" charset="0"/>
              <a:buChar char="•"/>
              <a:defRPr sz="3200" b="0" i="0" kern="1200">
                <a:solidFill>
                  <a:schemeClr val="tx1">
                    <a:lumMod val="65000"/>
                    <a:lumOff val="35000"/>
                  </a:schemeClr>
                </a:solidFill>
                <a:latin typeface="Segoe"/>
                <a:ea typeface="+mn-ea"/>
                <a:cs typeface="Segoe"/>
              </a:defRPr>
            </a:lvl1pPr>
            <a:lvl2pPr marL="742950" indent="-285750" algn="l" defTabSz="914400" rtl="0" eaLnBrk="1" latinLnBrk="0" hangingPunct="1">
              <a:spcBef>
                <a:spcPct val="20000"/>
              </a:spcBef>
              <a:buFont typeface="Arial" pitchFamily="34" charset="0"/>
              <a:buChar char="–"/>
              <a:defRPr sz="2800" b="0" i="0" kern="1200">
                <a:solidFill>
                  <a:schemeClr val="tx1">
                    <a:lumMod val="65000"/>
                    <a:lumOff val="35000"/>
                  </a:schemeClr>
                </a:solidFill>
                <a:latin typeface="Segoe"/>
                <a:ea typeface="+mn-ea"/>
                <a:cs typeface="Segoe"/>
              </a:defRPr>
            </a:lvl2pPr>
            <a:lvl3pPr marL="1143000" indent="-228600" algn="l" defTabSz="914400" rtl="0" eaLnBrk="1" latinLnBrk="0" hangingPunct="1">
              <a:spcBef>
                <a:spcPct val="20000"/>
              </a:spcBef>
              <a:buFont typeface="Arial" pitchFamily="34" charset="0"/>
              <a:buChar char="•"/>
              <a:defRPr sz="2400" b="0" i="0" kern="1200">
                <a:solidFill>
                  <a:schemeClr val="tx1">
                    <a:lumMod val="65000"/>
                    <a:lumOff val="35000"/>
                  </a:schemeClr>
                </a:solidFill>
                <a:latin typeface="Segoe"/>
                <a:ea typeface="+mn-ea"/>
                <a:cs typeface="Segoe"/>
              </a:defRPr>
            </a:lvl3pPr>
            <a:lvl4pPr marL="1600200" indent="-228600" algn="l" defTabSz="914400" rtl="0" eaLnBrk="1" latinLnBrk="0" hangingPunct="1">
              <a:spcBef>
                <a:spcPct val="20000"/>
              </a:spcBef>
              <a:buFont typeface="Arial" pitchFamily="34" charset="0"/>
              <a:buChar char="–"/>
              <a:defRPr sz="2000" b="0" i="0" kern="1200">
                <a:solidFill>
                  <a:schemeClr val="tx1">
                    <a:lumMod val="65000"/>
                    <a:lumOff val="35000"/>
                  </a:schemeClr>
                </a:solidFill>
                <a:latin typeface="Segoe"/>
                <a:ea typeface="+mn-ea"/>
                <a:cs typeface="Segoe"/>
              </a:defRPr>
            </a:lvl4pPr>
            <a:lvl5pPr marL="2057400" indent="-228600" algn="l" defTabSz="914400" rtl="0" eaLnBrk="1" latinLnBrk="0" hangingPunct="1">
              <a:spcBef>
                <a:spcPct val="20000"/>
              </a:spcBef>
              <a:buFont typeface="Arial" pitchFamily="34" charset="0"/>
              <a:buChar char="»"/>
              <a:defRPr sz="2000" b="0" i="0" kern="1200">
                <a:solidFill>
                  <a:schemeClr val="tx1">
                    <a:lumMod val="65000"/>
                    <a:lumOff val="35000"/>
                  </a:schemeClr>
                </a:solidFill>
                <a:latin typeface="Segoe"/>
                <a:ea typeface="+mn-ea"/>
                <a:cs typeface="Segoe"/>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lvl="1" indent="0" defTabSz="914325">
              <a:lnSpc>
                <a:spcPct val="90000"/>
              </a:lnSpc>
              <a:spcBef>
                <a:spcPts val="0"/>
              </a:spcBef>
              <a:spcAft>
                <a:spcPts val="600"/>
              </a:spcAft>
              <a:buSzPct val="80000"/>
              <a:buNone/>
            </a:pPr>
            <a:r>
              <a:rPr lang="en-US" sz="2000" b="1" spc="-51" dirty="0">
                <a:solidFill>
                  <a:schemeClr val="tx1"/>
                </a:solidFill>
                <a:latin typeface="+mn-lt"/>
                <a:cs typeface="Segoe UI" pitchFamily="34" charset="0"/>
              </a:rPr>
              <a:t>Insert</a:t>
            </a:r>
          </a:p>
          <a:p>
            <a:pPr marL="3175" lvl="1" indent="0" defTabSz="914325">
              <a:lnSpc>
                <a:spcPct val="90000"/>
              </a:lnSpc>
              <a:spcBef>
                <a:spcPts val="0"/>
              </a:spcBef>
              <a:spcAft>
                <a:spcPts val="600"/>
              </a:spcAft>
              <a:buSzPct val="80000"/>
              <a:buNone/>
            </a:pPr>
            <a:r>
              <a:rPr lang="en-US" sz="2000" b="1" spc="-51" dirty="0">
                <a:solidFill>
                  <a:schemeClr val="tx1"/>
                </a:solidFill>
                <a:latin typeface="+mn-lt"/>
                <a:cs typeface="Segoe UI" pitchFamily="34" charset="0"/>
              </a:rPr>
              <a:t>Update </a:t>
            </a:r>
          </a:p>
          <a:p>
            <a:pPr marL="3175" lvl="1" indent="0" defTabSz="914325">
              <a:lnSpc>
                <a:spcPct val="90000"/>
              </a:lnSpc>
              <a:spcBef>
                <a:spcPts val="0"/>
              </a:spcBef>
              <a:spcAft>
                <a:spcPts val="600"/>
              </a:spcAft>
              <a:buSzPct val="80000"/>
              <a:buNone/>
            </a:pPr>
            <a:r>
              <a:rPr lang="en-US" sz="1600" spc="-51" dirty="0">
                <a:solidFill>
                  <a:schemeClr val="tx1"/>
                </a:solidFill>
                <a:latin typeface="+mn-lt"/>
                <a:cs typeface="Segoe UI" pitchFamily="34" charset="0"/>
              </a:rPr>
              <a:t>Merge – Partial update</a:t>
            </a:r>
          </a:p>
          <a:p>
            <a:pPr marL="3175" lvl="1" indent="0" defTabSz="914325">
              <a:lnSpc>
                <a:spcPct val="90000"/>
              </a:lnSpc>
              <a:spcBef>
                <a:spcPts val="0"/>
              </a:spcBef>
              <a:spcAft>
                <a:spcPts val="600"/>
              </a:spcAft>
              <a:buSzPct val="80000"/>
              <a:buNone/>
            </a:pPr>
            <a:r>
              <a:rPr lang="en-US" sz="1600" spc="-51" dirty="0">
                <a:solidFill>
                  <a:schemeClr val="tx1"/>
                </a:solidFill>
                <a:latin typeface="+mn-lt"/>
                <a:cs typeface="Segoe UI" pitchFamily="34" charset="0"/>
              </a:rPr>
              <a:t>Replace – Update entire </a:t>
            </a:r>
            <a:r>
              <a:rPr lang="en-US" sz="1600" spc="-51" dirty="0" smtClean="0">
                <a:solidFill>
                  <a:schemeClr val="tx1"/>
                </a:solidFill>
                <a:latin typeface="+mn-lt"/>
                <a:cs typeface="Segoe UI" pitchFamily="34" charset="0"/>
              </a:rPr>
              <a:t>entity</a:t>
            </a:r>
            <a:endParaRPr lang="en-US" sz="1600" b="1" spc="-51" dirty="0">
              <a:solidFill>
                <a:schemeClr val="tx1"/>
              </a:solidFill>
              <a:latin typeface="+mn-lt"/>
              <a:cs typeface="Segoe UI" pitchFamily="34" charset="0"/>
            </a:endParaRPr>
          </a:p>
          <a:p>
            <a:pPr marL="3175" lvl="1" indent="0" defTabSz="914325">
              <a:lnSpc>
                <a:spcPct val="90000"/>
              </a:lnSpc>
              <a:spcBef>
                <a:spcPts val="0"/>
              </a:spcBef>
              <a:spcAft>
                <a:spcPts val="600"/>
              </a:spcAft>
              <a:buSzPct val="80000"/>
              <a:buNone/>
            </a:pPr>
            <a:r>
              <a:rPr lang="en-US" sz="2000" b="1" spc="-51" dirty="0" err="1">
                <a:solidFill>
                  <a:schemeClr val="tx1"/>
                </a:solidFill>
                <a:latin typeface="+mn-lt"/>
                <a:cs typeface="Segoe UI" pitchFamily="34" charset="0"/>
              </a:rPr>
              <a:t>Upsert</a:t>
            </a:r>
            <a:endParaRPr lang="en-US" sz="2000" b="1" spc="-51" dirty="0">
              <a:solidFill>
                <a:schemeClr val="tx1"/>
              </a:solidFill>
              <a:latin typeface="+mn-lt"/>
              <a:cs typeface="Segoe UI" pitchFamily="34" charset="0"/>
            </a:endParaRPr>
          </a:p>
          <a:p>
            <a:pPr marL="3175" lvl="1" indent="0" defTabSz="914325">
              <a:lnSpc>
                <a:spcPct val="90000"/>
              </a:lnSpc>
              <a:spcBef>
                <a:spcPts val="0"/>
              </a:spcBef>
              <a:spcAft>
                <a:spcPts val="600"/>
              </a:spcAft>
              <a:buSzPct val="80000"/>
              <a:buNone/>
            </a:pPr>
            <a:r>
              <a:rPr lang="en-US" sz="2000" b="1" spc="-51" dirty="0">
                <a:solidFill>
                  <a:schemeClr val="tx1"/>
                </a:solidFill>
                <a:latin typeface="+mn-lt"/>
                <a:cs typeface="Segoe UI" pitchFamily="34" charset="0"/>
              </a:rPr>
              <a:t>Delete</a:t>
            </a:r>
          </a:p>
          <a:p>
            <a:pPr marL="3175" lvl="1" indent="0" defTabSz="914325">
              <a:lnSpc>
                <a:spcPct val="90000"/>
              </a:lnSpc>
              <a:spcBef>
                <a:spcPts val="0"/>
              </a:spcBef>
              <a:spcAft>
                <a:spcPts val="600"/>
              </a:spcAft>
              <a:buSzPct val="80000"/>
              <a:buNone/>
            </a:pPr>
            <a:r>
              <a:rPr lang="en-US" sz="2000" b="1" spc="-51" dirty="0">
                <a:solidFill>
                  <a:schemeClr val="tx1"/>
                </a:solidFill>
                <a:latin typeface="+mn-lt"/>
                <a:cs typeface="Segoe UI" pitchFamily="34" charset="0"/>
              </a:rPr>
              <a:t>Query</a:t>
            </a:r>
          </a:p>
          <a:p>
            <a:pPr marL="3175" lvl="1" indent="0" defTabSz="914325">
              <a:lnSpc>
                <a:spcPct val="90000"/>
              </a:lnSpc>
              <a:spcBef>
                <a:spcPts val="0"/>
              </a:spcBef>
              <a:spcAft>
                <a:spcPts val="600"/>
              </a:spcAft>
              <a:buSzPct val="80000"/>
              <a:buNone/>
            </a:pPr>
            <a:r>
              <a:rPr lang="en-US" sz="2000" spc="-51" dirty="0">
                <a:solidFill>
                  <a:schemeClr val="tx1"/>
                </a:solidFill>
                <a:latin typeface="+mn-lt"/>
                <a:cs typeface="Segoe UI" pitchFamily="34" charset="0"/>
              </a:rPr>
              <a:t>Entity Group Transactions</a:t>
            </a:r>
          </a:p>
          <a:p>
            <a:pPr marL="3175" lvl="1" indent="0" defTabSz="914325">
              <a:lnSpc>
                <a:spcPct val="90000"/>
              </a:lnSpc>
              <a:spcBef>
                <a:spcPts val="0"/>
              </a:spcBef>
              <a:spcAft>
                <a:spcPts val="600"/>
              </a:spcAft>
              <a:buSzPct val="80000"/>
              <a:buNone/>
            </a:pPr>
            <a:r>
              <a:rPr lang="en-US" sz="1600" spc="-51" dirty="0">
                <a:solidFill>
                  <a:schemeClr val="tx1"/>
                </a:solidFill>
                <a:latin typeface="+mn-lt"/>
                <a:cs typeface="Segoe UI" pitchFamily="34" charset="0"/>
              </a:rPr>
              <a:t>Multiple CUD Operations in a single atomic transaction</a:t>
            </a:r>
          </a:p>
        </p:txBody>
      </p:sp>
      <p:sp>
        <p:nvSpPr>
          <p:cNvPr id="15" name="Content Placeholder 2"/>
          <p:cNvSpPr txBox="1">
            <a:spLocks/>
          </p:cNvSpPr>
          <p:nvPr/>
        </p:nvSpPr>
        <p:spPr>
          <a:xfrm>
            <a:off x="3649300" y="1308101"/>
            <a:ext cx="5110028" cy="1526572"/>
          </a:xfrm>
          <a:prstGeom prst="rect">
            <a:avLst/>
          </a:prstGeom>
        </p:spPr>
        <p:txBody>
          <a:bodyPr vert="horz" lIns="121899" tIns="60949" rIns="121899" bIns="60949" rtlCol="0" anchor="ctr" anchorCtr="0">
            <a:noAutofit/>
          </a:bodyPr>
          <a:lstStyle>
            <a:lvl1pPr marL="342900" indent="-342900" algn="l" defTabSz="914400" rtl="0" eaLnBrk="1" latinLnBrk="0" hangingPunct="1">
              <a:spcBef>
                <a:spcPct val="20000"/>
              </a:spcBef>
              <a:buFont typeface="Arial" pitchFamily="34" charset="0"/>
              <a:buChar char="•"/>
              <a:defRPr sz="3200" b="0" i="0" kern="1200">
                <a:solidFill>
                  <a:schemeClr val="tx1">
                    <a:lumMod val="65000"/>
                    <a:lumOff val="35000"/>
                  </a:schemeClr>
                </a:solidFill>
                <a:latin typeface="Segoe"/>
                <a:ea typeface="+mn-ea"/>
                <a:cs typeface="Segoe"/>
              </a:defRPr>
            </a:lvl1pPr>
            <a:lvl2pPr marL="742950" indent="-285750" algn="l" defTabSz="914400" rtl="0" eaLnBrk="1" latinLnBrk="0" hangingPunct="1">
              <a:spcBef>
                <a:spcPct val="20000"/>
              </a:spcBef>
              <a:buFont typeface="Arial" pitchFamily="34" charset="0"/>
              <a:buChar char="–"/>
              <a:defRPr sz="2800" b="0" i="0" kern="1200">
                <a:solidFill>
                  <a:schemeClr val="tx1">
                    <a:lumMod val="65000"/>
                    <a:lumOff val="35000"/>
                  </a:schemeClr>
                </a:solidFill>
                <a:latin typeface="Segoe"/>
                <a:ea typeface="+mn-ea"/>
                <a:cs typeface="Segoe"/>
              </a:defRPr>
            </a:lvl2pPr>
            <a:lvl3pPr marL="1143000" indent="-228600" algn="l" defTabSz="914400" rtl="0" eaLnBrk="1" latinLnBrk="0" hangingPunct="1">
              <a:spcBef>
                <a:spcPct val="20000"/>
              </a:spcBef>
              <a:buFont typeface="Arial" pitchFamily="34" charset="0"/>
              <a:buChar char="•"/>
              <a:defRPr sz="2400" b="0" i="0" kern="1200">
                <a:solidFill>
                  <a:schemeClr val="tx1">
                    <a:lumMod val="65000"/>
                    <a:lumOff val="35000"/>
                  </a:schemeClr>
                </a:solidFill>
                <a:latin typeface="Segoe"/>
                <a:ea typeface="+mn-ea"/>
                <a:cs typeface="Segoe"/>
              </a:defRPr>
            </a:lvl3pPr>
            <a:lvl4pPr marL="1600200" indent="-228600" algn="l" defTabSz="914400" rtl="0" eaLnBrk="1" latinLnBrk="0" hangingPunct="1">
              <a:spcBef>
                <a:spcPct val="20000"/>
              </a:spcBef>
              <a:buFont typeface="Arial" pitchFamily="34" charset="0"/>
              <a:buChar char="–"/>
              <a:defRPr sz="2000" b="0" i="0" kern="1200">
                <a:solidFill>
                  <a:schemeClr val="tx1">
                    <a:lumMod val="65000"/>
                    <a:lumOff val="35000"/>
                  </a:schemeClr>
                </a:solidFill>
                <a:latin typeface="Segoe"/>
                <a:ea typeface="+mn-ea"/>
                <a:cs typeface="Segoe"/>
              </a:defRPr>
            </a:lvl4pPr>
            <a:lvl5pPr marL="2057400" indent="-228600" algn="l" defTabSz="914400" rtl="0" eaLnBrk="1" latinLnBrk="0" hangingPunct="1">
              <a:spcBef>
                <a:spcPct val="20000"/>
              </a:spcBef>
              <a:buFont typeface="Arial" pitchFamily="34" charset="0"/>
              <a:buChar char="»"/>
              <a:defRPr sz="2000" b="0" i="0" kern="1200">
                <a:solidFill>
                  <a:schemeClr val="tx1">
                    <a:lumMod val="65000"/>
                    <a:lumOff val="35000"/>
                  </a:schemeClr>
                </a:solidFill>
                <a:latin typeface="Segoe"/>
                <a:ea typeface="+mn-ea"/>
                <a:cs typeface="Segoe"/>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lvl="1" indent="0" defTabSz="914325">
              <a:lnSpc>
                <a:spcPct val="90000"/>
              </a:lnSpc>
              <a:spcBef>
                <a:spcPts val="0"/>
              </a:spcBef>
              <a:spcAft>
                <a:spcPts val="600"/>
              </a:spcAft>
              <a:buSzPct val="80000"/>
              <a:buNone/>
            </a:pPr>
            <a:r>
              <a:rPr lang="en-US" sz="2000" b="1" spc="-51" dirty="0">
                <a:solidFill>
                  <a:schemeClr val="tx1"/>
                </a:solidFill>
                <a:latin typeface="+mn-lt"/>
                <a:cs typeface="Segoe UI" pitchFamily="34" charset="0"/>
              </a:rPr>
              <a:t>Create, Query, Delete</a:t>
            </a:r>
          </a:p>
          <a:p>
            <a:pPr marL="3175" lvl="1" indent="0" defTabSz="914325">
              <a:lnSpc>
                <a:spcPct val="90000"/>
              </a:lnSpc>
              <a:spcBef>
                <a:spcPts val="0"/>
              </a:spcBef>
              <a:spcAft>
                <a:spcPts val="600"/>
              </a:spcAft>
              <a:buSzPct val="80000"/>
              <a:buNone/>
            </a:pPr>
            <a:r>
              <a:rPr lang="en-US" sz="2000" spc="-51" dirty="0">
                <a:solidFill>
                  <a:schemeClr val="tx1"/>
                </a:solidFill>
                <a:latin typeface="+mn-lt"/>
                <a:cs typeface="Segoe UI" pitchFamily="34" charset="0"/>
              </a:rPr>
              <a:t>Tables can have metadata</a:t>
            </a:r>
          </a:p>
        </p:txBody>
      </p:sp>
      <p:cxnSp>
        <p:nvCxnSpPr>
          <p:cNvPr id="22" name="Straight Connector 21"/>
          <p:cNvCxnSpPr/>
          <p:nvPr/>
        </p:nvCxnSpPr>
        <p:spPr>
          <a:xfrm>
            <a:off x="0" y="2924473"/>
            <a:ext cx="9144000" cy="0"/>
          </a:xfrm>
          <a:prstGeom prst="line">
            <a:avLst/>
          </a:prstGeom>
          <a:ln>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grpSp>
        <p:nvGrpSpPr>
          <p:cNvPr id="29" name="Group 28"/>
          <p:cNvGrpSpPr/>
          <p:nvPr/>
        </p:nvGrpSpPr>
        <p:grpSpPr>
          <a:xfrm>
            <a:off x="450630" y="1461551"/>
            <a:ext cx="2949101" cy="1477328"/>
            <a:chOff x="600683" y="1461551"/>
            <a:chExt cx="3931110" cy="1477328"/>
          </a:xfrm>
        </p:grpSpPr>
        <p:sp>
          <p:nvSpPr>
            <p:cNvPr id="20" name="TextBox 19"/>
            <p:cNvSpPr txBox="1"/>
            <p:nvPr/>
          </p:nvSpPr>
          <p:spPr>
            <a:xfrm>
              <a:off x="1882186" y="1461551"/>
              <a:ext cx="2649607" cy="1477328"/>
            </a:xfrm>
            <a:prstGeom prst="rect">
              <a:avLst/>
            </a:prstGeom>
            <a:noFill/>
          </p:spPr>
          <p:txBody>
            <a:bodyPr wrap="square" lIns="0" tIns="0" rIns="0" bIns="0" rtlCol="0">
              <a:spAutoFit/>
            </a:bodyPr>
            <a:lstStyle/>
            <a:p>
              <a:r>
                <a:rPr lang="en-US" sz="3200" spc="-100" dirty="0">
                  <a:latin typeface="Segoe UI" pitchFamily="34" charset="0"/>
                  <a:ea typeface="Segoe UI" pitchFamily="34" charset="0"/>
                  <a:cs typeface="Segoe UI" pitchFamily="34" charset="0"/>
                </a:rPr>
                <a:t>Not an RDBMS! </a:t>
              </a:r>
              <a:br>
                <a:rPr lang="en-US" sz="3200" spc="-100" dirty="0">
                  <a:latin typeface="Segoe UI" pitchFamily="34" charset="0"/>
                  <a:ea typeface="Segoe UI" pitchFamily="34" charset="0"/>
                  <a:cs typeface="Segoe UI" pitchFamily="34" charset="0"/>
                </a:rPr>
              </a:br>
              <a:r>
                <a:rPr lang="en-US" sz="3200" spc="-100" dirty="0">
                  <a:latin typeface="Segoe UI" pitchFamily="34" charset="0"/>
                  <a:ea typeface="Segoe UI" pitchFamily="34" charset="0"/>
                  <a:cs typeface="Segoe UI" pitchFamily="34" charset="0"/>
                </a:rPr>
                <a:t>Table</a:t>
              </a:r>
            </a:p>
          </p:txBody>
        </p:sp>
        <p:sp>
          <p:nvSpPr>
            <p:cNvPr id="23" name="Freeform 7"/>
            <p:cNvSpPr>
              <a:spLocks noEditPoints="1"/>
            </p:cNvSpPr>
            <p:nvPr/>
          </p:nvSpPr>
          <p:spPr bwMode="auto">
            <a:xfrm>
              <a:off x="600683" y="1754605"/>
              <a:ext cx="943234" cy="606008"/>
            </a:xfrm>
            <a:custGeom>
              <a:avLst/>
              <a:gdLst>
                <a:gd name="T0" fmla="*/ 1349 w 1388"/>
                <a:gd name="T1" fmla="*/ 967 h 1134"/>
                <a:gd name="T2" fmla="*/ 781 w 1388"/>
                <a:gd name="T3" fmla="*/ 49 h 1134"/>
                <a:gd name="T4" fmla="*/ 692 w 1388"/>
                <a:gd name="T5" fmla="*/ 0 h 1134"/>
                <a:gd name="T6" fmla="*/ 600 w 1388"/>
                <a:gd name="T7" fmla="*/ 48 h 1134"/>
                <a:gd name="T8" fmla="*/ 32 w 1388"/>
                <a:gd name="T9" fmla="*/ 962 h 1134"/>
                <a:gd name="T10" fmla="*/ 29 w 1388"/>
                <a:gd name="T11" fmla="*/ 1074 h 1134"/>
                <a:gd name="T12" fmla="*/ 115 w 1388"/>
                <a:gd name="T13" fmla="*/ 1128 h 1134"/>
                <a:gd name="T14" fmla="*/ 1263 w 1388"/>
                <a:gd name="T15" fmla="*/ 1128 h 1134"/>
                <a:gd name="T16" fmla="*/ 1348 w 1388"/>
                <a:gd name="T17" fmla="*/ 1081 h 1134"/>
                <a:gd name="T18" fmla="*/ 1349 w 1388"/>
                <a:gd name="T19" fmla="*/ 967 h 1134"/>
                <a:gd name="T20" fmla="*/ 769 w 1388"/>
                <a:gd name="T21" fmla="*/ 996 h 1134"/>
                <a:gd name="T22" fmla="*/ 614 w 1388"/>
                <a:gd name="T23" fmla="*/ 996 h 1134"/>
                <a:gd name="T24" fmla="*/ 614 w 1388"/>
                <a:gd name="T25" fmla="*/ 849 h 1134"/>
                <a:gd name="T26" fmla="*/ 769 w 1388"/>
                <a:gd name="T27" fmla="*/ 849 h 1134"/>
                <a:gd name="T28" fmla="*/ 769 w 1388"/>
                <a:gd name="T29" fmla="*/ 996 h 1134"/>
                <a:gd name="T30" fmla="*/ 769 w 1388"/>
                <a:gd name="T31" fmla="*/ 492 h 1134"/>
                <a:gd name="T32" fmla="*/ 730 w 1388"/>
                <a:gd name="T33" fmla="*/ 751 h 1134"/>
                <a:gd name="T34" fmla="*/ 655 w 1388"/>
                <a:gd name="T35" fmla="*/ 751 h 1134"/>
                <a:gd name="T36" fmla="*/ 614 w 1388"/>
                <a:gd name="T37" fmla="*/ 492 h 1134"/>
                <a:gd name="T38" fmla="*/ 614 w 1388"/>
                <a:gd name="T39" fmla="*/ 332 h 1134"/>
                <a:gd name="T40" fmla="*/ 769 w 1388"/>
                <a:gd name="T41" fmla="*/ 332 h 1134"/>
                <a:gd name="T42" fmla="*/ 769 w 1388"/>
                <a:gd name="T43" fmla="*/ 492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8" h="1134">
                  <a:moveTo>
                    <a:pt x="1349" y="967"/>
                  </a:moveTo>
                  <a:cubicBezTo>
                    <a:pt x="781" y="49"/>
                    <a:pt x="781" y="49"/>
                    <a:pt x="781" y="49"/>
                  </a:cubicBezTo>
                  <a:cubicBezTo>
                    <a:pt x="781" y="49"/>
                    <a:pt x="758" y="0"/>
                    <a:pt x="692" y="0"/>
                  </a:cubicBezTo>
                  <a:cubicBezTo>
                    <a:pt x="626" y="0"/>
                    <a:pt x="600" y="48"/>
                    <a:pt x="600" y="48"/>
                  </a:cubicBezTo>
                  <a:cubicBezTo>
                    <a:pt x="32" y="962"/>
                    <a:pt x="32" y="962"/>
                    <a:pt x="32" y="962"/>
                  </a:cubicBezTo>
                  <a:cubicBezTo>
                    <a:pt x="32" y="962"/>
                    <a:pt x="0" y="1021"/>
                    <a:pt x="29" y="1074"/>
                  </a:cubicBezTo>
                  <a:cubicBezTo>
                    <a:pt x="58" y="1127"/>
                    <a:pt x="115" y="1128"/>
                    <a:pt x="115" y="1128"/>
                  </a:cubicBezTo>
                  <a:cubicBezTo>
                    <a:pt x="1263" y="1128"/>
                    <a:pt x="1263" y="1128"/>
                    <a:pt x="1263" y="1128"/>
                  </a:cubicBezTo>
                  <a:cubicBezTo>
                    <a:pt x="1263" y="1128"/>
                    <a:pt x="1308" y="1134"/>
                    <a:pt x="1348" y="1081"/>
                  </a:cubicBezTo>
                  <a:cubicBezTo>
                    <a:pt x="1388" y="1028"/>
                    <a:pt x="1349" y="967"/>
                    <a:pt x="1349" y="967"/>
                  </a:cubicBezTo>
                  <a:close/>
                  <a:moveTo>
                    <a:pt x="769" y="996"/>
                  </a:moveTo>
                  <a:cubicBezTo>
                    <a:pt x="614" y="996"/>
                    <a:pt x="614" y="996"/>
                    <a:pt x="614" y="996"/>
                  </a:cubicBezTo>
                  <a:cubicBezTo>
                    <a:pt x="614" y="849"/>
                    <a:pt x="614" y="849"/>
                    <a:pt x="614" y="849"/>
                  </a:cubicBezTo>
                  <a:cubicBezTo>
                    <a:pt x="769" y="849"/>
                    <a:pt x="769" y="849"/>
                    <a:pt x="769" y="849"/>
                  </a:cubicBezTo>
                  <a:lnTo>
                    <a:pt x="769" y="996"/>
                  </a:lnTo>
                  <a:close/>
                  <a:moveTo>
                    <a:pt x="769" y="492"/>
                  </a:moveTo>
                  <a:cubicBezTo>
                    <a:pt x="730" y="751"/>
                    <a:pt x="730" y="751"/>
                    <a:pt x="730" y="751"/>
                  </a:cubicBezTo>
                  <a:cubicBezTo>
                    <a:pt x="655" y="751"/>
                    <a:pt x="655" y="751"/>
                    <a:pt x="655" y="751"/>
                  </a:cubicBezTo>
                  <a:cubicBezTo>
                    <a:pt x="614" y="492"/>
                    <a:pt x="614" y="492"/>
                    <a:pt x="614" y="492"/>
                  </a:cubicBezTo>
                  <a:cubicBezTo>
                    <a:pt x="614" y="332"/>
                    <a:pt x="614" y="332"/>
                    <a:pt x="614" y="332"/>
                  </a:cubicBezTo>
                  <a:cubicBezTo>
                    <a:pt x="769" y="332"/>
                    <a:pt x="769" y="332"/>
                    <a:pt x="769" y="332"/>
                  </a:cubicBezTo>
                  <a:lnTo>
                    <a:pt x="769" y="492"/>
                  </a:lnTo>
                  <a:close/>
                </a:path>
              </a:pathLst>
            </a:custGeom>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grpSp>
      <p:grpSp>
        <p:nvGrpSpPr>
          <p:cNvPr id="30" name="Group 29"/>
          <p:cNvGrpSpPr/>
          <p:nvPr/>
        </p:nvGrpSpPr>
        <p:grpSpPr>
          <a:xfrm>
            <a:off x="182883" y="4093317"/>
            <a:ext cx="2394217" cy="983780"/>
            <a:chOff x="243780" y="4093317"/>
            <a:chExt cx="3191459" cy="983780"/>
          </a:xfrm>
        </p:grpSpPr>
        <p:sp>
          <p:nvSpPr>
            <p:cNvPr id="17" name="TextBox 16"/>
            <p:cNvSpPr txBox="1"/>
            <p:nvPr/>
          </p:nvSpPr>
          <p:spPr>
            <a:xfrm>
              <a:off x="1789320" y="4285705"/>
              <a:ext cx="1645919" cy="393954"/>
            </a:xfrm>
            <a:prstGeom prst="rect">
              <a:avLst/>
            </a:prstGeom>
            <a:noFill/>
          </p:spPr>
          <p:txBody>
            <a:bodyPr wrap="square" lIns="0" tIns="0" rIns="0" bIns="0" rtlCol="0">
              <a:spAutoFit/>
            </a:bodyPr>
            <a:lstStyle/>
            <a:p>
              <a:pPr>
                <a:lnSpc>
                  <a:spcPct val="80000"/>
                </a:lnSpc>
              </a:pPr>
              <a:r>
                <a:rPr lang="en-US" sz="3200" spc="-100" dirty="0" smtClean="0">
                  <a:latin typeface="Segoe UI" pitchFamily="34" charset="0"/>
                  <a:ea typeface="Segoe UI" pitchFamily="34" charset="0"/>
                  <a:cs typeface="Segoe UI" pitchFamily="34" charset="0"/>
                </a:rPr>
                <a:t>Entities</a:t>
              </a:r>
              <a:endParaRPr lang="en-US" sz="3200" spc="-100" dirty="0">
                <a:latin typeface="Segoe UI" pitchFamily="34" charset="0"/>
                <a:ea typeface="Segoe UI" pitchFamily="34" charset="0"/>
                <a:cs typeface="Segoe UI" pitchFamily="34" charset="0"/>
              </a:endParaRPr>
            </a:p>
          </p:txBody>
        </p:sp>
        <p:grpSp>
          <p:nvGrpSpPr>
            <p:cNvPr id="24" name="Group 23"/>
            <p:cNvGrpSpPr/>
            <p:nvPr/>
          </p:nvGrpSpPr>
          <p:grpSpPr>
            <a:xfrm>
              <a:off x="243780" y="4093317"/>
              <a:ext cx="1300139" cy="983780"/>
              <a:chOff x="6917414" y="3393689"/>
              <a:chExt cx="3760789" cy="2845687"/>
            </a:xfrm>
            <a:solidFill>
              <a:schemeClr val="bg1"/>
            </a:solidFill>
          </p:grpSpPr>
          <p:sp>
            <p:nvSpPr>
              <p:cNvPr id="25" name="Freeform 73"/>
              <p:cNvSpPr>
                <a:spLocks noEditPoints="1"/>
              </p:cNvSpPr>
              <p:nvPr/>
            </p:nvSpPr>
            <p:spPr bwMode="black">
              <a:xfrm>
                <a:off x="6917414" y="3393689"/>
                <a:ext cx="3760789" cy="2845687"/>
              </a:xfrm>
              <a:custGeom>
                <a:avLst/>
                <a:gdLst>
                  <a:gd name="T0" fmla="*/ 1799 w 2278"/>
                  <a:gd name="T1" fmla="*/ 879 h 2201"/>
                  <a:gd name="T2" fmla="*/ 1711 w 2278"/>
                  <a:gd name="T3" fmla="*/ 335 h 2201"/>
                  <a:gd name="T4" fmla="*/ 1363 w 2278"/>
                  <a:gd name="T5" fmla="*/ 315 h 2201"/>
                  <a:gd name="T6" fmla="*/ 1068 w 2278"/>
                  <a:gd name="T7" fmla="*/ 0 h 2201"/>
                  <a:gd name="T8" fmla="*/ 810 w 2278"/>
                  <a:gd name="T9" fmla="*/ 412 h 2201"/>
                  <a:gd name="T10" fmla="*/ 408 w 2278"/>
                  <a:gd name="T11" fmla="*/ 325 h 2201"/>
                  <a:gd name="T12" fmla="*/ 246 w 2278"/>
                  <a:gd name="T13" fmla="*/ 841 h 2201"/>
                  <a:gd name="T14" fmla="*/ 0 w 2278"/>
                  <a:gd name="T15" fmla="*/ 1138 h 2201"/>
                  <a:gd name="T16" fmla="*/ 338 w 2278"/>
                  <a:gd name="T17" fmla="*/ 1396 h 2201"/>
                  <a:gd name="T18" fmla="*/ 166 w 2278"/>
                  <a:gd name="T19" fmla="*/ 1885 h 2201"/>
                  <a:gd name="T20" fmla="*/ 769 w 2278"/>
                  <a:gd name="T21" fmla="*/ 1966 h 2201"/>
                  <a:gd name="T22" fmla="*/ 1053 w 2278"/>
                  <a:gd name="T23" fmla="*/ 2200 h 2201"/>
                  <a:gd name="T24" fmla="*/ 1081 w 2278"/>
                  <a:gd name="T25" fmla="*/ 2201 h 2201"/>
                  <a:gd name="T26" fmla="*/ 1184 w 2278"/>
                  <a:gd name="T27" fmla="*/ 1949 h 2201"/>
                  <a:gd name="T28" fmla="*/ 1666 w 2278"/>
                  <a:gd name="T29" fmla="*/ 1872 h 2201"/>
                  <a:gd name="T30" fmla="*/ 1874 w 2278"/>
                  <a:gd name="T31" fmla="*/ 1743 h 2201"/>
                  <a:gd name="T32" fmla="*/ 2060 w 2278"/>
                  <a:gd name="T33" fmla="*/ 1273 h 2201"/>
                  <a:gd name="T34" fmla="*/ 1940 w 2278"/>
                  <a:gd name="T35" fmla="*/ 1369 h 2201"/>
                  <a:gd name="T36" fmla="*/ 1385 w 2278"/>
                  <a:gd name="T37" fmla="*/ 1279 h 2201"/>
                  <a:gd name="T38" fmla="*/ 1837 w 2278"/>
                  <a:gd name="T39" fmla="*/ 1733 h 2201"/>
                  <a:gd name="T40" fmla="*/ 1302 w 2278"/>
                  <a:gd name="T41" fmla="*/ 1393 h 2201"/>
                  <a:gd name="T42" fmla="*/ 1433 w 2278"/>
                  <a:gd name="T43" fmla="*/ 1759 h 2201"/>
                  <a:gd name="T44" fmla="*/ 1193 w 2278"/>
                  <a:gd name="T45" fmla="*/ 1461 h 2201"/>
                  <a:gd name="T46" fmla="*/ 1156 w 2278"/>
                  <a:gd name="T47" fmla="*/ 1924 h 2201"/>
                  <a:gd name="T48" fmla="*/ 1053 w 2278"/>
                  <a:gd name="T49" fmla="*/ 1484 h 2201"/>
                  <a:gd name="T50" fmla="*/ 878 w 2278"/>
                  <a:gd name="T51" fmla="*/ 1857 h 2201"/>
                  <a:gd name="T52" fmla="*/ 804 w 2278"/>
                  <a:gd name="T53" fmla="*/ 1753 h 2201"/>
                  <a:gd name="T54" fmla="*/ 438 w 2278"/>
                  <a:gd name="T55" fmla="*/ 1789 h 2201"/>
                  <a:gd name="T56" fmla="*/ 369 w 2278"/>
                  <a:gd name="T57" fmla="*/ 1741 h 2201"/>
                  <a:gd name="T58" fmla="*/ 551 w 2278"/>
                  <a:gd name="T59" fmla="*/ 1362 h 2201"/>
                  <a:gd name="T60" fmla="*/ 447 w 2278"/>
                  <a:gd name="T61" fmla="*/ 1287 h 2201"/>
                  <a:gd name="T62" fmla="*/ 723 w 2278"/>
                  <a:gd name="T63" fmla="*/ 1153 h 2201"/>
                  <a:gd name="T64" fmla="*/ 253 w 2278"/>
                  <a:gd name="T65" fmla="*/ 1023 h 2201"/>
                  <a:gd name="T66" fmla="*/ 745 w 2278"/>
                  <a:gd name="T67" fmla="*/ 1014 h 2201"/>
                  <a:gd name="T68" fmla="*/ 386 w 2278"/>
                  <a:gd name="T69" fmla="*/ 736 h 2201"/>
                  <a:gd name="T70" fmla="*/ 813 w 2278"/>
                  <a:gd name="T71" fmla="*/ 904 h 2201"/>
                  <a:gd name="T72" fmla="*/ 701 w 2278"/>
                  <a:gd name="T73" fmla="*/ 530 h 2201"/>
                  <a:gd name="T74" fmla="*/ 944 w 2278"/>
                  <a:gd name="T75" fmla="*/ 815 h 2201"/>
                  <a:gd name="T76" fmla="*/ 996 w 2278"/>
                  <a:gd name="T77" fmla="*/ 287 h 2201"/>
                  <a:gd name="T78" fmla="*/ 1083 w 2278"/>
                  <a:gd name="T79" fmla="*/ 792 h 2201"/>
                  <a:gd name="T80" fmla="*/ 1253 w 2278"/>
                  <a:gd name="T81" fmla="*/ 424 h 2201"/>
                  <a:gd name="T82" fmla="*/ 1331 w 2278"/>
                  <a:gd name="T83" fmla="*/ 529 h 2201"/>
                  <a:gd name="T84" fmla="*/ 1558 w 2278"/>
                  <a:gd name="T85" fmla="*/ 488 h 2201"/>
                  <a:gd name="T86" fmla="*/ 1618 w 2278"/>
                  <a:gd name="T87" fmla="*/ 610 h 2201"/>
                  <a:gd name="T88" fmla="*/ 1586 w 2278"/>
                  <a:gd name="T89" fmla="*/ 914 h 2201"/>
                  <a:gd name="T90" fmla="*/ 1690 w 2278"/>
                  <a:gd name="T91" fmla="*/ 989 h 2201"/>
                  <a:gd name="T92" fmla="*/ 1414 w 2278"/>
                  <a:gd name="T93" fmla="*/ 1123 h 2201"/>
                  <a:gd name="T94" fmla="*/ 2028 w 2278"/>
                  <a:gd name="T95" fmla="*/ 1253 h 2201"/>
                  <a:gd name="T96" fmla="*/ 1292 w 2278"/>
                  <a:gd name="T97" fmla="*/ 936 h 2201"/>
                  <a:gd name="T98" fmla="*/ 1083 w 2278"/>
                  <a:gd name="T99" fmla="*/ 837 h 2201"/>
                  <a:gd name="T100" fmla="*/ 945 w 2278"/>
                  <a:gd name="T101" fmla="*/ 863 h 2201"/>
                  <a:gd name="T102" fmla="*/ 787 w 2278"/>
                  <a:gd name="T103" fmla="*/ 1031 h 2201"/>
                  <a:gd name="T104" fmla="*/ 787 w 2278"/>
                  <a:gd name="T105" fmla="*/ 1245 h 2201"/>
                  <a:gd name="T106" fmla="*/ 945 w 2278"/>
                  <a:gd name="T107" fmla="*/ 1412 h 2201"/>
                  <a:gd name="T108" fmla="*/ 1083 w 2278"/>
                  <a:gd name="T109" fmla="*/ 1439 h 2201"/>
                  <a:gd name="T110" fmla="*/ 1292 w 2278"/>
                  <a:gd name="T111" fmla="*/ 1340 h 2201"/>
                  <a:gd name="T112" fmla="*/ 1370 w 2278"/>
                  <a:gd name="T113" fmla="*/ 1138 h 2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78" h="2201">
                    <a:moveTo>
                      <a:pt x="2125" y="983"/>
                    </a:moveTo>
                    <a:cubicBezTo>
                      <a:pt x="2074" y="983"/>
                      <a:pt x="2030" y="1007"/>
                      <a:pt x="2002" y="1045"/>
                    </a:cubicBezTo>
                    <a:cubicBezTo>
                      <a:pt x="1787" y="929"/>
                      <a:pt x="1787" y="929"/>
                      <a:pt x="1787" y="929"/>
                    </a:cubicBezTo>
                    <a:cubicBezTo>
                      <a:pt x="1795" y="914"/>
                      <a:pt x="1799" y="897"/>
                      <a:pt x="1799" y="879"/>
                    </a:cubicBezTo>
                    <a:cubicBezTo>
                      <a:pt x="1799" y="828"/>
                      <a:pt x="1764" y="785"/>
                      <a:pt x="1715" y="773"/>
                    </a:cubicBezTo>
                    <a:cubicBezTo>
                      <a:pt x="1729" y="640"/>
                      <a:pt x="1729" y="640"/>
                      <a:pt x="1729" y="640"/>
                    </a:cubicBezTo>
                    <a:cubicBezTo>
                      <a:pt x="1805" y="630"/>
                      <a:pt x="1863" y="566"/>
                      <a:pt x="1863" y="488"/>
                    </a:cubicBezTo>
                    <a:cubicBezTo>
                      <a:pt x="1863" y="404"/>
                      <a:pt x="1795" y="335"/>
                      <a:pt x="1711" y="335"/>
                    </a:cubicBezTo>
                    <a:cubicBezTo>
                      <a:pt x="1645" y="335"/>
                      <a:pt x="1589" y="377"/>
                      <a:pt x="1567" y="435"/>
                    </a:cubicBezTo>
                    <a:cubicBezTo>
                      <a:pt x="1472" y="427"/>
                      <a:pt x="1472" y="427"/>
                      <a:pt x="1472" y="427"/>
                    </a:cubicBezTo>
                    <a:cubicBezTo>
                      <a:pt x="1472" y="426"/>
                      <a:pt x="1472" y="425"/>
                      <a:pt x="1472" y="424"/>
                    </a:cubicBezTo>
                    <a:cubicBezTo>
                      <a:pt x="1472" y="364"/>
                      <a:pt x="1423" y="315"/>
                      <a:pt x="1363" y="315"/>
                    </a:cubicBezTo>
                    <a:cubicBezTo>
                      <a:pt x="1334" y="315"/>
                      <a:pt x="1309" y="326"/>
                      <a:pt x="1289" y="343"/>
                    </a:cubicBezTo>
                    <a:cubicBezTo>
                      <a:pt x="1187" y="250"/>
                      <a:pt x="1187" y="250"/>
                      <a:pt x="1187" y="250"/>
                    </a:cubicBezTo>
                    <a:cubicBezTo>
                      <a:pt x="1208" y="223"/>
                      <a:pt x="1221" y="190"/>
                      <a:pt x="1221" y="153"/>
                    </a:cubicBezTo>
                    <a:cubicBezTo>
                      <a:pt x="1221" y="69"/>
                      <a:pt x="1153" y="0"/>
                      <a:pt x="1068" y="0"/>
                    </a:cubicBezTo>
                    <a:cubicBezTo>
                      <a:pt x="984" y="0"/>
                      <a:pt x="916" y="69"/>
                      <a:pt x="916" y="153"/>
                    </a:cubicBezTo>
                    <a:cubicBezTo>
                      <a:pt x="916" y="197"/>
                      <a:pt x="935" y="237"/>
                      <a:pt x="965" y="265"/>
                    </a:cubicBezTo>
                    <a:cubicBezTo>
                      <a:pt x="856" y="422"/>
                      <a:pt x="856" y="422"/>
                      <a:pt x="856" y="422"/>
                    </a:cubicBezTo>
                    <a:cubicBezTo>
                      <a:pt x="842" y="416"/>
                      <a:pt x="827" y="412"/>
                      <a:pt x="810" y="412"/>
                    </a:cubicBezTo>
                    <a:cubicBezTo>
                      <a:pt x="760" y="412"/>
                      <a:pt x="717" y="446"/>
                      <a:pt x="705" y="493"/>
                    </a:cubicBezTo>
                    <a:cubicBezTo>
                      <a:pt x="561" y="480"/>
                      <a:pt x="561" y="480"/>
                      <a:pt x="561" y="480"/>
                    </a:cubicBezTo>
                    <a:cubicBezTo>
                      <a:pt x="561" y="480"/>
                      <a:pt x="561" y="479"/>
                      <a:pt x="561" y="478"/>
                    </a:cubicBezTo>
                    <a:cubicBezTo>
                      <a:pt x="561" y="394"/>
                      <a:pt x="493" y="325"/>
                      <a:pt x="408" y="325"/>
                    </a:cubicBezTo>
                    <a:cubicBezTo>
                      <a:pt x="324" y="325"/>
                      <a:pt x="256" y="394"/>
                      <a:pt x="256" y="478"/>
                    </a:cubicBezTo>
                    <a:cubicBezTo>
                      <a:pt x="256" y="546"/>
                      <a:pt x="300" y="603"/>
                      <a:pt x="362" y="623"/>
                    </a:cubicBezTo>
                    <a:cubicBezTo>
                      <a:pt x="348" y="732"/>
                      <a:pt x="348" y="732"/>
                      <a:pt x="348" y="732"/>
                    </a:cubicBezTo>
                    <a:cubicBezTo>
                      <a:pt x="291" y="736"/>
                      <a:pt x="246" y="783"/>
                      <a:pt x="246" y="841"/>
                    </a:cubicBezTo>
                    <a:cubicBezTo>
                      <a:pt x="246" y="873"/>
                      <a:pt x="259" y="901"/>
                      <a:pt x="281" y="921"/>
                    </a:cubicBezTo>
                    <a:cubicBezTo>
                      <a:pt x="221" y="1002"/>
                      <a:pt x="221" y="1002"/>
                      <a:pt x="221" y="1002"/>
                    </a:cubicBezTo>
                    <a:cubicBezTo>
                      <a:pt x="201" y="991"/>
                      <a:pt x="177" y="985"/>
                      <a:pt x="153" y="985"/>
                    </a:cubicBezTo>
                    <a:cubicBezTo>
                      <a:pt x="68" y="985"/>
                      <a:pt x="0" y="1054"/>
                      <a:pt x="0" y="1138"/>
                    </a:cubicBezTo>
                    <a:cubicBezTo>
                      <a:pt x="0" y="1222"/>
                      <a:pt x="68" y="1291"/>
                      <a:pt x="153" y="1291"/>
                    </a:cubicBezTo>
                    <a:cubicBezTo>
                      <a:pt x="190" y="1291"/>
                      <a:pt x="225" y="1277"/>
                      <a:pt x="251" y="1254"/>
                    </a:cubicBezTo>
                    <a:cubicBezTo>
                      <a:pt x="354" y="1339"/>
                      <a:pt x="354" y="1339"/>
                      <a:pt x="354" y="1339"/>
                    </a:cubicBezTo>
                    <a:cubicBezTo>
                      <a:pt x="344" y="1356"/>
                      <a:pt x="338" y="1375"/>
                      <a:pt x="338" y="1396"/>
                    </a:cubicBezTo>
                    <a:cubicBezTo>
                      <a:pt x="338" y="1436"/>
                      <a:pt x="359" y="1471"/>
                      <a:pt x="392" y="1490"/>
                    </a:cubicBezTo>
                    <a:cubicBezTo>
                      <a:pt x="332" y="1733"/>
                      <a:pt x="332" y="1733"/>
                      <a:pt x="332" y="1733"/>
                    </a:cubicBezTo>
                    <a:cubicBezTo>
                      <a:pt x="328" y="1732"/>
                      <a:pt x="323" y="1732"/>
                      <a:pt x="319" y="1732"/>
                    </a:cubicBezTo>
                    <a:cubicBezTo>
                      <a:pt x="235" y="1732"/>
                      <a:pt x="166" y="1800"/>
                      <a:pt x="166" y="1885"/>
                    </a:cubicBezTo>
                    <a:cubicBezTo>
                      <a:pt x="166" y="1969"/>
                      <a:pt x="235" y="2038"/>
                      <a:pt x="319" y="2038"/>
                    </a:cubicBezTo>
                    <a:cubicBezTo>
                      <a:pt x="399" y="2038"/>
                      <a:pt x="464" y="1977"/>
                      <a:pt x="471" y="1899"/>
                    </a:cubicBezTo>
                    <a:cubicBezTo>
                      <a:pt x="664" y="1884"/>
                      <a:pt x="664" y="1884"/>
                      <a:pt x="664" y="1884"/>
                    </a:cubicBezTo>
                    <a:cubicBezTo>
                      <a:pt x="676" y="1931"/>
                      <a:pt x="718" y="1966"/>
                      <a:pt x="769" y="1966"/>
                    </a:cubicBezTo>
                    <a:cubicBezTo>
                      <a:pt x="802" y="1966"/>
                      <a:pt x="832" y="1951"/>
                      <a:pt x="852" y="1928"/>
                    </a:cubicBezTo>
                    <a:cubicBezTo>
                      <a:pt x="931" y="1982"/>
                      <a:pt x="931" y="1982"/>
                      <a:pt x="931" y="1982"/>
                    </a:cubicBezTo>
                    <a:cubicBezTo>
                      <a:pt x="921" y="2002"/>
                      <a:pt x="916" y="2024"/>
                      <a:pt x="916" y="2049"/>
                    </a:cubicBezTo>
                    <a:cubicBezTo>
                      <a:pt x="916" y="2128"/>
                      <a:pt x="976" y="2193"/>
                      <a:pt x="1053" y="2200"/>
                    </a:cubicBezTo>
                    <a:cubicBezTo>
                      <a:pt x="1053" y="2201"/>
                      <a:pt x="1053" y="2201"/>
                      <a:pt x="1053" y="2201"/>
                    </a:cubicBezTo>
                    <a:cubicBezTo>
                      <a:pt x="1056" y="2201"/>
                      <a:pt x="1056" y="2201"/>
                      <a:pt x="1056" y="2201"/>
                    </a:cubicBezTo>
                    <a:cubicBezTo>
                      <a:pt x="1060" y="2201"/>
                      <a:pt x="1064" y="2201"/>
                      <a:pt x="1068" y="2201"/>
                    </a:cubicBezTo>
                    <a:cubicBezTo>
                      <a:pt x="1073" y="2201"/>
                      <a:pt x="1077" y="2201"/>
                      <a:pt x="1081" y="2201"/>
                    </a:cubicBezTo>
                    <a:cubicBezTo>
                      <a:pt x="1083" y="2201"/>
                      <a:pt x="1083" y="2201"/>
                      <a:pt x="1083" y="2201"/>
                    </a:cubicBezTo>
                    <a:cubicBezTo>
                      <a:pt x="1083" y="2201"/>
                      <a:pt x="1083" y="2201"/>
                      <a:pt x="1083" y="2201"/>
                    </a:cubicBezTo>
                    <a:cubicBezTo>
                      <a:pt x="1161" y="2193"/>
                      <a:pt x="1221" y="2128"/>
                      <a:pt x="1221" y="2049"/>
                    </a:cubicBezTo>
                    <a:cubicBezTo>
                      <a:pt x="1221" y="2011"/>
                      <a:pt x="1207" y="1976"/>
                      <a:pt x="1184" y="1949"/>
                    </a:cubicBezTo>
                    <a:cubicBezTo>
                      <a:pt x="1268" y="1853"/>
                      <a:pt x="1268" y="1853"/>
                      <a:pt x="1268" y="1853"/>
                    </a:cubicBezTo>
                    <a:cubicBezTo>
                      <a:pt x="1285" y="1863"/>
                      <a:pt x="1304" y="1869"/>
                      <a:pt x="1324" y="1869"/>
                    </a:cubicBezTo>
                    <a:cubicBezTo>
                      <a:pt x="1364" y="1869"/>
                      <a:pt x="1399" y="1847"/>
                      <a:pt x="1418" y="1815"/>
                    </a:cubicBezTo>
                    <a:cubicBezTo>
                      <a:pt x="1666" y="1872"/>
                      <a:pt x="1666" y="1872"/>
                      <a:pt x="1666" y="1872"/>
                    </a:cubicBezTo>
                    <a:cubicBezTo>
                      <a:pt x="1665" y="1876"/>
                      <a:pt x="1665" y="1880"/>
                      <a:pt x="1665" y="1885"/>
                    </a:cubicBezTo>
                    <a:cubicBezTo>
                      <a:pt x="1665" y="1969"/>
                      <a:pt x="1734" y="2038"/>
                      <a:pt x="1818" y="2038"/>
                    </a:cubicBezTo>
                    <a:cubicBezTo>
                      <a:pt x="1902" y="2038"/>
                      <a:pt x="1971" y="1969"/>
                      <a:pt x="1971" y="1885"/>
                    </a:cubicBezTo>
                    <a:cubicBezTo>
                      <a:pt x="1971" y="1820"/>
                      <a:pt x="1931" y="1765"/>
                      <a:pt x="1874" y="1743"/>
                    </a:cubicBezTo>
                    <a:cubicBezTo>
                      <a:pt x="1893" y="1572"/>
                      <a:pt x="1893" y="1572"/>
                      <a:pt x="1893" y="1572"/>
                    </a:cubicBezTo>
                    <a:cubicBezTo>
                      <a:pt x="1949" y="1567"/>
                      <a:pt x="1994" y="1520"/>
                      <a:pt x="1994" y="1463"/>
                    </a:cubicBezTo>
                    <a:cubicBezTo>
                      <a:pt x="1994" y="1436"/>
                      <a:pt x="1984" y="1412"/>
                      <a:pt x="1969" y="1393"/>
                    </a:cubicBezTo>
                    <a:cubicBezTo>
                      <a:pt x="2060" y="1273"/>
                      <a:pt x="2060" y="1273"/>
                      <a:pt x="2060" y="1273"/>
                    </a:cubicBezTo>
                    <a:cubicBezTo>
                      <a:pt x="2080" y="1283"/>
                      <a:pt x="2102" y="1288"/>
                      <a:pt x="2125" y="1288"/>
                    </a:cubicBezTo>
                    <a:cubicBezTo>
                      <a:pt x="2209" y="1288"/>
                      <a:pt x="2278" y="1220"/>
                      <a:pt x="2278" y="1135"/>
                    </a:cubicBezTo>
                    <a:cubicBezTo>
                      <a:pt x="2278" y="1051"/>
                      <a:pt x="2209" y="983"/>
                      <a:pt x="2125" y="983"/>
                    </a:cubicBezTo>
                    <a:close/>
                    <a:moveTo>
                      <a:pt x="1940" y="1369"/>
                    </a:moveTo>
                    <a:cubicBezTo>
                      <a:pt x="1924" y="1359"/>
                      <a:pt x="1905" y="1353"/>
                      <a:pt x="1884" y="1353"/>
                    </a:cubicBezTo>
                    <a:cubicBezTo>
                      <a:pt x="1838" y="1353"/>
                      <a:pt x="1798" y="1383"/>
                      <a:pt x="1782" y="1424"/>
                    </a:cubicBezTo>
                    <a:cubicBezTo>
                      <a:pt x="1392" y="1262"/>
                      <a:pt x="1392" y="1262"/>
                      <a:pt x="1392" y="1262"/>
                    </a:cubicBezTo>
                    <a:cubicBezTo>
                      <a:pt x="1390" y="1268"/>
                      <a:pt x="1387" y="1273"/>
                      <a:pt x="1385" y="1279"/>
                    </a:cubicBezTo>
                    <a:cubicBezTo>
                      <a:pt x="1777" y="1441"/>
                      <a:pt x="1777" y="1441"/>
                      <a:pt x="1777" y="1441"/>
                    </a:cubicBezTo>
                    <a:cubicBezTo>
                      <a:pt x="1776" y="1448"/>
                      <a:pt x="1775" y="1455"/>
                      <a:pt x="1775" y="1463"/>
                    </a:cubicBezTo>
                    <a:cubicBezTo>
                      <a:pt x="1775" y="1513"/>
                      <a:pt x="1809" y="1555"/>
                      <a:pt x="1855" y="1568"/>
                    </a:cubicBezTo>
                    <a:cubicBezTo>
                      <a:pt x="1837" y="1733"/>
                      <a:pt x="1837" y="1733"/>
                      <a:pt x="1837" y="1733"/>
                    </a:cubicBezTo>
                    <a:cubicBezTo>
                      <a:pt x="1831" y="1733"/>
                      <a:pt x="1825" y="1732"/>
                      <a:pt x="1818" y="1732"/>
                    </a:cubicBezTo>
                    <a:cubicBezTo>
                      <a:pt x="1781" y="1732"/>
                      <a:pt x="1746" y="1746"/>
                      <a:pt x="1720" y="1768"/>
                    </a:cubicBezTo>
                    <a:cubicBezTo>
                      <a:pt x="1324" y="1372"/>
                      <a:pt x="1324" y="1372"/>
                      <a:pt x="1324" y="1372"/>
                    </a:cubicBezTo>
                    <a:cubicBezTo>
                      <a:pt x="1317" y="1379"/>
                      <a:pt x="1310" y="1386"/>
                      <a:pt x="1302" y="1393"/>
                    </a:cubicBezTo>
                    <a:cubicBezTo>
                      <a:pt x="1699" y="1789"/>
                      <a:pt x="1699" y="1789"/>
                      <a:pt x="1699" y="1789"/>
                    </a:cubicBezTo>
                    <a:cubicBezTo>
                      <a:pt x="1688" y="1803"/>
                      <a:pt x="1679" y="1818"/>
                      <a:pt x="1674" y="1835"/>
                    </a:cubicBezTo>
                    <a:cubicBezTo>
                      <a:pt x="1432" y="1779"/>
                      <a:pt x="1432" y="1779"/>
                      <a:pt x="1432" y="1779"/>
                    </a:cubicBezTo>
                    <a:cubicBezTo>
                      <a:pt x="1433" y="1773"/>
                      <a:pt x="1433" y="1766"/>
                      <a:pt x="1433" y="1759"/>
                    </a:cubicBezTo>
                    <a:cubicBezTo>
                      <a:pt x="1433" y="1699"/>
                      <a:pt x="1385" y="1650"/>
                      <a:pt x="1324" y="1650"/>
                    </a:cubicBezTo>
                    <a:cubicBezTo>
                      <a:pt x="1313" y="1650"/>
                      <a:pt x="1302" y="1652"/>
                      <a:pt x="1292" y="1655"/>
                    </a:cubicBezTo>
                    <a:cubicBezTo>
                      <a:pt x="1209" y="1454"/>
                      <a:pt x="1209" y="1454"/>
                      <a:pt x="1209" y="1454"/>
                    </a:cubicBezTo>
                    <a:cubicBezTo>
                      <a:pt x="1204" y="1457"/>
                      <a:pt x="1198" y="1459"/>
                      <a:pt x="1193" y="1461"/>
                    </a:cubicBezTo>
                    <a:cubicBezTo>
                      <a:pt x="1276" y="1662"/>
                      <a:pt x="1276" y="1662"/>
                      <a:pt x="1276" y="1662"/>
                    </a:cubicBezTo>
                    <a:cubicBezTo>
                      <a:pt x="1240" y="1680"/>
                      <a:pt x="1215" y="1717"/>
                      <a:pt x="1215" y="1759"/>
                    </a:cubicBezTo>
                    <a:cubicBezTo>
                      <a:pt x="1215" y="1786"/>
                      <a:pt x="1224" y="1810"/>
                      <a:pt x="1240" y="1828"/>
                    </a:cubicBezTo>
                    <a:cubicBezTo>
                      <a:pt x="1156" y="1924"/>
                      <a:pt x="1156" y="1924"/>
                      <a:pt x="1156" y="1924"/>
                    </a:cubicBezTo>
                    <a:cubicBezTo>
                      <a:pt x="1135" y="1909"/>
                      <a:pt x="1110" y="1899"/>
                      <a:pt x="1083" y="1897"/>
                    </a:cubicBezTo>
                    <a:cubicBezTo>
                      <a:pt x="1083" y="1484"/>
                      <a:pt x="1083" y="1484"/>
                      <a:pt x="1083" y="1484"/>
                    </a:cubicBezTo>
                    <a:cubicBezTo>
                      <a:pt x="1078" y="1484"/>
                      <a:pt x="1073" y="1484"/>
                      <a:pt x="1068" y="1484"/>
                    </a:cubicBezTo>
                    <a:cubicBezTo>
                      <a:pt x="1063" y="1484"/>
                      <a:pt x="1058" y="1484"/>
                      <a:pt x="1053" y="1484"/>
                    </a:cubicBezTo>
                    <a:cubicBezTo>
                      <a:pt x="1053" y="1897"/>
                      <a:pt x="1053" y="1897"/>
                      <a:pt x="1053" y="1897"/>
                    </a:cubicBezTo>
                    <a:cubicBezTo>
                      <a:pt x="1013" y="1901"/>
                      <a:pt x="977" y="1920"/>
                      <a:pt x="952" y="1950"/>
                    </a:cubicBezTo>
                    <a:cubicBezTo>
                      <a:pt x="871" y="1895"/>
                      <a:pt x="871" y="1895"/>
                      <a:pt x="871" y="1895"/>
                    </a:cubicBezTo>
                    <a:cubicBezTo>
                      <a:pt x="876" y="1883"/>
                      <a:pt x="878" y="1870"/>
                      <a:pt x="878" y="1857"/>
                    </a:cubicBezTo>
                    <a:cubicBezTo>
                      <a:pt x="878" y="1815"/>
                      <a:pt x="855" y="1779"/>
                      <a:pt x="820" y="1760"/>
                    </a:cubicBezTo>
                    <a:cubicBezTo>
                      <a:pt x="944" y="1461"/>
                      <a:pt x="944" y="1461"/>
                      <a:pt x="944" y="1461"/>
                    </a:cubicBezTo>
                    <a:cubicBezTo>
                      <a:pt x="939" y="1459"/>
                      <a:pt x="933" y="1457"/>
                      <a:pt x="928" y="1454"/>
                    </a:cubicBezTo>
                    <a:cubicBezTo>
                      <a:pt x="804" y="1753"/>
                      <a:pt x="804" y="1753"/>
                      <a:pt x="804" y="1753"/>
                    </a:cubicBezTo>
                    <a:cubicBezTo>
                      <a:pt x="793" y="1749"/>
                      <a:pt x="781" y="1747"/>
                      <a:pt x="769" y="1747"/>
                    </a:cubicBezTo>
                    <a:cubicBezTo>
                      <a:pt x="712" y="1747"/>
                      <a:pt x="666" y="1791"/>
                      <a:pt x="660" y="1846"/>
                    </a:cubicBezTo>
                    <a:cubicBezTo>
                      <a:pt x="470" y="1861"/>
                      <a:pt x="470" y="1861"/>
                      <a:pt x="470" y="1861"/>
                    </a:cubicBezTo>
                    <a:cubicBezTo>
                      <a:pt x="466" y="1834"/>
                      <a:pt x="454" y="1810"/>
                      <a:pt x="438" y="1789"/>
                    </a:cubicBezTo>
                    <a:cubicBezTo>
                      <a:pt x="835" y="1393"/>
                      <a:pt x="835" y="1393"/>
                      <a:pt x="835" y="1393"/>
                    </a:cubicBezTo>
                    <a:cubicBezTo>
                      <a:pt x="827" y="1386"/>
                      <a:pt x="820" y="1379"/>
                      <a:pt x="813" y="1372"/>
                    </a:cubicBezTo>
                    <a:cubicBezTo>
                      <a:pt x="417" y="1768"/>
                      <a:pt x="417" y="1768"/>
                      <a:pt x="417" y="1768"/>
                    </a:cubicBezTo>
                    <a:cubicBezTo>
                      <a:pt x="403" y="1756"/>
                      <a:pt x="387" y="1747"/>
                      <a:pt x="369" y="1741"/>
                    </a:cubicBezTo>
                    <a:cubicBezTo>
                      <a:pt x="428" y="1504"/>
                      <a:pt x="428" y="1504"/>
                      <a:pt x="428" y="1504"/>
                    </a:cubicBezTo>
                    <a:cubicBezTo>
                      <a:pt x="434" y="1505"/>
                      <a:pt x="440" y="1505"/>
                      <a:pt x="447" y="1505"/>
                    </a:cubicBezTo>
                    <a:cubicBezTo>
                      <a:pt x="507" y="1505"/>
                      <a:pt x="556" y="1457"/>
                      <a:pt x="556" y="1396"/>
                    </a:cubicBezTo>
                    <a:cubicBezTo>
                      <a:pt x="556" y="1384"/>
                      <a:pt x="554" y="1373"/>
                      <a:pt x="551" y="1362"/>
                    </a:cubicBezTo>
                    <a:cubicBezTo>
                      <a:pt x="752" y="1279"/>
                      <a:pt x="752" y="1279"/>
                      <a:pt x="752" y="1279"/>
                    </a:cubicBezTo>
                    <a:cubicBezTo>
                      <a:pt x="750" y="1273"/>
                      <a:pt x="747" y="1268"/>
                      <a:pt x="745" y="1262"/>
                    </a:cubicBezTo>
                    <a:cubicBezTo>
                      <a:pt x="544" y="1345"/>
                      <a:pt x="544" y="1345"/>
                      <a:pt x="544" y="1345"/>
                    </a:cubicBezTo>
                    <a:cubicBezTo>
                      <a:pt x="525" y="1311"/>
                      <a:pt x="489" y="1287"/>
                      <a:pt x="447" y="1287"/>
                    </a:cubicBezTo>
                    <a:cubicBezTo>
                      <a:pt x="421" y="1287"/>
                      <a:pt x="397" y="1296"/>
                      <a:pt x="379" y="1311"/>
                    </a:cubicBezTo>
                    <a:cubicBezTo>
                      <a:pt x="277" y="1226"/>
                      <a:pt x="277" y="1226"/>
                      <a:pt x="277" y="1226"/>
                    </a:cubicBezTo>
                    <a:cubicBezTo>
                      <a:pt x="292" y="1205"/>
                      <a:pt x="302" y="1180"/>
                      <a:pt x="305" y="1153"/>
                    </a:cubicBezTo>
                    <a:cubicBezTo>
                      <a:pt x="723" y="1153"/>
                      <a:pt x="723" y="1153"/>
                      <a:pt x="723" y="1153"/>
                    </a:cubicBezTo>
                    <a:cubicBezTo>
                      <a:pt x="722" y="1148"/>
                      <a:pt x="722" y="1143"/>
                      <a:pt x="722" y="1138"/>
                    </a:cubicBezTo>
                    <a:cubicBezTo>
                      <a:pt x="722" y="1133"/>
                      <a:pt x="722" y="1128"/>
                      <a:pt x="723" y="1123"/>
                    </a:cubicBezTo>
                    <a:cubicBezTo>
                      <a:pt x="305" y="1123"/>
                      <a:pt x="305" y="1123"/>
                      <a:pt x="305" y="1123"/>
                    </a:cubicBezTo>
                    <a:cubicBezTo>
                      <a:pt x="301" y="1083"/>
                      <a:pt x="281" y="1048"/>
                      <a:pt x="253" y="1023"/>
                    </a:cubicBezTo>
                    <a:cubicBezTo>
                      <a:pt x="312" y="942"/>
                      <a:pt x="312" y="942"/>
                      <a:pt x="312" y="942"/>
                    </a:cubicBezTo>
                    <a:cubicBezTo>
                      <a:pt x="325" y="947"/>
                      <a:pt x="340" y="950"/>
                      <a:pt x="355" y="950"/>
                    </a:cubicBezTo>
                    <a:cubicBezTo>
                      <a:pt x="397" y="950"/>
                      <a:pt x="433" y="927"/>
                      <a:pt x="451" y="892"/>
                    </a:cubicBezTo>
                    <a:cubicBezTo>
                      <a:pt x="745" y="1014"/>
                      <a:pt x="745" y="1014"/>
                      <a:pt x="745" y="1014"/>
                    </a:cubicBezTo>
                    <a:cubicBezTo>
                      <a:pt x="747" y="1008"/>
                      <a:pt x="750" y="1003"/>
                      <a:pt x="752" y="997"/>
                    </a:cubicBezTo>
                    <a:cubicBezTo>
                      <a:pt x="458" y="875"/>
                      <a:pt x="458" y="875"/>
                      <a:pt x="458" y="875"/>
                    </a:cubicBezTo>
                    <a:cubicBezTo>
                      <a:pt x="462" y="865"/>
                      <a:pt x="464" y="853"/>
                      <a:pt x="464" y="841"/>
                    </a:cubicBezTo>
                    <a:cubicBezTo>
                      <a:pt x="464" y="792"/>
                      <a:pt x="431" y="750"/>
                      <a:pt x="386" y="736"/>
                    </a:cubicBezTo>
                    <a:cubicBezTo>
                      <a:pt x="399" y="630"/>
                      <a:pt x="399" y="630"/>
                      <a:pt x="399" y="630"/>
                    </a:cubicBezTo>
                    <a:cubicBezTo>
                      <a:pt x="402" y="630"/>
                      <a:pt x="405" y="631"/>
                      <a:pt x="408" y="631"/>
                    </a:cubicBezTo>
                    <a:cubicBezTo>
                      <a:pt x="445" y="631"/>
                      <a:pt x="479" y="618"/>
                      <a:pt x="505" y="596"/>
                    </a:cubicBezTo>
                    <a:cubicBezTo>
                      <a:pt x="813" y="904"/>
                      <a:pt x="813" y="904"/>
                      <a:pt x="813" y="904"/>
                    </a:cubicBezTo>
                    <a:cubicBezTo>
                      <a:pt x="820" y="897"/>
                      <a:pt x="827" y="889"/>
                      <a:pt x="835" y="883"/>
                    </a:cubicBezTo>
                    <a:cubicBezTo>
                      <a:pt x="527" y="575"/>
                      <a:pt x="527" y="575"/>
                      <a:pt x="527" y="575"/>
                    </a:cubicBezTo>
                    <a:cubicBezTo>
                      <a:pt x="540" y="558"/>
                      <a:pt x="550" y="539"/>
                      <a:pt x="556" y="518"/>
                    </a:cubicBezTo>
                    <a:cubicBezTo>
                      <a:pt x="701" y="530"/>
                      <a:pt x="701" y="530"/>
                      <a:pt x="701" y="530"/>
                    </a:cubicBezTo>
                    <a:cubicBezTo>
                      <a:pt x="706" y="587"/>
                      <a:pt x="753" y="631"/>
                      <a:pt x="810" y="631"/>
                    </a:cubicBezTo>
                    <a:cubicBezTo>
                      <a:pt x="823" y="631"/>
                      <a:pt x="835" y="628"/>
                      <a:pt x="846" y="624"/>
                    </a:cubicBezTo>
                    <a:cubicBezTo>
                      <a:pt x="928" y="822"/>
                      <a:pt x="928" y="822"/>
                      <a:pt x="928" y="822"/>
                    </a:cubicBezTo>
                    <a:cubicBezTo>
                      <a:pt x="933" y="819"/>
                      <a:pt x="939" y="817"/>
                      <a:pt x="944" y="815"/>
                    </a:cubicBezTo>
                    <a:cubicBezTo>
                      <a:pt x="863" y="617"/>
                      <a:pt x="863" y="617"/>
                      <a:pt x="863" y="617"/>
                    </a:cubicBezTo>
                    <a:cubicBezTo>
                      <a:pt x="896" y="599"/>
                      <a:pt x="919" y="563"/>
                      <a:pt x="919" y="521"/>
                    </a:cubicBezTo>
                    <a:cubicBezTo>
                      <a:pt x="919" y="491"/>
                      <a:pt x="907" y="464"/>
                      <a:pt x="887" y="444"/>
                    </a:cubicBezTo>
                    <a:cubicBezTo>
                      <a:pt x="996" y="287"/>
                      <a:pt x="996" y="287"/>
                      <a:pt x="996" y="287"/>
                    </a:cubicBezTo>
                    <a:cubicBezTo>
                      <a:pt x="1013" y="297"/>
                      <a:pt x="1033" y="303"/>
                      <a:pt x="1053" y="305"/>
                    </a:cubicBezTo>
                    <a:cubicBezTo>
                      <a:pt x="1053" y="792"/>
                      <a:pt x="1053" y="792"/>
                      <a:pt x="1053" y="792"/>
                    </a:cubicBezTo>
                    <a:cubicBezTo>
                      <a:pt x="1058" y="792"/>
                      <a:pt x="1063" y="792"/>
                      <a:pt x="1068" y="792"/>
                    </a:cubicBezTo>
                    <a:cubicBezTo>
                      <a:pt x="1073" y="792"/>
                      <a:pt x="1078" y="792"/>
                      <a:pt x="1083" y="792"/>
                    </a:cubicBezTo>
                    <a:cubicBezTo>
                      <a:pt x="1083" y="305"/>
                      <a:pt x="1083" y="305"/>
                      <a:pt x="1083" y="305"/>
                    </a:cubicBezTo>
                    <a:cubicBezTo>
                      <a:pt x="1112" y="302"/>
                      <a:pt x="1138" y="292"/>
                      <a:pt x="1159" y="276"/>
                    </a:cubicBezTo>
                    <a:cubicBezTo>
                      <a:pt x="1266" y="373"/>
                      <a:pt x="1266" y="373"/>
                      <a:pt x="1266" y="373"/>
                    </a:cubicBezTo>
                    <a:cubicBezTo>
                      <a:pt x="1258" y="388"/>
                      <a:pt x="1253" y="406"/>
                      <a:pt x="1253" y="424"/>
                    </a:cubicBezTo>
                    <a:cubicBezTo>
                      <a:pt x="1253" y="467"/>
                      <a:pt x="1278" y="504"/>
                      <a:pt x="1314" y="522"/>
                    </a:cubicBezTo>
                    <a:cubicBezTo>
                      <a:pt x="1193" y="815"/>
                      <a:pt x="1193" y="815"/>
                      <a:pt x="1193" y="815"/>
                    </a:cubicBezTo>
                    <a:cubicBezTo>
                      <a:pt x="1198" y="817"/>
                      <a:pt x="1204" y="819"/>
                      <a:pt x="1209" y="822"/>
                    </a:cubicBezTo>
                    <a:cubicBezTo>
                      <a:pt x="1331" y="529"/>
                      <a:pt x="1331" y="529"/>
                      <a:pt x="1331" y="529"/>
                    </a:cubicBezTo>
                    <a:cubicBezTo>
                      <a:pt x="1341" y="532"/>
                      <a:pt x="1351" y="533"/>
                      <a:pt x="1363" y="533"/>
                    </a:cubicBezTo>
                    <a:cubicBezTo>
                      <a:pt x="1409" y="533"/>
                      <a:pt x="1448" y="505"/>
                      <a:pt x="1464" y="464"/>
                    </a:cubicBezTo>
                    <a:cubicBezTo>
                      <a:pt x="1559" y="472"/>
                      <a:pt x="1559" y="472"/>
                      <a:pt x="1559" y="472"/>
                    </a:cubicBezTo>
                    <a:cubicBezTo>
                      <a:pt x="1558" y="477"/>
                      <a:pt x="1558" y="483"/>
                      <a:pt x="1558" y="488"/>
                    </a:cubicBezTo>
                    <a:cubicBezTo>
                      <a:pt x="1558" y="527"/>
                      <a:pt x="1572" y="562"/>
                      <a:pt x="1596" y="589"/>
                    </a:cubicBezTo>
                    <a:cubicBezTo>
                      <a:pt x="1302" y="883"/>
                      <a:pt x="1302" y="883"/>
                      <a:pt x="1302" y="883"/>
                    </a:cubicBezTo>
                    <a:cubicBezTo>
                      <a:pt x="1310" y="889"/>
                      <a:pt x="1317" y="897"/>
                      <a:pt x="1324" y="904"/>
                    </a:cubicBezTo>
                    <a:cubicBezTo>
                      <a:pt x="1618" y="610"/>
                      <a:pt x="1618" y="610"/>
                      <a:pt x="1618" y="610"/>
                    </a:cubicBezTo>
                    <a:cubicBezTo>
                      <a:pt x="1639" y="625"/>
                      <a:pt x="1664" y="636"/>
                      <a:pt x="1691" y="640"/>
                    </a:cubicBezTo>
                    <a:cubicBezTo>
                      <a:pt x="1678" y="771"/>
                      <a:pt x="1678" y="771"/>
                      <a:pt x="1678" y="771"/>
                    </a:cubicBezTo>
                    <a:cubicBezTo>
                      <a:pt x="1623" y="777"/>
                      <a:pt x="1581" y="823"/>
                      <a:pt x="1581" y="879"/>
                    </a:cubicBezTo>
                    <a:cubicBezTo>
                      <a:pt x="1581" y="891"/>
                      <a:pt x="1583" y="903"/>
                      <a:pt x="1586" y="914"/>
                    </a:cubicBezTo>
                    <a:cubicBezTo>
                      <a:pt x="1385" y="997"/>
                      <a:pt x="1385" y="997"/>
                      <a:pt x="1385" y="997"/>
                    </a:cubicBezTo>
                    <a:cubicBezTo>
                      <a:pt x="1387" y="1003"/>
                      <a:pt x="1390" y="1008"/>
                      <a:pt x="1392" y="1014"/>
                    </a:cubicBezTo>
                    <a:cubicBezTo>
                      <a:pt x="1593" y="930"/>
                      <a:pt x="1593" y="930"/>
                      <a:pt x="1593" y="930"/>
                    </a:cubicBezTo>
                    <a:cubicBezTo>
                      <a:pt x="1612" y="965"/>
                      <a:pt x="1648" y="989"/>
                      <a:pt x="1690" y="989"/>
                    </a:cubicBezTo>
                    <a:cubicBezTo>
                      <a:pt x="1719" y="989"/>
                      <a:pt x="1745" y="978"/>
                      <a:pt x="1764" y="960"/>
                    </a:cubicBezTo>
                    <a:cubicBezTo>
                      <a:pt x="1983" y="1078"/>
                      <a:pt x="1983" y="1078"/>
                      <a:pt x="1983" y="1078"/>
                    </a:cubicBezTo>
                    <a:cubicBezTo>
                      <a:pt x="1978" y="1092"/>
                      <a:pt x="1974" y="1107"/>
                      <a:pt x="1973" y="1123"/>
                    </a:cubicBezTo>
                    <a:cubicBezTo>
                      <a:pt x="1414" y="1123"/>
                      <a:pt x="1414" y="1123"/>
                      <a:pt x="1414" y="1123"/>
                    </a:cubicBezTo>
                    <a:cubicBezTo>
                      <a:pt x="1415" y="1128"/>
                      <a:pt x="1415" y="1133"/>
                      <a:pt x="1415" y="1138"/>
                    </a:cubicBezTo>
                    <a:cubicBezTo>
                      <a:pt x="1415" y="1143"/>
                      <a:pt x="1415" y="1148"/>
                      <a:pt x="1414" y="1153"/>
                    </a:cubicBezTo>
                    <a:cubicBezTo>
                      <a:pt x="1973" y="1153"/>
                      <a:pt x="1973" y="1153"/>
                      <a:pt x="1973" y="1153"/>
                    </a:cubicBezTo>
                    <a:cubicBezTo>
                      <a:pt x="1978" y="1193"/>
                      <a:pt x="1998" y="1229"/>
                      <a:pt x="2028" y="1253"/>
                    </a:cubicBezTo>
                    <a:lnTo>
                      <a:pt x="1940" y="1369"/>
                    </a:lnTo>
                    <a:close/>
                    <a:moveTo>
                      <a:pt x="1350" y="1031"/>
                    </a:moveTo>
                    <a:cubicBezTo>
                      <a:pt x="1348" y="1025"/>
                      <a:pt x="1345" y="1020"/>
                      <a:pt x="1343" y="1014"/>
                    </a:cubicBezTo>
                    <a:cubicBezTo>
                      <a:pt x="1330" y="985"/>
                      <a:pt x="1313" y="959"/>
                      <a:pt x="1292" y="936"/>
                    </a:cubicBezTo>
                    <a:cubicBezTo>
                      <a:pt x="1285" y="928"/>
                      <a:pt x="1278" y="921"/>
                      <a:pt x="1270" y="915"/>
                    </a:cubicBezTo>
                    <a:cubicBezTo>
                      <a:pt x="1247" y="894"/>
                      <a:pt x="1221" y="876"/>
                      <a:pt x="1192" y="863"/>
                    </a:cubicBezTo>
                    <a:cubicBezTo>
                      <a:pt x="1186" y="861"/>
                      <a:pt x="1181" y="858"/>
                      <a:pt x="1175" y="856"/>
                    </a:cubicBezTo>
                    <a:cubicBezTo>
                      <a:pt x="1147" y="845"/>
                      <a:pt x="1116" y="839"/>
                      <a:pt x="1083" y="837"/>
                    </a:cubicBezTo>
                    <a:cubicBezTo>
                      <a:pt x="1079" y="837"/>
                      <a:pt x="1073" y="837"/>
                      <a:pt x="1068" y="837"/>
                    </a:cubicBezTo>
                    <a:cubicBezTo>
                      <a:pt x="1063" y="837"/>
                      <a:pt x="1058" y="837"/>
                      <a:pt x="1053" y="837"/>
                    </a:cubicBezTo>
                    <a:cubicBezTo>
                      <a:pt x="1021" y="839"/>
                      <a:pt x="990" y="845"/>
                      <a:pt x="962" y="856"/>
                    </a:cubicBezTo>
                    <a:cubicBezTo>
                      <a:pt x="956" y="858"/>
                      <a:pt x="950" y="861"/>
                      <a:pt x="945" y="863"/>
                    </a:cubicBezTo>
                    <a:cubicBezTo>
                      <a:pt x="916" y="876"/>
                      <a:pt x="890" y="894"/>
                      <a:pt x="866" y="915"/>
                    </a:cubicBezTo>
                    <a:cubicBezTo>
                      <a:pt x="859" y="921"/>
                      <a:pt x="852" y="928"/>
                      <a:pt x="845" y="936"/>
                    </a:cubicBezTo>
                    <a:cubicBezTo>
                      <a:pt x="824" y="959"/>
                      <a:pt x="807" y="985"/>
                      <a:pt x="794" y="1014"/>
                    </a:cubicBezTo>
                    <a:cubicBezTo>
                      <a:pt x="791" y="1020"/>
                      <a:pt x="789" y="1025"/>
                      <a:pt x="787" y="1031"/>
                    </a:cubicBezTo>
                    <a:cubicBezTo>
                      <a:pt x="776" y="1060"/>
                      <a:pt x="769" y="1091"/>
                      <a:pt x="768" y="1123"/>
                    </a:cubicBezTo>
                    <a:cubicBezTo>
                      <a:pt x="767" y="1128"/>
                      <a:pt x="767" y="1133"/>
                      <a:pt x="767" y="1138"/>
                    </a:cubicBezTo>
                    <a:cubicBezTo>
                      <a:pt x="767" y="1143"/>
                      <a:pt x="767" y="1148"/>
                      <a:pt x="768" y="1153"/>
                    </a:cubicBezTo>
                    <a:cubicBezTo>
                      <a:pt x="769" y="1185"/>
                      <a:pt x="776" y="1216"/>
                      <a:pt x="787" y="1245"/>
                    </a:cubicBezTo>
                    <a:cubicBezTo>
                      <a:pt x="789" y="1250"/>
                      <a:pt x="791" y="1256"/>
                      <a:pt x="794" y="1261"/>
                    </a:cubicBezTo>
                    <a:cubicBezTo>
                      <a:pt x="807" y="1290"/>
                      <a:pt x="824" y="1317"/>
                      <a:pt x="845" y="1340"/>
                    </a:cubicBezTo>
                    <a:cubicBezTo>
                      <a:pt x="852" y="1347"/>
                      <a:pt x="859" y="1354"/>
                      <a:pt x="866" y="1361"/>
                    </a:cubicBezTo>
                    <a:cubicBezTo>
                      <a:pt x="890" y="1382"/>
                      <a:pt x="916" y="1399"/>
                      <a:pt x="945" y="1412"/>
                    </a:cubicBezTo>
                    <a:cubicBezTo>
                      <a:pt x="950" y="1415"/>
                      <a:pt x="956" y="1417"/>
                      <a:pt x="962" y="1419"/>
                    </a:cubicBezTo>
                    <a:cubicBezTo>
                      <a:pt x="990" y="1430"/>
                      <a:pt x="1021" y="1437"/>
                      <a:pt x="1053" y="1439"/>
                    </a:cubicBezTo>
                    <a:cubicBezTo>
                      <a:pt x="1058" y="1439"/>
                      <a:pt x="1063" y="1439"/>
                      <a:pt x="1068" y="1439"/>
                    </a:cubicBezTo>
                    <a:cubicBezTo>
                      <a:pt x="1073" y="1439"/>
                      <a:pt x="1079" y="1439"/>
                      <a:pt x="1083" y="1439"/>
                    </a:cubicBezTo>
                    <a:cubicBezTo>
                      <a:pt x="1116" y="1437"/>
                      <a:pt x="1147" y="1430"/>
                      <a:pt x="1175" y="1419"/>
                    </a:cubicBezTo>
                    <a:cubicBezTo>
                      <a:pt x="1181" y="1417"/>
                      <a:pt x="1186" y="1415"/>
                      <a:pt x="1192" y="1412"/>
                    </a:cubicBezTo>
                    <a:cubicBezTo>
                      <a:pt x="1221" y="1399"/>
                      <a:pt x="1247" y="1382"/>
                      <a:pt x="1270" y="1361"/>
                    </a:cubicBezTo>
                    <a:cubicBezTo>
                      <a:pt x="1278" y="1354"/>
                      <a:pt x="1285" y="1347"/>
                      <a:pt x="1292" y="1340"/>
                    </a:cubicBezTo>
                    <a:cubicBezTo>
                      <a:pt x="1313" y="1317"/>
                      <a:pt x="1330" y="1290"/>
                      <a:pt x="1343" y="1261"/>
                    </a:cubicBezTo>
                    <a:cubicBezTo>
                      <a:pt x="1345" y="1256"/>
                      <a:pt x="1348" y="1250"/>
                      <a:pt x="1350" y="1245"/>
                    </a:cubicBezTo>
                    <a:cubicBezTo>
                      <a:pt x="1361" y="1216"/>
                      <a:pt x="1368" y="1185"/>
                      <a:pt x="1369" y="1153"/>
                    </a:cubicBezTo>
                    <a:cubicBezTo>
                      <a:pt x="1369" y="1148"/>
                      <a:pt x="1370" y="1143"/>
                      <a:pt x="1370" y="1138"/>
                    </a:cubicBezTo>
                    <a:cubicBezTo>
                      <a:pt x="1370" y="1133"/>
                      <a:pt x="1369" y="1128"/>
                      <a:pt x="1369" y="1123"/>
                    </a:cubicBezTo>
                    <a:cubicBezTo>
                      <a:pt x="1368" y="1091"/>
                      <a:pt x="1361" y="1060"/>
                      <a:pt x="1350" y="1031"/>
                    </a:cubicBezTo>
                    <a:close/>
                  </a:path>
                </a:pathLst>
              </a:custGeom>
              <a:ln/>
            </p:spPr>
            <p:style>
              <a:lnRef idx="1">
                <a:schemeClr val="accent2"/>
              </a:lnRef>
              <a:fillRef idx="2">
                <a:schemeClr val="accent2"/>
              </a:fillRef>
              <a:effectRef idx="1">
                <a:schemeClr val="accent2"/>
              </a:effectRef>
              <a:fontRef idx="minor">
                <a:schemeClr val="dk1"/>
              </a:fontRef>
            </p:style>
            <p:txBody>
              <a:bodyPr vert="horz" wrap="square" lIns="82305" tIns="41153" rIns="82305" bIns="41153" numCol="1" anchor="t" anchorCtr="0" compatLnSpc="1">
                <a:prstTxWarp prst="textNoShape">
                  <a:avLst/>
                </a:prstTxWarp>
              </a:bodyPr>
              <a:lstStyle/>
              <a:p>
                <a:endParaRPr lang="en-US" sz="1600"/>
              </a:p>
            </p:txBody>
          </p:sp>
          <p:sp>
            <p:nvSpPr>
              <p:cNvPr id="26" name="Freeform 22"/>
              <p:cNvSpPr>
                <a:spLocks noEditPoints="1"/>
              </p:cNvSpPr>
              <p:nvPr/>
            </p:nvSpPr>
            <p:spPr bwMode="black">
              <a:xfrm>
                <a:off x="9521084" y="4262998"/>
                <a:ext cx="993328" cy="778388"/>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ln/>
              <a:extLst/>
            </p:spPr>
            <p:style>
              <a:lnRef idx="1">
                <a:schemeClr val="accent2"/>
              </a:lnRef>
              <a:fillRef idx="2">
                <a:schemeClr val="accent2"/>
              </a:fillRef>
              <a:effectRef idx="1">
                <a:schemeClr val="accent2"/>
              </a:effectRef>
              <a:fontRef idx="minor">
                <a:schemeClr val="dk1"/>
              </a:fontRef>
            </p:style>
            <p:txBody>
              <a:bodyPr vert="horz" wrap="square" lIns="82305" tIns="41153" rIns="82305" bIns="41153" numCol="1" anchor="t" anchorCtr="0" compatLnSpc="1">
                <a:prstTxWarp prst="textNoShape">
                  <a:avLst/>
                </a:prstTxWarp>
              </a:bodyPr>
              <a:lstStyle/>
              <a:p>
                <a:endParaRPr lang="en-US" sz="1600"/>
              </a:p>
            </p:txBody>
          </p:sp>
          <p:sp>
            <p:nvSpPr>
              <p:cNvPr id="27" name="Freeform 22"/>
              <p:cNvSpPr>
                <a:spLocks noEditPoints="1"/>
              </p:cNvSpPr>
              <p:nvPr/>
            </p:nvSpPr>
            <p:spPr bwMode="black">
              <a:xfrm>
                <a:off x="8307531" y="3713461"/>
                <a:ext cx="715398" cy="560596"/>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ln/>
              <a:extLst/>
            </p:spPr>
            <p:style>
              <a:lnRef idx="1">
                <a:schemeClr val="accent2"/>
              </a:lnRef>
              <a:fillRef idx="2">
                <a:schemeClr val="accent2"/>
              </a:fillRef>
              <a:effectRef idx="1">
                <a:schemeClr val="accent2"/>
              </a:effectRef>
              <a:fontRef idx="minor">
                <a:schemeClr val="dk1"/>
              </a:fontRef>
            </p:style>
            <p:txBody>
              <a:bodyPr vert="horz" wrap="square" lIns="82305" tIns="41153" rIns="82305" bIns="41153" numCol="1" anchor="t" anchorCtr="0" compatLnSpc="1">
                <a:prstTxWarp prst="textNoShape">
                  <a:avLst/>
                </a:prstTxWarp>
              </a:bodyPr>
              <a:lstStyle/>
              <a:p>
                <a:endParaRPr lang="en-US" sz="1600"/>
              </a:p>
            </p:txBody>
          </p:sp>
          <p:sp>
            <p:nvSpPr>
              <p:cNvPr id="28" name="Freeform 22"/>
              <p:cNvSpPr>
                <a:spLocks noEditPoints="1"/>
              </p:cNvSpPr>
              <p:nvPr/>
            </p:nvSpPr>
            <p:spPr bwMode="black">
              <a:xfrm rot="21328346">
                <a:off x="8288707" y="5109206"/>
                <a:ext cx="685535" cy="537191"/>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ln/>
              <a:extLst/>
            </p:spPr>
            <p:style>
              <a:lnRef idx="1">
                <a:schemeClr val="accent2"/>
              </a:lnRef>
              <a:fillRef idx="2">
                <a:schemeClr val="accent2"/>
              </a:fillRef>
              <a:effectRef idx="1">
                <a:schemeClr val="accent2"/>
              </a:effectRef>
              <a:fontRef idx="minor">
                <a:schemeClr val="dk1"/>
              </a:fontRef>
            </p:style>
            <p:txBody>
              <a:bodyPr vert="horz" wrap="square" lIns="82305" tIns="41153" rIns="82305" bIns="41153" numCol="1" anchor="t" anchorCtr="0" compatLnSpc="1">
                <a:prstTxWarp prst="textNoShape">
                  <a:avLst/>
                </a:prstTxWarp>
              </a:bodyPr>
              <a:lstStyle/>
              <a:p>
                <a:endParaRPr lang="en-US" sz="1600"/>
              </a:p>
            </p:txBody>
          </p:sp>
        </p:grpSp>
      </p:grpSp>
    </p:spTree>
    <p:extLst>
      <p:ext uri="{BB962C8B-B14F-4D97-AF65-F5344CB8AC3E}">
        <p14:creationId xmlns:p14="http://schemas.microsoft.com/office/powerpoint/2010/main" val="1130497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Entity Properties</a:t>
            </a:r>
            <a:endParaRPr lang="en-US" dirty="0"/>
          </a:p>
        </p:txBody>
      </p:sp>
      <p:sp>
        <p:nvSpPr>
          <p:cNvPr id="3" name="Content Placeholder 2"/>
          <p:cNvSpPr>
            <a:spLocks noGrp="1"/>
          </p:cNvSpPr>
          <p:nvPr>
            <p:ph type="body" sz="quarter" idx="10"/>
          </p:nvPr>
        </p:nvSpPr>
        <p:spPr>
          <a:xfrm>
            <a:off x="389436" y="1163902"/>
            <a:ext cx="4922793" cy="4350422"/>
          </a:xfrm>
        </p:spPr>
        <p:txBody>
          <a:bodyPr/>
          <a:lstStyle/>
          <a:p>
            <a:r>
              <a:rPr lang="en-US" sz="2400" dirty="0" smtClean="0">
                <a:solidFill>
                  <a:srgbClr val="00B0F0">
                    <a:alpha val="99000"/>
                  </a:srgbClr>
                </a:solidFill>
              </a:rPr>
              <a:t>Entity can have up to 255 properties</a:t>
            </a:r>
          </a:p>
          <a:p>
            <a:pPr lvl="1"/>
            <a:r>
              <a:rPr lang="en-US" sz="1800" dirty="0" smtClean="0"/>
              <a:t>Up to 1MB per entity</a:t>
            </a:r>
          </a:p>
          <a:p>
            <a:pPr lvl="1"/>
            <a:endParaRPr lang="en-US" sz="1600" dirty="0" smtClean="0"/>
          </a:p>
          <a:p>
            <a:r>
              <a:rPr lang="en-US" sz="2400" dirty="0">
                <a:solidFill>
                  <a:srgbClr val="00B0F0">
                    <a:alpha val="99000"/>
                  </a:srgbClr>
                </a:solidFill>
              </a:rPr>
              <a:t>Mandatory Properties for every entity</a:t>
            </a:r>
          </a:p>
          <a:p>
            <a:pPr lvl="1"/>
            <a:r>
              <a:rPr lang="en-US" sz="1800" dirty="0" err="1" smtClean="0"/>
              <a:t>PartitionKey</a:t>
            </a:r>
            <a:r>
              <a:rPr lang="en-US" sz="1800" dirty="0" smtClean="0"/>
              <a:t> &amp; </a:t>
            </a:r>
            <a:r>
              <a:rPr lang="en-US" sz="1800" dirty="0" err="1" smtClean="0"/>
              <a:t>RowKey</a:t>
            </a:r>
            <a:r>
              <a:rPr lang="en-US" sz="1800" dirty="0" smtClean="0"/>
              <a:t> (only indexed properties)</a:t>
            </a:r>
          </a:p>
          <a:p>
            <a:pPr lvl="1"/>
            <a:r>
              <a:rPr lang="en-US" sz="1400" dirty="0" smtClean="0"/>
              <a:t>Uniquely identifies an entity</a:t>
            </a:r>
          </a:p>
          <a:p>
            <a:pPr lvl="1">
              <a:spcAft>
                <a:spcPts val="1200"/>
              </a:spcAft>
            </a:pPr>
            <a:r>
              <a:rPr lang="en-US" sz="1400" dirty="0" smtClean="0"/>
              <a:t>Defines the sort order</a:t>
            </a:r>
          </a:p>
          <a:p>
            <a:pPr lvl="1"/>
            <a:r>
              <a:rPr lang="en-US" sz="1800" dirty="0" smtClean="0"/>
              <a:t>Timestamp </a:t>
            </a:r>
          </a:p>
          <a:p>
            <a:pPr lvl="1"/>
            <a:r>
              <a:rPr lang="en-US" sz="1400" dirty="0" smtClean="0"/>
              <a:t>Optimistic Concurrency</a:t>
            </a:r>
          </a:p>
          <a:p>
            <a:pPr lvl="1"/>
            <a:r>
              <a:rPr lang="en-US" sz="1400" dirty="0" smtClean="0"/>
              <a:t>Exposed as an HTTP </a:t>
            </a:r>
            <a:r>
              <a:rPr lang="en-US" sz="1400" dirty="0" err="1" smtClean="0"/>
              <a:t>Etag</a:t>
            </a:r>
            <a:endParaRPr lang="en-US" sz="1400" dirty="0" smtClean="0"/>
          </a:p>
          <a:p>
            <a:pPr lvl="1"/>
            <a:endParaRPr lang="en-US" sz="1600" dirty="0" smtClean="0"/>
          </a:p>
          <a:p>
            <a:r>
              <a:rPr lang="en-US" sz="2400" dirty="0">
                <a:solidFill>
                  <a:srgbClr val="00B0F0">
                    <a:alpha val="99000"/>
                  </a:srgbClr>
                </a:solidFill>
              </a:rPr>
              <a:t>No fixed schema for other properties</a:t>
            </a:r>
          </a:p>
          <a:p>
            <a:pPr lvl="1"/>
            <a:r>
              <a:rPr lang="en-US" sz="1600" dirty="0" smtClean="0"/>
              <a:t>Each property is stored as a &lt;name, typed value&gt; pair</a:t>
            </a:r>
          </a:p>
          <a:p>
            <a:pPr lvl="1"/>
            <a:r>
              <a:rPr lang="en-US" sz="1600" dirty="0" smtClean="0"/>
              <a:t>No schema stored for a table</a:t>
            </a:r>
          </a:p>
          <a:p>
            <a:pPr lvl="1"/>
            <a:r>
              <a:rPr lang="en-US" sz="1600" dirty="0" smtClean="0"/>
              <a:t>Properties can be the standard .NET types </a:t>
            </a:r>
          </a:p>
          <a:p>
            <a:pPr lvl="1"/>
            <a:r>
              <a:rPr lang="en-US" sz="1600" dirty="0" smtClean="0"/>
              <a:t>String, binary, </a:t>
            </a:r>
            <a:r>
              <a:rPr lang="en-US" sz="1600" dirty="0" err="1" smtClean="0"/>
              <a:t>bool</a:t>
            </a:r>
            <a:r>
              <a:rPr lang="en-US" sz="1600" dirty="0" smtClean="0"/>
              <a:t>, </a:t>
            </a:r>
            <a:r>
              <a:rPr lang="en-US" sz="1600" dirty="0" err="1" smtClean="0"/>
              <a:t>DateTime</a:t>
            </a:r>
            <a:r>
              <a:rPr lang="en-US" sz="1600" dirty="0" smtClean="0"/>
              <a:t>, GUID, </a:t>
            </a:r>
            <a:r>
              <a:rPr lang="en-US" sz="1600" dirty="0" err="1" smtClean="0"/>
              <a:t>int</a:t>
            </a:r>
            <a:r>
              <a:rPr lang="en-US" sz="1600" dirty="0" smtClean="0"/>
              <a:t>, int64, and double</a:t>
            </a:r>
            <a:endParaRPr lang="en-US" sz="1600" dirty="0"/>
          </a:p>
        </p:txBody>
      </p:sp>
      <p:grpSp>
        <p:nvGrpSpPr>
          <p:cNvPr id="10" name="Group 9"/>
          <p:cNvGrpSpPr/>
          <p:nvPr/>
        </p:nvGrpSpPr>
        <p:grpSpPr>
          <a:xfrm>
            <a:off x="5495109" y="2276531"/>
            <a:ext cx="3353885" cy="3371849"/>
            <a:chOff x="7871395" y="3393689"/>
            <a:chExt cx="2527474" cy="2287264"/>
          </a:xfrm>
          <a:solidFill>
            <a:srgbClr val="00B0F0"/>
          </a:solidFill>
        </p:grpSpPr>
        <p:sp>
          <p:nvSpPr>
            <p:cNvPr id="6" name="Freeform 73"/>
            <p:cNvSpPr>
              <a:spLocks noEditPoints="1"/>
            </p:cNvSpPr>
            <p:nvPr/>
          </p:nvSpPr>
          <p:spPr bwMode="black">
            <a:xfrm>
              <a:off x="7871395" y="3393689"/>
              <a:ext cx="2369328" cy="2287264"/>
            </a:xfrm>
            <a:custGeom>
              <a:avLst/>
              <a:gdLst>
                <a:gd name="T0" fmla="*/ 1799 w 2278"/>
                <a:gd name="T1" fmla="*/ 879 h 2201"/>
                <a:gd name="T2" fmla="*/ 1711 w 2278"/>
                <a:gd name="T3" fmla="*/ 335 h 2201"/>
                <a:gd name="T4" fmla="*/ 1363 w 2278"/>
                <a:gd name="T5" fmla="*/ 315 h 2201"/>
                <a:gd name="T6" fmla="*/ 1068 w 2278"/>
                <a:gd name="T7" fmla="*/ 0 h 2201"/>
                <a:gd name="T8" fmla="*/ 810 w 2278"/>
                <a:gd name="T9" fmla="*/ 412 h 2201"/>
                <a:gd name="T10" fmla="*/ 408 w 2278"/>
                <a:gd name="T11" fmla="*/ 325 h 2201"/>
                <a:gd name="T12" fmla="*/ 246 w 2278"/>
                <a:gd name="T13" fmla="*/ 841 h 2201"/>
                <a:gd name="T14" fmla="*/ 0 w 2278"/>
                <a:gd name="T15" fmla="*/ 1138 h 2201"/>
                <a:gd name="T16" fmla="*/ 338 w 2278"/>
                <a:gd name="T17" fmla="*/ 1396 h 2201"/>
                <a:gd name="T18" fmla="*/ 166 w 2278"/>
                <a:gd name="T19" fmla="*/ 1885 h 2201"/>
                <a:gd name="T20" fmla="*/ 769 w 2278"/>
                <a:gd name="T21" fmla="*/ 1966 h 2201"/>
                <a:gd name="T22" fmla="*/ 1053 w 2278"/>
                <a:gd name="T23" fmla="*/ 2200 h 2201"/>
                <a:gd name="T24" fmla="*/ 1081 w 2278"/>
                <a:gd name="T25" fmla="*/ 2201 h 2201"/>
                <a:gd name="T26" fmla="*/ 1184 w 2278"/>
                <a:gd name="T27" fmla="*/ 1949 h 2201"/>
                <a:gd name="T28" fmla="*/ 1666 w 2278"/>
                <a:gd name="T29" fmla="*/ 1872 h 2201"/>
                <a:gd name="T30" fmla="*/ 1874 w 2278"/>
                <a:gd name="T31" fmla="*/ 1743 h 2201"/>
                <a:gd name="T32" fmla="*/ 2060 w 2278"/>
                <a:gd name="T33" fmla="*/ 1273 h 2201"/>
                <a:gd name="T34" fmla="*/ 1940 w 2278"/>
                <a:gd name="T35" fmla="*/ 1369 h 2201"/>
                <a:gd name="T36" fmla="*/ 1385 w 2278"/>
                <a:gd name="T37" fmla="*/ 1279 h 2201"/>
                <a:gd name="T38" fmla="*/ 1837 w 2278"/>
                <a:gd name="T39" fmla="*/ 1733 h 2201"/>
                <a:gd name="T40" fmla="*/ 1302 w 2278"/>
                <a:gd name="T41" fmla="*/ 1393 h 2201"/>
                <a:gd name="T42" fmla="*/ 1433 w 2278"/>
                <a:gd name="T43" fmla="*/ 1759 h 2201"/>
                <a:gd name="T44" fmla="*/ 1193 w 2278"/>
                <a:gd name="T45" fmla="*/ 1461 h 2201"/>
                <a:gd name="T46" fmla="*/ 1156 w 2278"/>
                <a:gd name="T47" fmla="*/ 1924 h 2201"/>
                <a:gd name="T48" fmla="*/ 1053 w 2278"/>
                <a:gd name="T49" fmla="*/ 1484 h 2201"/>
                <a:gd name="T50" fmla="*/ 878 w 2278"/>
                <a:gd name="T51" fmla="*/ 1857 h 2201"/>
                <a:gd name="T52" fmla="*/ 804 w 2278"/>
                <a:gd name="T53" fmla="*/ 1753 h 2201"/>
                <a:gd name="T54" fmla="*/ 438 w 2278"/>
                <a:gd name="T55" fmla="*/ 1789 h 2201"/>
                <a:gd name="T56" fmla="*/ 369 w 2278"/>
                <a:gd name="T57" fmla="*/ 1741 h 2201"/>
                <a:gd name="T58" fmla="*/ 551 w 2278"/>
                <a:gd name="T59" fmla="*/ 1362 h 2201"/>
                <a:gd name="T60" fmla="*/ 447 w 2278"/>
                <a:gd name="T61" fmla="*/ 1287 h 2201"/>
                <a:gd name="T62" fmla="*/ 723 w 2278"/>
                <a:gd name="T63" fmla="*/ 1153 h 2201"/>
                <a:gd name="T64" fmla="*/ 253 w 2278"/>
                <a:gd name="T65" fmla="*/ 1023 h 2201"/>
                <a:gd name="T66" fmla="*/ 745 w 2278"/>
                <a:gd name="T67" fmla="*/ 1014 h 2201"/>
                <a:gd name="T68" fmla="*/ 386 w 2278"/>
                <a:gd name="T69" fmla="*/ 736 h 2201"/>
                <a:gd name="T70" fmla="*/ 813 w 2278"/>
                <a:gd name="T71" fmla="*/ 904 h 2201"/>
                <a:gd name="T72" fmla="*/ 701 w 2278"/>
                <a:gd name="T73" fmla="*/ 530 h 2201"/>
                <a:gd name="T74" fmla="*/ 944 w 2278"/>
                <a:gd name="T75" fmla="*/ 815 h 2201"/>
                <a:gd name="T76" fmla="*/ 996 w 2278"/>
                <a:gd name="T77" fmla="*/ 287 h 2201"/>
                <a:gd name="T78" fmla="*/ 1083 w 2278"/>
                <a:gd name="T79" fmla="*/ 792 h 2201"/>
                <a:gd name="T80" fmla="*/ 1253 w 2278"/>
                <a:gd name="T81" fmla="*/ 424 h 2201"/>
                <a:gd name="T82" fmla="*/ 1331 w 2278"/>
                <a:gd name="T83" fmla="*/ 529 h 2201"/>
                <a:gd name="T84" fmla="*/ 1558 w 2278"/>
                <a:gd name="T85" fmla="*/ 488 h 2201"/>
                <a:gd name="T86" fmla="*/ 1618 w 2278"/>
                <a:gd name="T87" fmla="*/ 610 h 2201"/>
                <a:gd name="T88" fmla="*/ 1586 w 2278"/>
                <a:gd name="T89" fmla="*/ 914 h 2201"/>
                <a:gd name="T90" fmla="*/ 1690 w 2278"/>
                <a:gd name="T91" fmla="*/ 989 h 2201"/>
                <a:gd name="T92" fmla="*/ 1414 w 2278"/>
                <a:gd name="T93" fmla="*/ 1123 h 2201"/>
                <a:gd name="T94" fmla="*/ 2028 w 2278"/>
                <a:gd name="T95" fmla="*/ 1253 h 2201"/>
                <a:gd name="T96" fmla="*/ 1292 w 2278"/>
                <a:gd name="T97" fmla="*/ 936 h 2201"/>
                <a:gd name="T98" fmla="*/ 1083 w 2278"/>
                <a:gd name="T99" fmla="*/ 837 h 2201"/>
                <a:gd name="T100" fmla="*/ 945 w 2278"/>
                <a:gd name="T101" fmla="*/ 863 h 2201"/>
                <a:gd name="T102" fmla="*/ 787 w 2278"/>
                <a:gd name="T103" fmla="*/ 1031 h 2201"/>
                <a:gd name="T104" fmla="*/ 787 w 2278"/>
                <a:gd name="T105" fmla="*/ 1245 h 2201"/>
                <a:gd name="T106" fmla="*/ 945 w 2278"/>
                <a:gd name="T107" fmla="*/ 1412 h 2201"/>
                <a:gd name="T108" fmla="*/ 1083 w 2278"/>
                <a:gd name="T109" fmla="*/ 1439 h 2201"/>
                <a:gd name="T110" fmla="*/ 1292 w 2278"/>
                <a:gd name="T111" fmla="*/ 1340 h 2201"/>
                <a:gd name="T112" fmla="*/ 1370 w 2278"/>
                <a:gd name="T113" fmla="*/ 1138 h 2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78" h="2201">
                  <a:moveTo>
                    <a:pt x="2125" y="983"/>
                  </a:moveTo>
                  <a:cubicBezTo>
                    <a:pt x="2074" y="983"/>
                    <a:pt x="2030" y="1007"/>
                    <a:pt x="2002" y="1045"/>
                  </a:cubicBezTo>
                  <a:cubicBezTo>
                    <a:pt x="1787" y="929"/>
                    <a:pt x="1787" y="929"/>
                    <a:pt x="1787" y="929"/>
                  </a:cubicBezTo>
                  <a:cubicBezTo>
                    <a:pt x="1795" y="914"/>
                    <a:pt x="1799" y="897"/>
                    <a:pt x="1799" y="879"/>
                  </a:cubicBezTo>
                  <a:cubicBezTo>
                    <a:pt x="1799" y="828"/>
                    <a:pt x="1764" y="785"/>
                    <a:pt x="1715" y="773"/>
                  </a:cubicBezTo>
                  <a:cubicBezTo>
                    <a:pt x="1729" y="640"/>
                    <a:pt x="1729" y="640"/>
                    <a:pt x="1729" y="640"/>
                  </a:cubicBezTo>
                  <a:cubicBezTo>
                    <a:pt x="1805" y="630"/>
                    <a:pt x="1863" y="566"/>
                    <a:pt x="1863" y="488"/>
                  </a:cubicBezTo>
                  <a:cubicBezTo>
                    <a:pt x="1863" y="404"/>
                    <a:pt x="1795" y="335"/>
                    <a:pt x="1711" y="335"/>
                  </a:cubicBezTo>
                  <a:cubicBezTo>
                    <a:pt x="1645" y="335"/>
                    <a:pt x="1589" y="377"/>
                    <a:pt x="1567" y="435"/>
                  </a:cubicBezTo>
                  <a:cubicBezTo>
                    <a:pt x="1472" y="427"/>
                    <a:pt x="1472" y="427"/>
                    <a:pt x="1472" y="427"/>
                  </a:cubicBezTo>
                  <a:cubicBezTo>
                    <a:pt x="1472" y="426"/>
                    <a:pt x="1472" y="425"/>
                    <a:pt x="1472" y="424"/>
                  </a:cubicBezTo>
                  <a:cubicBezTo>
                    <a:pt x="1472" y="364"/>
                    <a:pt x="1423" y="315"/>
                    <a:pt x="1363" y="315"/>
                  </a:cubicBezTo>
                  <a:cubicBezTo>
                    <a:pt x="1334" y="315"/>
                    <a:pt x="1309" y="326"/>
                    <a:pt x="1289" y="343"/>
                  </a:cubicBezTo>
                  <a:cubicBezTo>
                    <a:pt x="1187" y="250"/>
                    <a:pt x="1187" y="250"/>
                    <a:pt x="1187" y="250"/>
                  </a:cubicBezTo>
                  <a:cubicBezTo>
                    <a:pt x="1208" y="223"/>
                    <a:pt x="1221" y="190"/>
                    <a:pt x="1221" y="153"/>
                  </a:cubicBezTo>
                  <a:cubicBezTo>
                    <a:pt x="1221" y="69"/>
                    <a:pt x="1153" y="0"/>
                    <a:pt x="1068" y="0"/>
                  </a:cubicBezTo>
                  <a:cubicBezTo>
                    <a:pt x="984" y="0"/>
                    <a:pt x="916" y="69"/>
                    <a:pt x="916" y="153"/>
                  </a:cubicBezTo>
                  <a:cubicBezTo>
                    <a:pt x="916" y="197"/>
                    <a:pt x="935" y="237"/>
                    <a:pt x="965" y="265"/>
                  </a:cubicBezTo>
                  <a:cubicBezTo>
                    <a:pt x="856" y="422"/>
                    <a:pt x="856" y="422"/>
                    <a:pt x="856" y="422"/>
                  </a:cubicBezTo>
                  <a:cubicBezTo>
                    <a:pt x="842" y="416"/>
                    <a:pt x="827" y="412"/>
                    <a:pt x="810" y="412"/>
                  </a:cubicBezTo>
                  <a:cubicBezTo>
                    <a:pt x="760" y="412"/>
                    <a:pt x="717" y="446"/>
                    <a:pt x="705" y="493"/>
                  </a:cubicBezTo>
                  <a:cubicBezTo>
                    <a:pt x="561" y="480"/>
                    <a:pt x="561" y="480"/>
                    <a:pt x="561" y="480"/>
                  </a:cubicBezTo>
                  <a:cubicBezTo>
                    <a:pt x="561" y="480"/>
                    <a:pt x="561" y="479"/>
                    <a:pt x="561" y="478"/>
                  </a:cubicBezTo>
                  <a:cubicBezTo>
                    <a:pt x="561" y="394"/>
                    <a:pt x="493" y="325"/>
                    <a:pt x="408" y="325"/>
                  </a:cubicBezTo>
                  <a:cubicBezTo>
                    <a:pt x="324" y="325"/>
                    <a:pt x="256" y="394"/>
                    <a:pt x="256" y="478"/>
                  </a:cubicBezTo>
                  <a:cubicBezTo>
                    <a:pt x="256" y="546"/>
                    <a:pt x="300" y="603"/>
                    <a:pt x="362" y="623"/>
                  </a:cubicBezTo>
                  <a:cubicBezTo>
                    <a:pt x="348" y="732"/>
                    <a:pt x="348" y="732"/>
                    <a:pt x="348" y="732"/>
                  </a:cubicBezTo>
                  <a:cubicBezTo>
                    <a:pt x="291" y="736"/>
                    <a:pt x="246" y="783"/>
                    <a:pt x="246" y="841"/>
                  </a:cubicBezTo>
                  <a:cubicBezTo>
                    <a:pt x="246" y="873"/>
                    <a:pt x="259" y="901"/>
                    <a:pt x="281" y="921"/>
                  </a:cubicBezTo>
                  <a:cubicBezTo>
                    <a:pt x="221" y="1002"/>
                    <a:pt x="221" y="1002"/>
                    <a:pt x="221" y="1002"/>
                  </a:cubicBezTo>
                  <a:cubicBezTo>
                    <a:pt x="201" y="991"/>
                    <a:pt x="177" y="985"/>
                    <a:pt x="153" y="985"/>
                  </a:cubicBezTo>
                  <a:cubicBezTo>
                    <a:pt x="68" y="985"/>
                    <a:pt x="0" y="1054"/>
                    <a:pt x="0" y="1138"/>
                  </a:cubicBezTo>
                  <a:cubicBezTo>
                    <a:pt x="0" y="1222"/>
                    <a:pt x="68" y="1291"/>
                    <a:pt x="153" y="1291"/>
                  </a:cubicBezTo>
                  <a:cubicBezTo>
                    <a:pt x="190" y="1291"/>
                    <a:pt x="225" y="1277"/>
                    <a:pt x="251" y="1254"/>
                  </a:cubicBezTo>
                  <a:cubicBezTo>
                    <a:pt x="354" y="1339"/>
                    <a:pt x="354" y="1339"/>
                    <a:pt x="354" y="1339"/>
                  </a:cubicBezTo>
                  <a:cubicBezTo>
                    <a:pt x="344" y="1356"/>
                    <a:pt x="338" y="1375"/>
                    <a:pt x="338" y="1396"/>
                  </a:cubicBezTo>
                  <a:cubicBezTo>
                    <a:pt x="338" y="1436"/>
                    <a:pt x="359" y="1471"/>
                    <a:pt x="392" y="1490"/>
                  </a:cubicBezTo>
                  <a:cubicBezTo>
                    <a:pt x="332" y="1733"/>
                    <a:pt x="332" y="1733"/>
                    <a:pt x="332" y="1733"/>
                  </a:cubicBezTo>
                  <a:cubicBezTo>
                    <a:pt x="328" y="1732"/>
                    <a:pt x="323" y="1732"/>
                    <a:pt x="319" y="1732"/>
                  </a:cubicBezTo>
                  <a:cubicBezTo>
                    <a:pt x="235" y="1732"/>
                    <a:pt x="166" y="1800"/>
                    <a:pt x="166" y="1885"/>
                  </a:cubicBezTo>
                  <a:cubicBezTo>
                    <a:pt x="166" y="1969"/>
                    <a:pt x="235" y="2038"/>
                    <a:pt x="319" y="2038"/>
                  </a:cubicBezTo>
                  <a:cubicBezTo>
                    <a:pt x="399" y="2038"/>
                    <a:pt x="464" y="1977"/>
                    <a:pt x="471" y="1899"/>
                  </a:cubicBezTo>
                  <a:cubicBezTo>
                    <a:pt x="664" y="1884"/>
                    <a:pt x="664" y="1884"/>
                    <a:pt x="664" y="1884"/>
                  </a:cubicBezTo>
                  <a:cubicBezTo>
                    <a:pt x="676" y="1931"/>
                    <a:pt x="718" y="1966"/>
                    <a:pt x="769" y="1966"/>
                  </a:cubicBezTo>
                  <a:cubicBezTo>
                    <a:pt x="802" y="1966"/>
                    <a:pt x="832" y="1951"/>
                    <a:pt x="852" y="1928"/>
                  </a:cubicBezTo>
                  <a:cubicBezTo>
                    <a:pt x="931" y="1982"/>
                    <a:pt x="931" y="1982"/>
                    <a:pt x="931" y="1982"/>
                  </a:cubicBezTo>
                  <a:cubicBezTo>
                    <a:pt x="921" y="2002"/>
                    <a:pt x="916" y="2024"/>
                    <a:pt x="916" y="2049"/>
                  </a:cubicBezTo>
                  <a:cubicBezTo>
                    <a:pt x="916" y="2128"/>
                    <a:pt x="976" y="2193"/>
                    <a:pt x="1053" y="2200"/>
                  </a:cubicBezTo>
                  <a:cubicBezTo>
                    <a:pt x="1053" y="2201"/>
                    <a:pt x="1053" y="2201"/>
                    <a:pt x="1053" y="2201"/>
                  </a:cubicBezTo>
                  <a:cubicBezTo>
                    <a:pt x="1056" y="2201"/>
                    <a:pt x="1056" y="2201"/>
                    <a:pt x="1056" y="2201"/>
                  </a:cubicBezTo>
                  <a:cubicBezTo>
                    <a:pt x="1060" y="2201"/>
                    <a:pt x="1064" y="2201"/>
                    <a:pt x="1068" y="2201"/>
                  </a:cubicBezTo>
                  <a:cubicBezTo>
                    <a:pt x="1073" y="2201"/>
                    <a:pt x="1077" y="2201"/>
                    <a:pt x="1081" y="2201"/>
                  </a:cubicBezTo>
                  <a:cubicBezTo>
                    <a:pt x="1083" y="2201"/>
                    <a:pt x="1083" y="2201"/>
                    <a:pt x="1083" y="2201"/>
                  </a:cubicBezTo>
                  <a:cubicBezTo>
                    <a:pt x="1083" y="2201"/>
                    <a:pt x="1083" y="2201"/>
                    <a:pt x="1083" y="2201"/>
                  </a:cubicBezTo>
                  <a:cubicBezTo>
                    <a:pt x="1161" y="2193"/>
                    <a:pt x="1221" y="2128"/>
                    <a:pt x="1221" y="2049"/>
                  </a:cubicBezTo>
                  <a:cubicBezTo>
                    <a:pt x="1221" y="2011"/>
                    <a:pt x="1207" y="1976"/>
                    <a:pt x="1184" y="1949"/>
                  </a:cubicBezTo>
                  <a:cubicBezTo>
                    <a:pt x="1268" y="1853"/>
                    <a:pt x="1268" y="1853"/>
                    <a:pt x="1268" y="1853"/>
                  </a:cubicBezTo>
                  <a:cubicBezTo>
                    <a:pt x="1285" y="1863"/>
                    <a:pt x="1304" y="1869"/>
                    <a:pt x="1324" y="1869"/>
                  </a:cubicBezTo>
                  <a:cubicBezTo>
                    <a:pt x="1364" y="1869"/>
                    <a:pt x="1399" y="1847"/>
                    <a:pt x="1418" y="1815"/>
                  </a:cubicBezTo>
                  <a:cubicBezTo>
                    <a:pt x="1666" y="1872"/>
                    <a:pt x="1666" y="1872"/>
                    <a:pt x="1666" y="1872"/>
                  </a:cubicBezTo>
                  <a:cubicBezTo>
                    <a:pt x="1665" y="1876"/>
                    <a:pt x="1665" y="1880"/>
                    <a:pt x="1665" y="1885"/>
                  </a:cubicBezTo>
                  <a:cubicBezTo>
                    <a:pt x="1665" y="1969"/>
                    <a:pt x="1734" y="2038"/>
                    <a:pt x="1818" y="2038"/>
                  </a:cubicBezTo>
                  <a:cubicBezTo>
                    <a:pt x="1902" y="2038"/>
                    <a:pt x="1971" y="1969"/>
                    <a:pt x="1971" y="1885"/>
                  </a:cubicBezTo>
                  <a:cubicBezTo>
                    <a:pt x="1971" y="1820"/>
                    <a:pt x="1931" y="1765"/>
                    <a:pt x="1874" y="1743"/>
                  </a:cubicBezTo>
                  <a:cubicBezTo>
                    <a:pt x="1893" y="1572"/>
                    <a:pt x="1893" y="1572"/>
                    <a:pt x="1893" y="1572"/>
                  </a:cubicBezTo>
                  <a:cubicBezTo>
                    <a:pt x="1949" y="1567"/>
                    <a:pt x="1994" y="1520"/>
                    <a:pt x="1994" y="1463"/>
                  </a:cubicBezTo>
                  <a:cubicBezTo>
                    <a:pt x="1994" y="1436"/>
                    <a:pt x="1984" y="1412"/>
                    <a:pt x="1969" y="1393"/>
                  </a:cubicBezTo>
                  <a:cubicBezTo>
                    <a:pt x="2060" y="1273"/>
                    <a:pt x="2060" y="1273"/>
                    <a:pt x="2060" y="1273"/>
                  </a:cubicBezTo>
                  <a:cubicBezTo>
                    <a:pt x="2080" y="1283"/>
                    <a:pt x="2102" y="1288"/>
                    <a:pt x="2125" y="1288"/>
                  </a:cubicBezTo>
                  <a:cubicBezTo>
                    <a:pt x="2209" y="1288"/>
                    <a:pt x="2278" y="1220"/>
                    <a:pt x="2278" y="1135"/>
                  </a:cubicBezTo>
                  <a:cubicBezTo>
                    <a:pt x="2278" y="1051"/>
                    <a:pt x="2209" y="983"/>
                    <a:pt x="2125" y="983"/>
                  </a:cubicBezTo>
                  <a:close/>
                  <a:moveTo>
                    <a:pt x="1940" y="1369"/>
                  </a:moveTo>
                  <a:cubicBezTo>
                    <a:pt x="1924" y="1359"/>
                    <a:pt x="1905" y="1353"/>
                    <a:pt x="1884" y="1353"/>
                  </a:cubicBezTo>
                  <a:cubicBezTo>
                    <a:pt x="1838" y="1353"/>
                    <a:pt x="1798" y="1383"/>
                    <a:pt x="1782" y="1424"/>
                  </a:cubicBezTo>
                  <a:cubicBezTo>
                    <a:pt x="1392" y="1262"/>
                    <a:pt x="1392" y="1262"/>
                    <a:pt x="1392" y="1262"/>
                  </a:cubicBezTo>
                  <a:cubicBezTo>
                    <a:pt x="1390" y="1268"/>
                    <a:pt x="1387" y="1273"/>
                    <a:pt x="1385" y="1279"/>
                  </a:cubicBezTo>
                  <a:cubicBezTo>
                    <a:pt x="1777" y="1441"/>
                    <a:pt x="1777" y="1441"/>
                    <a:pt x="1777" y="1441"/>
                  </a:cubicBezTo>
                  <a:cubicBezTo>
                    <a:pt x="1776" y="1448"/>
                    <a:pt x="1775" y="1455"/>
                    <a:pt x="1775" y="1463"/>
                  </a:cubicBezTo>
                  <a:cubicBezTo>
                    <a:pt x="1775" y="1513"/>
                    <a:pt x="1809" y="1555"/>
                    <a:pt x="1855" y="1568"/>
                  </a:cubicBezTo>
                  <a:cubicBezTo>
                    <a:pt x="1837" y="1733"/>
                    <a:pt x="1837" y="1733"/>
                    <a:pt x="1837" y="1733"/>
                  </a:cubicBezTo>
                  <a:cubicBezTo>
                    <a:pt x="1831" y="1733"/>
                    <a:pt x="1825" y="1732"/>
                    <a:pt x="1818" y="1732"/>
                  </a:cubicBezTo>
                  <a:cubicBezTo>
                    <a:pt x="1781" y="1732"/>
                    <a:pt x="1746" y="1746"/>
                    <a:pt x="1720" y="1768"/>
                  </a:cubicBezTo>
                  <a:cubicBezTo>
                    <a:pt x="1324" y="1372"/>
                    <a:pt x="1324" y="1372"/>
                    <a:pt x="1324" y="1372"/>
                  </a:cubicBezTo>
                  <a:cubicBezTo>
                    <a:pt x="1317" y="1379"/>
                    <a:pt x="1310" y="1386"/>
                    <a:pt x="1302" y="1393"/>
                  </a:cubicBezTo>
                  <a:cubicBezTo>
                    <a:pt x="1699" y="1789"/>
                    <a:pt x="1699" y="1789"/>
                    <a:pt x="1699" y="1789"/>
                  </a:cubicBezTo>
                  <a:cubicBezTo>
                    <a:pt x="1688" y="1803"/>
                    <a:pt x="1679" y="1818"/>
                    <a:pt x="1674" y="1835"/>
                  </a:cubicBezTo>
                  <a:cubicBezTo>
                    <a:pt x="1432" y="1779"/>
                    <a:pt x="1432" y="1779"/>
                    <a:pt x="1432" y="1779"/>
                  </a:cubicBezTo>
                  <a:cubicBezTo>
                    <a:pt x="1433" y="1773"/>
                    <a:pt x="1433" y="1766"/>
                    <a:pt x="1433" y="1759"/>
                  </a:cubicBezTo>
                  <a:cubicBezTo>
                    <a:pt x="1433" y="1699"/>
                    <a:pt x="1385" y="1650"/>
                    <a:pt x="1324" y="1650"/>
                  </a:cubicBezTo>
                  <a:cubicBezTo>
                    <a:pt x="1313" y="1650"/>
                    <a:pt x="1302" y="1652"/>
                    <a:pt x="1292" y="1655"/>
                  </a:cubicBezTo>
                  <a:cubicBezTo>
                    <a:pt x="1209" y="1454"/>
                    <a:pt x="1209" y="1454"/>
                    <a:pt x="1209" y="1454"/>
                  </a:cubicBezTo>
                  <a:cubicBezTo>
                    <a:pt x="1204" y="1457"/>
                    <a:pt x="1198" y="1459"/>
                    <a:pt x="1193" y="1461"/>
                  </a:cubicBezTo>
                  <a:cubicBezTo>
                    <a:pt x="1276" y="1662"/>
                    <a:pt x="1276" y="1662"/>
                    <a:pt x="1276" y="1662"/>
                  </a:cubicBezTo>
                  <a:cubicBezTo>
                    <a:pt x="1240" y="1680"/>
                    <a:pt x="1215" y="1717"/>
                    <a:pt x="1215" y="1759"/>
                  </a:cubicBezTo>
                  <a:cubicBezTo>
                    <a:pt x="1215" y="1786"/>
                    <a:pt x="1224" y="1810"/>
                    <a:pt x="1240" y="1828"/>
                  </a:cubicBezTo>
                  <a:cubicBezTo>
                    <a:pt x="1156" y="1924"/>
                    <a:pt x="1156" y="1924"/>
                    <a:pt x="1156" y="1924"/>
                  </a:cubicBezTo>
                  <a:cubicBezTo>
                    <a:pt x="1135" y="1909"/>
                    <a:pt x="1110" y="1899"/>
                    <a:pt x="1083" y="1897"/>
                  </a:cubicBezTo>
                  <a:cubicBezTo>
                    <a:pt x="1083" y="1484"/>
                    <a:pt x="1083" y="1484"/>
                    <a:pt x="1083" y="1484"/>
                  </a:cubicBezTo>
                  <a:cubicBezTo>
                    <a:pt x="1078" y="1484"/>
                    <a:pt x="1073" y="1484"/>
                    <a:pt x="1068" y="1484"/>
                  </a:cubicBezTo>
                  <a:cubicBezTo>
                    <a:pt x="1063" y="1484"/>
                    <a:pt x="1058" y="1484"/>
                    <a:pt x="1053" y="1484"/>
                  </a:cubicBezTo>
                  <a:cubicBezTo>
                    <a:pt x="1053" y="1897"/>
                    <a:pt x="1053" y="1897"/>
                    <a:pt x="1053" y="1897"/>
                  </a:cubicBezTo>
                  <a:cubicBezTo>
                    <a:pt x="1013" y="1901"/>
                    <a:pt x="977" y="1920"/>
                    <a:pt x="952" y="1950"/>
                  </a:cubicBezTo>
                  <a:cubicBezTo>
                    <a:pt x="871" y="1895"/>
                    <a:pt x="871" y="1895"/>
                    <a:pt x="871" y="1895"/>
                  </a:cubicBezTo>
                  <a:cubicBezTo>
                    <a:pt x="876" y="1883"/>
                    <a:pt x="878" y="1870"/>
                    <a:pt x="878" y="1857"/>
                  </a:cubicBezTo>
                  <a:cubicBezTo>
                    <a:pt x="878" y="1815"/>
                    <a:pt x="855" y="1779"/>
                    <a:pt x="820" y="1760"/>
                  </a:cubicBezTo>
                  <a:cubicBezTo>
                    <a:pt x="944" y="1461"/>
                    <a:pt x="944" y="1461"/>
                    <a:pt x="944" y="1461"/>
                  </a:cubicBezTo>
                  <a:cubicBezTo>
                    <a:pt x="939" y="1459"/>
                    <a:pt x="933" y="1457"/>
                    <a:pt x="928" y="1454"/>
                  </a:cubicBezTo>
                  <a:cubicBezTo>
                    <a:pt x="804" y="1753"/>
                    <a:pt x="804" y="1753"/>
                    <a:pt x="804" y="1753"/>
                  </a:cubicBezTo>
                  <a:cubicBezTo>
                    <a:pt x="793" y="1749"/>
                    <a:pt x="781" y="1747"/>
                    <a:pt x="769" y="1747"/>
                  </a:cubicBezTo>
                  <a:cubicBezTo>
                    <a:pt x="712" y="1747"/>
                    <a:pt x="666" y="1791"/>
                    <a:pt x="660" y="1846"/>
                  </a:cubicBezTo>
                  <a:cubicBezTo>
                    <a:pt x="470" y="1861"/>
                    <a:pt x="470" y="1861"/>
                    <a:pt x="470" y="1861"/>
                  </a:cubicBezTo>
                  <a:cubicBezTo>
                    <a:pt x="466" y="1834"/>
                    <a:pt x="454" y="1810"/>
                    <a:pt x="438" y="1789"/>
                  </a:cubicBezTo>
                  <a:cubicBezTo>
                    <a:pt x="835" y="1393"/>
                    <a:pt x="835" y="1393"/>
                    <a:pt x="835" y="1393"/>
                  </a:cubicBezTo>
                  <a:cubicBezTo>
                    <a:pt x="827" y="1386"/>
                    <a:pt x="820" y="1379"/>
                    <a:pt x="813" y="1372"/>
                  </a:cubicBezTo>
                  <a:cubicBezTo>
                    <a:pt x="417" y="1768"/>
                    <a:pt x="417" y="1768"/>
                    <a:pt x="417" y="1768"/>
                  </a:cubicBezTo>
                  <a:cubicBezTo>
                    <a:pt x="403" y="1756"/>
                    <a:pt x="387" y="1747"/>
                    <a:pt x="369" y="1741"/>
                  </a:cubicBezTo>
                  <a:cubicBezTo>
                    <a:pt x="428" y="1504"/>
                    <a:pt x="428" y="1504"/>
                    <a:pt x="428" y="1504"/>
                  </a:cubicBezTo>
                  <a:cubicBezTo>
                    <a:pt x="434" y="1505"/>
                    <a:pt x="440" y="1505"/>
                    <a:pt x="447" y="1505"/>
                  </a:cubicBezTo>
                  <a:cubicBezTo>
                    <a:pt x="507" y="1505"/>
                    <a:pt x="556" y="1457"/>
                    <a:pt x="556" y="1396"/>
                  </a:cubicBezTo>
                  <a:cubicBezTo>
                    <a:pt x="556" y="1384"/>
                    <a:pt x="554" y="1373"/>
                    <a:pt x="551" y="1362"/>
                  </a:cubicBezTo>
                  <a:cubicBezTo>
                    <a:pt x="752" y="1279"/>
                    <a:pt x="752" y="1279"/>
                    <a:pt x="752" y="1279"/>
                  </a:cubicBezTo>
                  <a:cubicBezTo>
                    <a:pt x="750" y="1273"/>
                    <a:pt x="747" y="1268"/>
                    <a:pt x="745" y="1262"/>
                  </a:cubicBezTo>
                  <a:cubicBezTo>
                    <a:pt x="544" y="1345"/>
                    <a:pt x="544" y="1345"/>
                    <a:pt x="544" y="1345"/>
                  </a:cubicBezTo>
                  <a:cubicBezTo>
                    <a:pt x="525" y="1311"/>
                    <a:pt x="489" y="1287"/>
                    <a:pt x="447" y="1287"/>
                  </a:cubicBezTo>
                  <a:cubicBezTo>
                    <a:pt x="421" y="1287"/>
                    <a:pt x="397" y="1296"/>
                    <a:pt x="379" y="1311"/>
                  </a:cubicBezTo>
                  <a:cubicBezTo>
                    <a:pt x="277" y="1226"/>
                    <a:pt x="277" y="1226"/>
                    <a:pt x="277" y="1226"/>
                  </a:cubicBezTo>
                  <a:cubicBezTo>
                    <a:pt x="292" y="1205"/>
                    <a:pt x="302" y="1180"/>
                    <a:pt x="305" y="1153"/>
                  </a:cubicBezTo>
                  <a:cubicBezTo>
                    <a:pt x="723" y="1153"/>
                    <a:pt x="723" y="1153"/>
                    <a:pt x="723" y="1153"/>
                  </a:cubicBezTo>
                  <a:cubicBezTo>
                    <a:pt x="722" y="1148"/>
                    <a:pt x="722" y="1143"/>
                    <a:pt x="722" y="1138"/>
                  </a:cubicBezTo>
                  <a:cubicBezTo>
                    <a:pt x="722" y="1133"/>
                    <a:pt x="722" y="1128"/>
                    <a:pt x="723" y="1123"/>
                  </a:cubicBezTo>
                  <a:cubicBezTo>
                    <a:pt x="305" y="1123"/>
                    <a:pt x="305" y="1123"/>
                    <a:pt x="305" y="1123"/>
                  </a:cubicBezTo>
                  <a:cubicBezTo>
                    <a:pt x="301" y="1083"/>
                    <a:pt x="281" y="1048"/>
                    <a:pt x="253" y="1023"/>
                  </a:cubicBezTo>
                  <a:cubicBezTo>
                    <a:pt x="312" y="942"/>
                    <a:pt x="312" y="942"/>
                    <a:pt x="312" y="942"/>
                  </a:cubicBezTo>
                  <a:cubicBezTo>
                    <a:pt x="325" y="947"/>
                    <a:pt x="340" y="950"/>
                    <a:pt x="355" y="950"/>
                  </a:cubicBezTo>
                  <a:cubicBezTo>
                    <a:pt x="397" y="950"/>
                    <a:pt x="433" y="927"/>
                    <a:pt x="451" y="892"/>
                  </a:cubicBezTo>
                  <a:cubicBezTo>
                    <a:pt x="745" y="1014"/>
                    <a:pt x="745" y="1014"/>
                    <a:pt x="745" y="1014"/>
                  </a:cubicBezTo>
                  <a:cubicBezTo>
                    <a:pt x="747" y="1008"/>
                    <a:pt x="750" y="1003"/>
                    <a:pt x="752" y="997"/>
                  </a:cubicBezTo>
                  <a:cubicBezTo>
                    <a:pt x="458" y="875"/>
                    <a:pt x="458" y="875"/>
                    <a:pt x="458" y="875"/>
                  </a:cubicBezTo>
                  <a:cubicBezTo>
                    <a:pt x="462" y="865"/>
                    <a:pt x="464" y="853"/>
                    <a:pt x="464" y="841"/>
                  </a:cubicBezTo>
                  <a:cubicBezTo>
                    <a:pt x="464" y="792"/>
                    <a:pt x="431" y="750"/>
                    <a:pt x="386" y="736"/>
                  </a:cubicBezTo>
                  <a:cubicBezTo>
                    <a:pt x="399" y="630"/>
                    <a:pt x="399" y="630"/>
                    <a:pt x="399" y="630"/>
                  </a:cubicBezTo>
                  <a:cubicBezTo>
                    <a:pt x="402" y="630"/>
                    <a:pt x="405" y="631"/>
                    <a:pt x="408" y="631"/>
                  </a:cubicBezTo>
                  <a:cubicBezTo>
                    <a:pt x="445" y="631"/>
                    <a:pt x="479" y="618"/>
                    <a:pt x="505" y="596"/>
                  </a:cubicBezTo>
                  <a:cubicBezTo>
                    <a:pt x="813" y="904"/>
                    <a:pt x="813" y="904"/>
                    <a:pt x="813" y="904"/>
                  </a:cubicBezTo>
                  <a:cubicBezTo>
                    <a:pt x="820" y="897"/>
                    <a:pt x="827" y="889"/>
                    <a:pt x="835" y="883"/>
                  </a:cubicBezTo>
                  <a:cubicBezTo>
                    <a:pt x="527" y="575"/>
                    <a:pt x="527" y="575"/>
                    <a:pt x="527" y="575"/>
                  </a:cubicBezTo>
                  <a:cubicBezTo>
                    <a:pt x="540" y="558"/>
                    <a:pt x="550" y="539"/>
                    <a:pt x="556" y="518"/>
                  </a:cubicBezTo>
                  <a:cubicBezTo>
                    <a:pt x="701" y="530"/>
                    <a:pt x="701" y="530"/>
                    <a:pt x="701" y="530"/>
                  </a:cubicBezTo>
                  <a:cubicBezTo>
                    <a:pt x="706" y="587"/>
                    <a:pt x="753" y="631"/>
                    <a:pt x="810" y="631"/>
                  </a:cubicBezTo>
                  <a:cubicBezTo>
                    <a:pt x="823" y="631"/>
                    <a:pt x="835" y="628"/>
                    <a:pt x="846" y="624"/>
                  </a:cubicBezTo>
                  <a:cubicBezTo>
                    <a:pt x="928" y="822"/>
                    <a:pt x="928" y="822"/>
                    <a:pt x="928" y="822"/>
                  </a:cubicBezTo>
                  <a:cubicBezTo>
                    <a:pt x="933" y="819"/>
                    <a:pt x="939" y="817"/>
                    <a:pt x="944" y="815"/>
                  </a:cubicBezTo>
                  <a:cubicBezTo>
                    <a:pt x="863" y="617"/>
                    <a:pt x="863" y="617"/>
                    <a:pt x="863" y="617"/>
                  </a:cubicBezTo>
                  <a:cubicBezTo>
                    <a:pt x="896" y="599"/>
                    <a:pt x="919" y="563"/>
                    <a:pt x="919" y="521"/>
                  </a:cubicBezTo>
                  <a:cubicBezTo>
                    <a:pt x="919" y="491"/>
                    <a:pt x="907" y="464"/>
                    <a:pt x="887" y="444"/>
                  </a:cubicBezTo>
                  <a:cubicBezTo>
                    <a:pt x="996" y="287"/>
                    <a:pt x="996" y="287"/>
                    <a:pt x="996" y="287"/>
                  </a:cubicBezTo>
                  <a:cubicBezTo>
                    <a:pt x="1013" y="297"/>
                    <a:pt x="1033" y="303"/>
                    <a:pt x="1053" y="305"/>
                  </a:cubicBezTo>
                  <a:cubicBezTo>
                    <a:pt x="1053" y="792"/>
                    <a:pt x="1053" y="792"/>
                    <a:pt x="1053" y="792"/>
                  </a:cubicBezTo>
                  <a:cubicBezTo>
                    <a:pt x="1058" y="792"/>
                    <a:pt x="1063" y="792"/>
                    <a:pt x="1068" y="792"/>
                  </a:cubicBezTo>
                  <a:cubicBezTo>
                    <a:pt x="1073" y="792"/>
                    <a:pt x="1078" y="792"/>
                    <a:pt x="1083" y="792"/>
                  </a:cubicBezTo>
                  <a:cubicBezTo>
                    <a:pt x="1083" y="305"/>
                    <a:pt x="1083" y="305"/>
                    <a:pt x="1083" y="305"/>
                  </a:cubicBezTo>
                  <a:cubicBezTo>
                    <a:pt x="1112" y="302"/>
                    <a:pt x="1138" y="292"/>
                    <a:pt x="1159" y="276"/>
                  </a:cubicBezTo>
                  <a:cubicBezTo>
                    <a:pt x="1266" y="373"/>
                    <a:pt x="1266" y="373"/>
                    <a:pt x="1266" y="373"/>
                  </a:cubicBezTo>
                  <a:cubicBezTo>
                    <a:pt x="1258" y="388"/>
                    <a:pt x="1253" y="406"/>
                    <a:pt x="1253" y="424"/>
                  </a:cubicBezTo>
                  <a:cubicBezTo>
                    <a:pt x="1253" y="467"/>
                    <a:pt x="1278" y="504"/>
                    <a:pt x="1314" y="522"/>
                  </a:cubicBezTo>
                  <a:cubicBezTo>
                    <a:pt x="1193" y="815"/>
                    <a:pt x="1193" y="815"/>
                    <a:pt x="1193" y="815"/>
                  </a:cubicBezTo>
                  <a:cubicBezTo>
                    <a:pt x="1198" y="817"/>
                    <a:pt x="1204" y="819"/>
                    <a:pt x="1209" y="822"/>
                  </a:cubicBezTo>
                  <a:cubicBezTo>
                    <a:pt x="1331" y="529"/>
                    <a:pt x="1331" y="529"/>
                    <a:pt x="1331" y="529"/>
                  </a:cubicBezTo>
                  <a:cubicBezTo>
                    <a:pt x="1341" y="532"/>
                    <a:pt x="1351" y="533"/>
                    <a:pt x="1363" y="533"/>
                  </a:cubicBezTo>
                  <a:cubicBezTo>
                    <a:pt x="1409" y="533"/>
                    <a:pt x="1448" y="505"/>
                    <a:pt x="1464" y="464"/>
                  </a:cubicBezTo>
                  <a:cubicBezTo>
                    <a:pt x="1559" y="472"/>
                    <a:pt x="1559" y="472"/>
                    <a:pt x="1559" y="472"/>
                  </a:cubicBezTo>
                  <a:cubicBezTo>
                    <a:pt x="1558" y="477"/>
                    <a:pt x="1558" y="483"/>
                    <a:pt x="1558" y="488"/>
                  </a:cubicBezTo>
                  <a:cubicBezTo>
                    <a:pt x="1558" y="527"/>
                    <a:pt x="1572" y="562"/>
                    <a:pt x="1596" y="589"/>
                  </a:cubicBezTo>
                  <a:cubicBezTo>
                    <a:pt x="1302" y="883"/>
                    <a:pt x="1302" y="883"/>
                    <a:pt x="1302" y="883"/>
                  </a:cubicBezTo>
                  <a:cubicBezTo>
                    <a:pt x="1310" y="889"/>
                    <a:pt x="1317" y="897"/>
                    <a:pt x="1324" y="904"/>
                  </a:cubicBezTo>
                  <a:cubicBezTo>
                    <a:pt x="1618" y="610"/>
                    <a:pt x="1618" y="610"/>
                    <a:pt x="1618" y="610"/>
                  </a:cubicBezTo>
                  <a:cubicBezTo>
                    <a:pt x="1639" y="625"/>
                    <a:pt x="1664" y="636"/>
                    <a:pt x="1691" y="640"/>
                  </a:cubicBezTo>
                  <a:cubicBezTo>
                    <a:pt x="1678" y="771"/>
                    <a:pt x="1678" y="771"/>
                    <a:pt x="1678" y="771"/>
                  </a:cubicBezTo>
                  <a:cubicBezTo>
                    <a:pt x="1623" y="777"/>
                    <a:pt x="1581" y="823"/>
                    <a:pt x="1581" y="879"/>
                  </a:cubicBezTo>
                  <a:cubicBezTo>
                    <a:pt x="1581" y="891"/>
                    <a:pt x="1583" y="903"/>
                    <a:pt x="1586" y="914"/>
                  </a:cubicBezTo>
                  <a:cubicBezTo>
                    <a:pt x="1385" y="997"/>
                    <a:pt x="1385" y="997"/>
                    <a:pt x="1385" y="997"/>
                  </a:cubicBezTo>
                  <a:cubicBezTo>
                    <a:pt x="1387" y="1003"/>
                    <a:pt x="1390" y="1008"/>
                    <a:pt x="1392" y="1014"/>
                  </a:cubicBezTo>
                  <a:cubicBezTo>
                    <a:pt x="1593" y="930"/>
                    <a:pt x="1593" y="930"/>
                    <a:pt x="1593" y="930"/>
                  </a:cubicBezTo>
                  <a:cubicBezTo>
                    <a:pt x="1612" y="965"/>
                    <a:pt x="1648" y="989"/>
                    <a:pt x="1690" y="989"/>
                  </a:cubicBezTo>
                  <a:cubicBezTo>
                    <a:pt x="1719" y="989"/>
                    <a:pt x="1745" y="978"/>
                    <a:pt x="1764" y="960"/>
                  </a:cubicBezTo>
                  <a:cubicBezTo>
                    <a:pt x="1983" y="1078"/>
                    <a:pt x="1983" y="1078"/>
                    <a:pt x="1983" y="1078"/>
                  </a:cubicBezTo>
                  <a:cubicBezTo>
                    <a:pt x="1978" y="1092"/>
                    <a:pt x="1974" y="1107"/>
                    <a:pt x="1973" y="1123"/>
                  </a:cubicBezTo>
                  <a:cubicBezTo>
                    <a:pt x="1414" y="1123"/>
                    <a:pt x="1414" y="1123"/>
                    <a:pt x="1414" y="1123"/>
                  </a:cubicBezTo>
                  <a:cubicBezTo>
                    <a:pt x="1415" y="1128"/>
                    <a:pt x="1415" y="1133"/>
                    <a:pt x="1415" y="1138"/>
                  </a:cubicBezTo>
                  <a:cubicBezTo>
                    <a:pt x="1415" y="1143"/>
                    <a:pt x="1415" y="1148"/>
                    <a:pt x="1414" y="1153"/>
                  </a:cubicBezTo>
                  <a:cubicBezTo>
                    <a:pt x="1973" y="1153"/>
                    <a:pt x="1973" y="1153"/>
                    <a:pt x="1973" y="1153"/>
                  </a:cubicBezTo>
                  <a:cubicBezTo>
                    <a:pt x="1978" y="1193"/>
                    <a:pt x="1998" y="1229"/>
                    <a:pt x="2028" y="1253"/>
                  </a:cubicBezTo>
                  <a:lnTo>
                    <a:pt x="1940" y="1369"/>
                  </a:lnTo>
                  <a:close/>
                  <a:moveTo>
                    <a:pt x="1350" y="1031"/>
                  </a:moveTo>
                  <a:cubicBezTo>
                    <a:pt x="1348" y="1025"/>
                    <a:pt x="1345" y="1020"/>
                    <a:pt x="1343" y="1014"/>
                  </a:cubicBezTo>
                  <a:cubicBezTo>
                    <a:pt x="1330" y="985"/>
                    <a:pt x="1313" y="959"/>
                    <a:pt x="1292" y="936"/>
                  </a:cubicBezTo>
                  <a:cubicBezTo>
                    <a:pt x="1285" y="928"/>
                    <a:pt x="1278" y="921"/>
                    <a:pt x="1270" y="915"/>
                  </a:cubicBezTo>
                  <a:cubicBezTo>
                    <a:pt x="1247" y="894"/>
                    <a:pt x="1221" y="876"/>
                    <a:pt x="1192" y="863"/>
                  </a:cubicBezTo>
                  <a:cubicBezTo>
                    <a:pt x="1186" y="861"/>
                    <a:pt x="1181" y="858"/>
                    <a:pt x="1175" y="856"/>
                  </a:cubicBezTo>
                  <a:cubicBezTo>
                    <a:pt x="1147" y="845"/>
                    <a:pt x="1116" y="839"/>
                    <a:pt x="1083" y="837"/>
                  </a:cubicBezTo>
                  <a:cubicBezTo>
                    <a:pt x="1079" y="837"/>
                    <a:pt x="1073" y="837"/>
                    <a:pt x="1068" y="837"/>
                  </a:cubicBezTo>
                  <a:cubicBezTo>
                    <a:pt x="1063" y="837"/>
                    <a:pt x="1058" y="837"/>
                    <a:pt x="1053" y="837"/>
                  </a:cubicBezTo>
                  <a:cubicBezTo>
                    <a:pt x="1021" y="839"/>
                    <a:pt x="990" y="845"/>
                    <a:pt x="962" y="856"/>
                  </a:cubicBezTo>
                  <a:cubicBezTo>
                    <a:pt x="956" y="858"/>
                    <a:pt x="950" y="861"/>
                    <a:pt x="945" y="863"/>
                  </a:cubicBezTo>
                  <a:cubicBezTo>
                    <a:pt x="916" y="876"/>
                    <a:pt x="890" y="894"/>
                    <a:pt x="866" y="915"/>
                  </a:cubicBezTo>
                  <a:cubicBezTo>
                    <a:pt x="859" y="921"/>
                    <a:pt x="852" y="928"/>
                    <a:pt x="845" y="936"/>
                  </a:cubicBezTo>
                  <a:cubicBezTo>
                    <a:pt x="824" y="959"/>
                    <a:pt x="807" y="985"/>
                    <a:pt x="794" y="1014"/>
                  </a:cubicBezTo>
                  <a:cubicBezTo>
                    <a:pt x="791" y="1020"/>
                    <a:pt x="789" y="1025"/>
                    <a:pt x="787" y="1031"/>
                  </a:cubicBezTo>
                  <a:cubicBezTo>
                    <a:pt x="776" y="1060"/>
                    <a:pt x="769" y="1091"/>
                    <a:pt x="768" y="1123"/>
                  </a:cubicBezTo>
                  <a:cubicBezTo>
                    <a:pt x="767" y="1128"/>
                    <a:pt x="767" y="1133"/>
                    <a:pt x="767" y="1138"/>
                  </a:cubicBezTo>
                  <a:cubicBezTo>
                    <a:pt x="767" y="1143"/>
                    <a:pt x="767" y="1148"/>
                    <a:pt x="768" y="1153"/>
                  </a:cubicBezTo>
                  <a:cubicBezTo>
                    <a:pt x="769" y="1185"/>
                    <a:pt x="776" y="1216"/>
                    <a:pt x="787" y="1245"/>
                  </a:cubicBezTo>
                  <a:cubicBezTo>
                    <a:pt x="789" y="1250"/>
                    <a:pt x="791" y="1256"/>
                    <a:pt x="794" y="1261"/>
                  </a:cubicBezTo>
                  <a:cubicBezTo>
                    <a:pt x="807" y="1290"/>
                    <a:pt x="824" y="1317"/>
                    <a:pt x="845" y="1340"/>
                  </a:cubicBezTo>
                  <a:cubicBezTo>
                    <a:pt x="852" y="1347"/>
                    <a:pt x="859" y="1354"/>
                    <a:pt x="866" y="1361"/>
                  </a:cubicBezTo>
                  <a:cubicBezTo>
                    <a:pt x="890" y="1382"/>
                    <a:pt x="916" y="1399"/>
                    <a:pt x="945" y="1412"/>
                  </a:cubicBezTo>
                  <a:cubicBezTo>
                    <a:pt x="950" y="1415"/>
                    <a:pt x="956" y="1417"/>
                    <a:pt x="962" y="1419"/>
                  </a:cubicBezTo>
                  <a:cubicBezTo>
                    <a:pt x="990" y="1430"/>
                    <a:pt x="1021" y="1437"/>
                    <a:pt x="1053" y="1439"/>
                  </a:cubicBezTo>
                  <a:cubicBezTo>
                    <a:pt x="1058" y="1439"/>
                    <a:pt x="1063" y="1439"/>
                    <a:pt x="1068" y="1439"/>
                  </a:cubicBezTo>
                  <a:cubicBezTo>
                    <a:pt x="1073" y="1439"/>
                    <a:pt x="1079" y="1439"/>
                    <a:pt x="1083" y="1439"/>
                  </a:cubicBezTo>
                  <a:cubicBezTo>
                    <a:pt x="1116" y="1437"/>
                    <a:pt x="1147" y="1430"/>
                    <a:pt x="1175" y="1419"/>
                  </a:cubicBezTo>
                  <a:cubicBezTo>
                    <a:pt x="1181" y="1417"/>
                    <a:pt x="1186" y="1415"/>
                    <a:pt x="1192" y="1412"/>
                  </a:cubicBezTo>
                  <a:cubicBezTo>
                    <a:pt x="1221" y="1399"/>
                    <a:pt x="1247" y="1382"/>
                    <a:pt x="1270" y="1361"/>
                  </a:cubicBezTo>
                  <a:cubicBezTo>
                    <a:pt x="1278" y="1354"/>
                    <a:pt x="1285" y="1347"/>
                    <a:pt x="1292" y="1340"/>
                  </a:cubicBezTo>
                  <a:cubicBezTo>
                    <a:pt x="1313" y="1317"/>
                    <a:pt x="1330" y="1290"/>
                    <a:pt x="1343" y="1261"/>
                  </a:cubicBezTo>
                  <a:cubicBezTo>
                    <a:pt x="1345" y="1256"/>
                    <a:pt x="1348" y="1250"/>
                    <a:pt x="1350" y="1245"/>
                  </a:cubicBezTo>
                  <a:cubicBezTo>
                    <a:pt x="1361" y="1216"/>
                    <a:pt x="1368" y="1185"/>
                    <a:pt x="1369" y="1153"/>
                  </a:cubicBezTo>
                  <a:cubicBezTo>
                    <a:pt x="1369" y="1148"/>
                    <a:pt x="1370" y="1143"/>
                    <a:pt x="1370" y="1138"/>
                  </a:cubicBezTo>
                  <a:cubicBezTo>
                    <a:pt x="1370" y="1133"/>
                    <a:pt x="1369" y="1128"/>
                    <a:pt x="1369" y="1123"/>
                  </a:cubicBezTo>
                  <a:cubicBezTo>
                    <a:pt x="1368" y="1091"/>
                    <a:pt x="1361" y="1060"/>
                    <a:pt x="1350" y="1031"/>
                  </a:cubicBezTo>
                  <a:close/>
                </a:path>
              </a:pathLst>
            </a:custGeom>
            <a:grpFill/>
            <a:ln>
              <a:noFill/>
            </a:ln>
          </p:spPr>
          <p:txBody>
            <a:bodyPr vert="horz" wrap="square" lIns="82305" tIns="41153" rIns="82305" bIns="41153" numCol="1" anchor="t" anchorCtr="0" compatLnSpc="1">
              <a:prstTxWarp prst="textNoShape">
                <a:avLst/>
              </a:prstTxWarp>
            </a:bodyPr>
            <a:lstStyle/>
            <a:p>
              <a:endParaRPr lang="en-US" sz="1600"/>
            </a:p>
          </p:txBody>
        </p:sp>
        <p:sp>
          <p:nvSpPr>
            <p:cNvPr id="7" name="Freeform 22"/>
            <p:cNvSpPr>
              <a:spLocks noEditPoints="1"/>
            </p:cNvSpPr>
            <p:nvPr/>
          </p:nvSpPr>
          <p:spPr bwMode="black">
            <a:xfrm>
              <a:off x="9773063" y="4262998"/>
              <a:ext cx="625806" cy="625642"/>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grpFill/>
            <a:ln>
              <a:noFill/>
            </a:ln>
            <a:extLst/>
          </p:spPr>
          <p:txBody>
            <a:bodyPr vert="horz" wrap="square" lIns="82305" tIns="41153" rIns="82305" bIns="41153" numCol="1" anchor="t" anchorCtr="0" compatLnSpc="1">
              <a:prstTxWarp prst="textNoShape">
                <a:avLst/>
              </a:prstTxWarp>
            </a:bodyPr>
            <a:lstStyle/>
            <a:p>
              <a:endParaRPr lang="en-US" sz="1600"/>
            </a:p>
          </p:txBody>
        </p:sp>
        <p:sp>
          <p:nvSpPr>
            <p:cNvPr id="8" name="Freeform 22"/>
            <p:cNvSpPr>
              <a:spLocks noEditPoints="1"/>
            </p:cNvSpPr>
            <p:nvPr/>
          </p:nvSpPr>
          <p:spPr bwMode="black">
            <a:xfrm>
              <a:off x="8489013" y="3713465"/>
              <a:ext cx="450706" cy="450588"/>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grpFill/>
            <a:ln>
              <a:noFill/>
            </a:ln>
            <a:extLst/>
          </p:spPr>
          <p:txBody>
            <a:bodyPr vert="horz" wrap="square" lIns="82305" tIns="41153" rIns="82305" bIns="41153" numCol="1" anchor="t" anchorCtr="0" compatLnSpc="1">
              <a:prstTxWarp prst="textNoShape">
                <a:avLst/>
              </a:prstTxWarp>
            </a:bodyPr>
            <a:lstStyle/>
            <a:p>
              <a:endParaRPr lang="en-US" sz="1600"/>
            </a:p>
          </p:txBody>
        </p:sp>
        <p:sp>
          <p:nvSpPr>
            <p:cNvPr id="9" name="Freeform 22"/>
            <p:cNvSpPr>
              <a:spLocks noEditPoints="1"/>
            </p:cNvSpPr>
            <p:nvPr/>
          </p:nvSpPr>
          <p:spPr bwMode="black">
            <a:xfrm rot="21328346">
              <a:off x="8456924" y="5106580"/>
              <a:ext cx="431892" cy="431776"/>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grpFill/>
            <a:ln>
              <a:noFill/>
            </a:ln>
            <a:extLst/>
          </p:spPr>
          <p:txBody>
            <a:bodyPr vert="horz" wrap="square" lIns="82305" tIns="41153" rIns="82305" bIns="41153" numCol="1" anchor="t" anchorCtr="0" compatLnSpc="1">
              <a:prstTxWarp prst="textNoShape">
                <a:avLst/>
              </a:prstTxWarp>
            </a:bodyPr>
            <a:lstStyle/>
            <a:p>
              <a:endParaRPr lang="en-US" sz="1600"/>
            </a:p>
          </p:txBody>
        </p:sp>
      </p:grpSp>
    </p:spTree>
    <p:extLst>
      <p:ext uri="{BB962C8B-B14F-4D97-AF65-F5344CB8AC3E}">
        <p14:creationId xmlns:p14="http://schemas.microsoft.com/office/powerpoint/2010/main" val="374218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6"/>
          <p:cNvSpPr>
            <a:spLocks/>
          </p:cNvSpPr>
          <p:nvPr/>
        </p:nvSpPr>
        <p:spPr bwMode="auto">
          <a:xfrm>
            <a:off x="3622766" y="230188"/>
            <a:ext cx="5390605" cy="3728969"/>
          </a:xfrm>
          <a:custGeom>
            <a:avLst/>
            <a:gdLst>
              <a:gd name="T0" fmla="*/ 239 w 276"/>
              <a:gd name="T1" fmla="*/ 77 h 185"/>
              <a:gd name="T2" fmla="*/ 240 w 276"/>
              <a:gd name="T3" fmla="*/ 65 h 185"/>
              <a:gd name="T4" fmla="*/ 175 w 276"/>
              <a:gd name="T5" fmla="*/ 0 h 185"/>
              <a:gd name="T6" fmla="*/ 116 w 276"/>
              <a:gd name="T7" fmla="*/ 39 h 185"/>
              <a:gd name="T8" fmla="*/ 81 w 276"/>
              <a:gd name="T9" fmla="*/ 24 h 185"/>
              <a:gd name="T10" fmla="*/ 34 w 276"/>
              <a:gd name="T11" fmla="*/ 71 h 185"/>
              <a:gd name="T12" fmla="*/ 35 w 276"/>
              <a:gd name="T13" fmla="*/ 81 h 185"/>
              <a:gd name="T14" fmla="*/ 0 w 276"/>
              <a:gd name="T15" fmla="*/ 131 h 185"/>
              <a:gd name="T16" fmla="*/ 54 w 276"/>
              <a:gd name="T17" fmla="*/ 185 h 185"/>
              <a:gd name="T18" fmla="*/ 220 w 276"/>
              <a:gd name="T19" fmla="*/ 185 h 185"/>
              <a:gd name="T20" fmla="*/ 276 w 276"/>
              <a:gd name="T21" fmla="*/ 129 h 185"/>
              <a:gd name="T22" fmla="*/ 239 w 276"/>
              <a:gd name="T23" fmla="*/ 7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6" h="185">
                <a:moveTo>
                  <a:pt x="239" y="77"/>
                </a:moveTo>
                <a:cubicBezTo>
                  <a:pt x="239" y="73"/>
                  <a:pt x="240" y="69"/>
                  <a:pt x="240" y="65"/>
                </a:cubicBezTo>
                <a:cubicBezTo>
                  <a:pt x="240" y="29"/>
                  <a:pt x="211" y="0"/>
                  <a:pt x="175" y="0"/>
                </a:cubicBezTo>
                <a:cubicBezTo>
                  <a:pt x="148" y="0"/>
                  <a:pt x="126" y="16"/>
                  <a:pt x="116" y="39"/>
                </a:cubicBezTo>
                <a:cubicBezTo>
                  <a:pt x="107" y="30"/>
                  <a:pt x="95" y="24"/>
                  <a:pt x="81" y="24"/>
                </a:cubicBezTo>
                <a:cubicBezTo>
                  <a:pt x="55" y="24"/>
                  <a:pt x="34" y="45"/>
                  <a:pt x="34" y="71"/>
                </a:cubicBezTo>
                <a:cubicBezTo>
                  <a:pt x="34" y="74"/>
                  <a:pt x="34" y="78"/>
                  <a:pt x="35" y="81"/>
                </a:cubicBezTo>
                <a:cubicBezTo>
                  <a:pt x="14" y="88"/>
                  <a:pt x="0" y="108"/>
                  <a:pt x="0" y="131"/>
                </a:cubicBezTo>
                <a:cubicBezTo>
                  <a:pt x="0" y="161"/>
                  <a:pt x="24" y="185"/>
                  <a:pt x="54" y="185"/>
                </a:cubicBezTo>
                <a:cubicBezTo>
                  <a:pt x="220" y="185"/>
                  <a:pt x="220" y="185"/>
                  <a:pt x="220" y="185"/>
                </a:cubicBezTo>
                <a:cubicBezTo>
                  <a:pt x="251" y="185"/>
                  <a:pt x="276" y="160"/>
                  <a:pt x="276" y="129"/>
                </a:cubicBezTo>
                <a:cubicBezTo>
                  <a:pt x="276" y="105"/>
                  <a:pt x="260" y="84"/>
                  <a:pt x="239" y="77"/>
                </a:cubicBezTo>
                <a:close/>
              </a:path>
            </a:pathLst>
          </a:custGeom>
          <a:solidFill>
            <a:srgbClr val="595959"/>
          </a:solidFill>
          <a:ln>
            <a:noFill/>
          </a:ln>
        </p:spPr>
        <p:txBody>
          <a:bodyPr vert="horz" wrap="square" lIns="82305" tIns="41153" rIns="82305" bIns="41153" numCol="1" anchor="t" anchorCtr="0" compatLnSpc="1">
            <a:prstTxWarp prst="textNoShape">
              <a:avLst/>
            </a:prstTxWarp>
          </a:bodyPr>
          <a:lstStyle/>
          <a:p>
            <a:endParaRPr lang="en-US" sz="1600" dirty="0">
              <a:solidFill>
                <a:schemeClr val="tx1"/>
              </a:solidFill>
            </a:endParaRPr>
          </a:p>
        </p:txBody>
      </p:sp>
      <p:sp>
        <p:nvSpPr>
          <p:cNvPr id="4" name="Title 3"/>
          <p:cNvSpPr>
            <a:spLocks noGrp="1"/>
          </p:cNvSpPr>
          <p:nvPr>
            <p:ph type="title"/>
          </p:nvPr>
        </p:nvSpPr>
        <p:spPr>
          <a:xfrm>
            <a:off x="389436" y="228601"/>
            <a:ext cx="8363938" cy="664797"/>
          </a:xfrm>
        </p:spPr>
        <p:txBody>
          <a:bodyPr/>
          <a:lstStyle/>
          <a:p>
            <a:r>
              <a:rPr lang="en-NZ" sz="4800" dirty="0" smtClean="0"/>
              <a:t>No </a:t>
            </a:r>
            <a:r>
              <a:rPr lang="en-NZ" sz="4800" dirty="0" smtClean="0">
                <a:solidFill>
                  <a:srgbClr val="00B0F0"/>
                </a:solidFill>
              </a:rPr>
              <a:t>Fixed</a:t>
            </a:r>
            <a:r>
              <a:rPr lang="en-NZ" sz="4800" dirty="0" smtClean="0"/>
              <a:t> Schema</a:t>
            </a:r>
            <a:endParaRPr lang="en-NZ" sz="4800" dirty="0"/>
          </a:p>
        </p:txBody>
      </p:sp>
      <p:graphicFrame>
        <p:nvGraphicFramePr>
          <p:cNvPr id="12" name="Table 11"/>
          <p:cNvGraphicFramePr>
            <a:graphicFrameLocks noGrp="1"/>
          </p:cNvGraphicFramePr>
          <p:nvPr>
            <p:extLst>
              <p:ext uri="{D42A27DB-BD31-4B8C-83A1-F6EECF244321}">
                <p14:modId xmlns:p14="http://schemas.microsoft.com/office/powerpoint/2010/main" val="2857470749"/>
              </p:ext>
            </p:extLst>
          </p:nvPr>
        </p:nvGraphicFramePr>
        <p:xfrm>
          <a:off x="-1" y="2356277"/>
          <a:ext cx="6266898" cy="3116059"/>
        </p:xfrm>
        <a:graphic>
          <a:graphicData uri="http://schemas.openxmlformats.org/drawingml/2006/table">
            <a:tbl>
              <a:tblPr firstRow="1" bandRow="1">
                <a:tableStyleId>{7DF18680-E054-41AD-8BC1-D1AEF772440D}</a:tableStyleId>
              </a:tblPr>
              <a:tblGrid>
                <a:gridCol w="1771252"/>
                <a:gridCol w="1771252"/>
                <a:gridCol w="1346242"/>
                <a:gridCol w="1378152"/>
              </a:tblGrid>
              <a:tr h="641542">
                <a:tc>
                  <a:txBody>
                    <a:bodyPr/>
                    <a:lstStyle/>
                    <a:p>
                      <a:endParaRPr lang="en-NZ" sz="1600" b="1" dirty="0">
                        <a:solidFill>
                          <a:schemeClr val="lt1">
                            <a:alpha val="99000"/>
                          </a:schemeClr>
                        </a:solidFill>
                      </a:endParaRPr>
                    </a:p>
                  </a:txBody>
                  <a:tcPr marL="137196" marR="137196" marT="91440" marB="9144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NZ" sz="1600" b="1" cap="all" baseline="0" dirty="0" smtClean="0">
                          <a:solidFill>
                            <a:schemeClr val="lt1">
                              <a:alpha val="99000"/>
                            </a:schemeClr>
                          </a:solidFill>
                        </a:rPr>
                        <a:t>FIRST</a:t>
                      </a:r>
                      <a:endParaRPr lang="en-NZ" sz="1600" b="1" cap="all" baseline="0" dirty="0">
                        <a:solidFill>
                          <a:schemeClr val="lt1">
                            <a:alpha val="99000"/>
                          </a:schemeClr>
                        </a:solidFill>
                      </a:endParaRPr>
                    </a:p>
                  </a:txBody>
                  <a:tcPr marL="137196" marR="137196" marT="91440" marB="91440" anchor="ctr">
                    <a:lnL w="12700" cmpd="sng">
                      <a:noFill/>
                    </a:lnL>
                    <a:lnB w="12700" cap="flat" cmpd="sng" algn="ctr">
                      <a:noFill/>
                      <a:prstDash val="solid"/>
                      <a:round/>
                      <a:headEnd type="none" w="med" len="med"/>
                      <a:tailEnd type="none" w="med" len="med"/>
                    </a:lnB>
                    <a:solidFill>
                      <a:srgbClr val="92D050"/>
                    </a:solidFill>
                  </a:tcPr>
                </a:tc>
                <a:tc>
                  <a:txBody>
                    <a:bodyPr/>
                    <a:lstStyle/>
                    <a:p>
                      <a:r>
                        <a:rPr lang="en-NZ" sz="1600" b="1" cap="all" baseline="0" dirty="0" smtClean="0">
                          <a:solidFill>
                            <a:schemeClr val="lt1">
                              <a:alpha val="99000"/>
                            </a:schemeClr>
                          </a:solidFill>
                        </a:rPr>
                        <a:t>LAST</a:t>
                      </a:r>
                      <a:endParaRPr lang="en-NZ" sz="1600" b="1" cap="all" baseline="0" dirty="0">
                        <a:solidFill>
                          <a:schemeClr val="lt1">
                            <a:alpha val="99000"/>
                          </a:schemeClr>
                        </a:solidFill>
                      </a:endParaRPr>
                    </a:p>
                  </a:txBody>
                  <a:tcPr marL="137196" marR="137196" marT="91440" marB="91440" anchor="ctr">
                    <a:lnB w="12700" cap="flat" cmpd="sng" algn="ctr">
                      <a:noFill/>
                      <a:prstDash val="solid"/>
                      <a:round/>
                      <a:headEnd type="none" w="med" len="med"/>
                      <a:tailEnd type="none" w="med" len="med"/>
                    </a:lnB>
                    <a:solidFill>
                      <a:srgbClr val="92D050"/>
                    </a:solidFill>
                  </a:tcPr>
                </a:tc>
                <a:tc>
                  <a:txBody>
                    <a:bodyPr/>
                    <a:lstStyle/>
                    <a:p>
                      <a:r>
                        <a:rPr lang="en-NZ" sz="1600" b="1" cap="all" baseline="0" dirty="0" smtClean="0">
                          <a:solidFill>
                            <a:schemeClr val="lt1">
                              <a:alpha val="99000"/>
                            </a:schemeClr>
                          </a:solidFill>
                        </a:rPr>
                        <a:t>BIRTHDATE</a:t>
                      </a:r>
                      <a:endParaRPr lang="en-NZ" sz="1600" b="1" cap="all" baseline="0" dirty="0">
                        <a:solidFill>
                          <a:schemeClr val="lt1">
                            <a:alpha val="99000"/>
                          </a:schemeClr>
                        </a:solidFill>
                      </a:endParaRPr>
                    </a:p>
                  </a:txBody>
                  <a:tcPr marL="137196" marR="137196" marT="91440" marB="91440" anchor="ctr">
                    <a:lnB w="12700" cap="flat" cmpd="sng" algn="ctr">
                      <a:noFill/>
                      <a:prstDash val="solid"/>
                      <a:round/>
                      <a:headEnd type="none" w="med" len="med"/>
                      <a:tailEnd type="none" w="med" len="med"/>
                    </a:lnB>
                    <a:solidFill>
                      <a:srgbClr val="92D050"/>
                    </a:solidFill>
                  </a:tcPr>
                </a:tc>
              </a:tr>
              <a:tr h="824839">
                <a:tc>
                  <a:txBody>
                    <a:bodyPr/>
                    <a:lstStyle/>
                    <a:p>
                      <a:pPr algn="r"/>
                      <a:endParaRPr lang="en-NZ" sz="2400" dirty="0">
                        <a:solidFill>
                          <a:schemeClr val="tx1">
                            <a:lumMod val="50000"/>
                            <a:lumOff val="50000"/>
                            <a:alpha val="99000"/>
                          </a:schemeClr>
                        </a:solidFill>
                        <a:latin typeface="Segoe UI Light" pitchFamily="34" charset="0"/>
                      </a:endParaRPr>
                    </a:p>
                  </a:txBody>
                  <a:tcPr marL="137196" marR="137196" marT="91440" marB="9144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Wade</a:t>
                      </a:r>
                    </a:p>
                  </a:txBody>
                  <a:tcPr marL="137196" marR="137196" marT="91440" marB="91440" anchor="ctr">
                    <a:lnL w="12700" cmpd="sng">
                      <a:noFill/>
                    </a:lnL>
                    <a:lnT w="12700" cap="flat" cmpd="sng" algn="ctr">
                      <a:noFill/>
                      <a:prstDash val="solid"/>
                      <a:round/>
                      <a:headEnd type="none" w="med" len="med"/>
                      <a:tailEnd type="none" w="med" len="med"/>
                    </a:lnT>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Wegner</a:t>
                      </a:r>
                    </a:p>
                  </a:txBody>
                  <a:tcPr marL="137196" marR="137196" marT="91440" marB="91440" anchor="ctr">
                    <a:lnT w="12700" cap="flat" cmpd="sng" algn="ctr">
                      <a:noFill/>
                      <a:prstDash val="solid"/>
                      <a:round/>
                      <a:headEnd type="none" w="med" len="med"/>
                      <a:tailEnd type="none" w="med" len="med"/>
                    </a:lnT>
                    <a:solidFill>
                      <a:schemeClr val="bg1">
                        <a:lumMod val="95000"/>
                      </a:schemeClr>
                    </a:solidFill>
                  </a:tcPr>
                </a:tc>
                <a:tc>
                  <a:txBody>
                    <a:bodyPr/>
                    <a:lstStyle/>
                    <a:p>
                      <a:pPr marL="0" algn="l" defTabSz="914363" rtl="0" eaLnBrk="1" latinLnBrk="0" hangingPunct="1"/>
                      <a:r>
                        <a:rPr lang="en-US" sz="1400" kern="1200" dirty="0" smtClean="0">
                          <a:solidFill>
                            <a:schemeClr val="tx2">
                              <a:lumMod val="75000"/>
                              <a:alpha val="99000"/>
                            </a:schemeClr>
                          </a:solidFill>
                          <a:latin typeface="+mn-lt"/>
                          <a:ea typeface="+mn-ea"/>
                          <a:cs typeface="+mn-cs"/>
                        </a:rPr>
                        <a:t>2/2/1981</a:t>
                      </a:r>
                      <a:endParaRPr lang="en-US" sz="1400" kern="1200" dirty="0">
                        <a:solidFill>
                          <a:schemeClr val="tx2">
                            <a:lumMod val="75000"/>
                            <a:alpha val="99000"/>
                          </a:schemeClr>
                        </a:solidFill>
                        <a:latin typeface="+mn-lt"/>
                        <a:ea typeface="+mn-ea"/>
                        <a:cs typeface="+mn-cs"/>
                      </a:endParaRPr>
                    </a:p>
                  </a:txBody>
                  <a:tcPr anchor="ctr">
                    <a:lnT w="12700" cap="flat" cmpd="sng" algn="ctr">
                      <a:noFill/>
                      <a:prstDash val="solid"/>
                      <a:round/>
                      <a:headEnd type="none" w="med" len="med"/>
                      <a:tailEnd type="none" w="med" len="med"/>
                    </a:lnT>
                    <a:solidFill>
                      <a:schemeClr val="bg1">
                        <a:lumMod val="95000"/>
                      </a:schemeClr>
                    </a:solidFill>
                  </a:tcPr>
                </a:tc>
              </a:tr>
              <a:tr h="824839">
                <a:tc>
                  <a:txBody>
                    <a:bodyPr/>
                    <a:lstStyle/>
                    <a:p>
                      <a:pPr algn="r"/>
                      <a:endParaRPr lang="en-NZ" sz="2400" dirty="0">
                        <a:solidFill>
                          <a:schemeClr val="tx1">
                            <a:lumMod val="50000"/>
                            <a:lumOff val="50000"/>
                            <a:alpha val="99000"/>
                          </a:schemeClr>
                        </a:solidFill>
                        <a:latin typeface="Segoe UI Light" pitchFamily="34" charset="0"/>
                      </a:endParaRPr>
                    </a:p>
                  </a:txBody>
                  <a:tcPr marL="137196" marR="137196" marT="91440" marB="9144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Nathan</a:t>
                      </a:r>
                    </a:p>
                  </a:txBody>
                  <a:tcPr marL="137196" marR="137196" marT="91440" marB="91440"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Totten</a:t>
                      </a:r>
                      <a:endParaRPr lang="en-US" sz="1400" kern="1200" dirty="0">
                        <a:solidFill>
                          <a:schemeClr val="tx2">
                            <a:lumMod val="75000"/>
                            <a:alpha val="99000"/>
                          </a:schemeClr>
                        </a:solidFill>
                        <a:latin typeface="+mn-lt"/>
                        <a:ea typeface="+mn-ea"/>
                        <a:cs typeface="+mn-cs"/>
                      </a:endParaRPr>
                    </a:p>
                  </a:txBody>
                  <a:tcPr marL="137196" marR="137196" marT="91440" marB="91440" anchor="ctr">
                    <a:solidFill>
                      <a:schemeClr val="bg1">
                        <a:lumMod val="95000"/>
                      </a:schemeClr>
                    </a:solidFill>
                  </a:tcPr>
                </a:tc>
                <a:tc>
                  <a:txBody>
                    <a:bodyPr/>
                    <a:lstStyle/>
                    <a:p>
                      <a:pPr marL="0" algn="l" defTabSz="914363" rtl="0" eaLnBrk="1" latinLnBrk="0" hangingPunct="1"/>
                      <a:r>
                        <a:rPr lang="en-US" sz="1400" kern="1200" dirty="0" smtClean="0">
                          <a:solidFill>
                            <a:schemeClr val="tx2">
                              <a:lumMod val="75000"/>
                              <a:alpha val="99000"/>
                            </a:schemeClr>
                          </a:solidFill>
                          <a:latin typeface="+mn-lt"/>
                          <a:ea typeface="+mn-ea"/>
                          <a:cs typeface="+mn-cs"/>
                        </a:rPr>
                        <a:t>3/15/1965</a:t>
                      </a:r>
                      <a:endParaRPr lang="en-US" sz="1400" kern="1200" dirty="0">
                        <a:solidFill>
                          <a:schemeClr val="tx2">
                            <a:lumMod val="75000"/>
                            <a:alpha val="99000"/>
                          </a:schemeClr>
                        </a:solidFill>
                        <a:latin typeface="+mn-lt"/>
                        <a:ea typeface="+mn-ea"/>
                        <a:cs typeface="+mn-cs"/>
                      </a:endParaRPr>
                    </a:p>
                  </a:txBody>
                  <a:tcPr anchor="ctr">
                    <a:solidFill>
                      <a:schemeClr val="bg1">
                        <a:lumMod val="95000"/>
                      </a:schemeClr>
                    </a:solidFill>
                  </a:tcPr>
                </a:tc>
              </a:tr>
              <a:tr h="824839">
                <a:tc>
                  <a:txBody>
                    <a:bodyPr/>
                    <a:lstStyle/>
                    <a:p>
                      <a:pPr algn="r"/>
                      <a:endParaRPr lang="en-NZ" sz="2400" dirty="0">
                        <a:solidFill>
                          <a:schemeClr val="tx1">
                            <a:lumMod val="50000"/>
                            <a:lumOff val="50000"/>
                            <a:alpha val="99000"/>
                          </a:schemeClr>
                        </a:solidFill>
                        <a:latin typeface="Segoe UI Light" pitchFamily="34" charset="0"/>
                      </a:endParaRPr>
                    </a:p>
                  </a:txBody>
                  <a:tcPr marL="137196" marR="137196" marT="91440" marB="9144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400" kern="1200" dirty="0" smtClean="0">
                          <a:solidFill>
                            <a:schemeClr val="tx2">
                              <a:lumMod val="75000"/>
                              <a:alpha val="99000"/>
                            </a:schemeClr>
                          </a:solidFill>
                          <a:latin typeface="+mn-lt"/>
                          <a:ea typeface="+mn-ea"/>
                          <a:cs typeface="+mn-cs"/>
                        </a:rPr>
                        <a:t>Nick</a:t>
                      </a:r>
                      <a:endParaRPr lang="en-US" sz="1400" kern="1200" dirty="0">
                        <a:solidFill>
                          <a:schemeClr val="tx2">
                            <a:lumMod val="75000"/>
                            <a:alpha val="99000"/>
                          </a:schemeClr>
                        </a:solidFill>
                        <a:latin typeface="+mn-lt"/>
                        <a:ea typeface="+mn-ea"/>
                        <a:cs typeface="+mn-cs"/>
                      </a:endParaRPr>
                    </a:p>
                  </a:txBody>
                  <a:tcPr marL="137196" marR="137196" anchor="ctr">
                    <a:lnL w="12700" cmpd="sng">
                      <a:noFill/>
                    </a:lnL>
                    <a:solidFill>
                      <a:schemeClr val="bg1">
                        <a:lumMod val="95000"/>
                      </a:schemeClr>
                    </a:solidFill>
                  </a:tcPr>
                </a:tc>
                <a:tc>
                  <a:txBody>
                    <a:bodyPr/>
                    <a:lstStyle/>
                    <a:p>
                      <a:r>
                        <a:rPr lang="en-US" sz="1400" kern="1200" dirty="0" smtClean="0">
                          <a:solidFill>
                            <a:schemeClr val="tx2">
                              <a:lumMod val="75000"/>
                              <a:alpha val="99000"/>
                            </a:schemeClr>
                          </a:solidFill>
                          <a:latin typeface="+mn-lt"/>
                          <a:ea typeface="+mn-ea"/>
                          <a:cs typeface="+mn-cs"/>
                        </a:rPr>
                        <a:t>Harris</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63" rtl="0" eaLnBrk="1" latinLnBrk="0" hangingPunct="1"/>
                      <a:r>
                        <a:rPr lang="en-US" sz="1400" kern="1200" dirty="0" smtClean="0">
                          <a:solidFill>
                            <a:schemeClr val="tx2">
                              <a:lumMod val="75000"/>
                              <a:alpha val="99000"/>
                            </a:schemeClr>
                          </a:solidFill>
                          <a:latin typeface="+mn-lt"/>
                          <a:ea typeface="+mn-ea"/>
                          <a:cs typeface="+mn-cs"/>
                        </a:rPr>
                        <a:t>May 1, 1976</a:t>
                      </a:r>
                      <a:endParaRPr lang="en-US" sz="1400" kern="1200" dirty="0">
                        <a:solidFill>
                          <a:schemeClr val="tx2">
                            <a:lumMod val="75000"/>
                            <a:alpha val="99000"/>
                          </a:schemeClr>
                        </a:solidFill>
                        <a:latin typeface="+mn-lt"/>
                        <a:ea typeface="+mn-ea"/>
                        <a:cs typeface="+mn-cs"/>
                      </a:endParaRPr>
                    </a:p>
                  </a:txBody>
                  <a:tcPr anchor="ctr">
                    <a:solidFill>
                      <a:schemeClr val="bg1">
                        <a:lumMod val="95000"/>
                      </a:schemeClr>
                    </a:solidFill>
                  </a:tcPr>
                </a:tc>
              </a:tr>
            </a:tbl>
          </a:graphicData>
        </a:graphic>
      </p:graphicFrame>
      <p:sp>
        <p:nvSpPr>
          <p:cNvPr id="17" name="Oval 16"/>
          <p:cNvSpPr/>
          <p:nvPr/>
        </p:nvSpPr>
        <p:spPr>
          <a:xfrm>
            <a:off x="4797543" y="4804620"/>
            <a:ext cx="1258560" cy="553245"/>
          </a:xfrm>
          <a:prstGeom prst="ellipse">
            <a:avLst/>
          </a:prstGeom>
          <a:noFill/>
          <a:ln>
            <a:solidFill>
              <a:schemeClr val="accent2">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6" tIns="45719" rIns="91436" bIns="45719" rtlCol="0" anchor="ctr"/>
          <a:lstStyle/>
          <a:p>
            <a:pPr algn="ctr"/>
            <a:endParaRPr lang="en-US" dirty="0"/>
          </a:p>
        </p:txBody>
      </p:sp>
      <p:sp>
        <p:nvSpPr>
          <p:cNvPr id="18" name="Rectangle 17"/>
          <p:cNvSpPr/>
          <p:nvPr/>
        </p:nvSpPr>
        <p:spPr>
          <a:xfrm>
            <a:off x="6266896" y="2356277"/>
            <a:ext cx="1370825" cy="649287"/>
          </a:xfrm>
          <a:prstGeom prst="rect">
            <a:avLst/>
          </a:prstGeom>
          <a:solidFill>
            <a:srgbClr val="92D050"/>
          </a:solidFill>
          <a:ln w="127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82880" tIns="45719" rIns="91436" bIns="45719" rtlCol="0" anchor="ctr" anchorCtr="0"/>
          <a:lstStyle/>
          <a:p>
            <a:r>
              <a:rPr lang="en-NZ" sz="1600" b="1" cap="all" dirty="0" smtClean="0">
                <a:solidFill>
                  <a:srgbClr val="FFFFFF">
                    <a:alpha val="99000"/>
                  </a:srgbClr>
                </a:solidFill>
              </a:rPr>
              <a:t>FAV SPORT</a:t>
            </a:r>
            <a:endParaRPr lang="en-US" sz="1900" b="1" dirty="0">
              <a:solidFill>
                <a:schemeClr val="bg1">
                  <a:alpha val="99000"/>
                </a:schemeClr>
              </a:solidFill>
            </a:endParaRPr>
          </a:p>
        </p:txBody>
      </p:sp>
      <p:sp>
        <p:nvSpPr>
          <p:cNvPr id="19" name="Rectangle 18"/>
          <p:cNvSpPr/>
          <p:nvPr/>
        </p:nvSpPr>
        <p:spPr>
          <a:xfrm>
            <a:off x="6265109" y="3823195"/>
            <a:ext cx="1371957" cy="824398"/>
          </a:xfrm>
          <a:prstGeom prst="rect">
            <a:avLst/>
          </a:prstGeom>
          <a:solidFill>
            <a:schemeClr val="bg1">
              <a:lumMod val="9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82880" tIns="45719" rIns="91436" bIns="45719" rtlCol="0" anchor="ctr" anchorCtr="0"/>
          <a:lstStyle/>
          <a:p>
            <a:r>
              <a:rPr lang="en-US" sz="1400" dirty="0">
                <a:solidFill>
                  <a:schemeClr val="tx2">
                    <a:lumMod val="75000"/>
                    <a:alpha val="99000"/>
                  </a:schemeClr>
                </a:solidFill>
              </a:rPr>
              <a:t>Canoeing</a:t>
            </a:r>
          </a:p>
        </p:txBody>
      </p:sp>
      <p:grpSp>
        <p:nvGrpSpPr>
          <p:cNvPr id="10" name="Group 9"/>
          <p:cNvGrpSpPr/>
          <p:nvPr/>
        </p:nvGrpSpPr>
        <p:grpSpPr>
          <a:xfrm>
            <a:off x="1097137" y="3104907"/>
            <a:ext cx="509117" cy="686022"/>
            <a:chOff x="2251879" y="3104907"/>
            <a:chExt cx="678646" cy="686022"/>
          </a:xfrm>
        </p:grpSpPr>
        <p:sp>
          <p:nvSpPr>
            <p:cNvPr id="25" name="Freeform 74"/>
            <p:cNvSpPr>
              <a:spLocks/>
            </p:cNvSpPr>
            <p:nvPr/>
          </p:nvSpPr>
          <p:spPr bwMode="auto">
            <a:xfrm>
              <a:off x="2251879" y="3336040"/>
              <a:ext cx="201627" cy="314734"/>
            </a:xfrm>
            <a:custGeom>
              <a:avLst/>
              <a:gdLst>
                <a:gd name="T0" fmla="*/ 35 w 35"/>
                <a:gd name="T1" fmla="*/ 0 h 54"/>
                <a:gd name="T2" fmla="*/ 35 w 35"/>
                <a:gd name="T3" fmla="*/ 0 h 54"/>
                <a:gd name="T4" fmla="*/ 9 w 35"/>
                <a:gd name="T5" fmla="*/ 26 h 54"/>
                <a:gd name="T6" fmla="*/ 18 w 35"/>
                <a:gd name="T7" fmla="*/ 53 h 54"/>
                <a:gd name="T8" fmla="*/ 18 w 35"/>
                <a:gd name="T9" fmla="*/ 34 h 54"/>
                <a:gd name="T10" fmla="*/ 35 w 35"/>
                <a:gd name="T11" fmla="*/ 0 h 54"/>
              </a:gdLst>
              <a:ahLst/>
              <a:cxnLst>
                <a:cxn ang="0">
                  <a:pos x="T0" y="T1"/>
                </a:cxn>
                <a:cxn ang="0">
                  <a:pos x="T2" y="T3"/>
                </a:cxn>
                <a:cxn ang="0">
                  <a:pos x="T4" y="T5"/>
                </a:cxn>
                <a:cxn ang="0">
                  <a:pos x="T6" y="T7"/>
                </a:cxn>
                <a:cxn ang="0">
                  <a:pos x="T8" y="T9"/>
                </a:cxn>
                <a:cxn ang="0">
                  <a:pos x="T10" y="T11"/>
                </a:cxn>
              </a:cxnLst>
              <a:rect l="0" t="0" r="r" b="b"/>
              <a:pathLst>
                <a:path w="35" h="54">
                  <a:moveTo>
                    <a:pt x="35" y="0"/>
                  </a:moveTo>
                  <a:cubicBezTo>
                    <a:pt x="35" y="0"/>
                    <a:pt x="35" y="0"/>
                    <a:pt x="35" y="0"/>
                  </a:cubicBezTo>
                  <a:cubicBezTo>
                    <a:pt x="29" y="2"/>
                    <a:pt x="17" y="7"/>
                    <a:pt x="9" y="26"/>
                  </a:cubicBezTo>
                  <a:cubicBezTo>
                    <a:pt x="0" y="44"/>
                    <a:pt x="10" y="54"/>
                    <a:pt x="18" y="53"/>
                  </a:cubicBezTo>
                  <a:cubicBezTo>
                    <a:pt x="18" y="34"/>
                    <a:pt x="18" y="34"/>
                    <a:pt x="18" y="34"/>
                  </a:cubicBezTo>
                  <a:cubicBezTo>
                    <a:pt x="18" y="20"/>
                    <a:pt x="25" y="7"/>
                    <a:pt x="35" y="0"/>
                  </a:cubicBezTo>
                  <a:close/>
                </a:path>
              </a:pathLst>
            </a:cu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sp>
          <p:nvSpPr>
            <p:cNvPr id="26" name="Freeform 75"/>
            <p:cNvSpPr>
              <a:spLocks/>
            </p:cNvSpPr>
            <p:nvPr/>
          </p:nvSpPr>
          <p:spPr bwMode="auto">
            <a:xfrm>
              <a:off x="2726440" y="3336040"/>
              <a:ext cx="204085" cy="314734"/>
            </a:xfrm>
            <a:custGeom>
              <a:avLst/>
              <a:gdLst>
                <a:gd name="T0" fmla="*/ 0 w 35"/>
                <a:gd name="T1" fmla="*/ 0 h 54"/>
                <a:gd name="T2" fmla="*/ 0 w 35"/>
                <a:gd name="T3" fmla="*/ 0 h 54"/>
                <a:gd name="T4" fmla="*/ 26 w 35"/>
                <a:gd name="T5" fmla="*/ 26 h 54"/>
                <a:gd name="T6" fmla="*/ 17 w 35"/>
                <a:gd name="T7" fmla="*/ 53 h 54"/>
                <a:gd name="T8" fmla="*/ 17 w 35"/>
                <a:gd name="T9" fmla="*/ 34 h 54"/>
                <a:gd name="T10" fmla="*/ 0 w 35"/>
                <a:gd name="T11" fmla="*/ 0 h 54"/>
              </a:gdLst>
              <a:ahLst/>
              <a:cxnLst>
                <a:cxn ang="0">
                  <a:pos x="T0" y="T1"/>
                </a:cxn>
                <a:cxn ang="0">
                  <a:pos x="T2" y="T3"/>
                </a:cxn>
                <a:cxn ang="0">
                  <a:pos x="T4" y="T5"/>
                </a:cxn>
                <a:cxn ang="0">
                  <a:pos x="T6" y="T7"/>
                </a:cxn>
                <a:cxn ang="0">
                  <a:pos x="T8" y="T9"/>
                </a:cxn>
                <a:cxn ang="0">
                  <a:pos x="T10" y="T11"/>
                </a:cxn>
              </a:cxnLst>
              <a:rect l="0" t="0" r="r" b="b"/>
              <a:pathLst>
                <a:path w="35" h="54">
                  <a:moveTo>
                    <a:pt x="0" y="0"/>
                  </a:moveTo>
                  <a:cubicBezTo>
                    <a:pt x="0" y="0"/>
                    <a:pt x="0" y="0"/>
                    <a:pt x="0" y="0"/>
                  </a:cubicBezTo>
                  <a:cubicBezTo>
                    <a:pt x="6" y="2"/>
                    <a:pt x="18" y="7"/>
                    <a:pt x="26" y="26"/>
                  </a:cubicBezTo>
                  <a:cubicBezTo>
                    <a:pt x="35" y="44"/>
                    <a:pt x="25" y="54"/>
                    <a:pt x="17" y="53"/>
                  </a:cubicBezTo>
                  <a:cubicBezTo>
                    <a:pt x="17" y="34"/>
                    <a:pt x="17" y="34"/>
                    <a:pt x="17" y="34"/>
                  </a:cubicBezTo>
                  <a:cubicBezTo>
                    <a:pt x="17" y="20"/>
                    <a:pt x="10" y="7"/>
                    <a:pt x="0" y="0"/>
                  </a:cubicBezTo>
                  <a:close/>
                </a:path>
              </a:pathLst>
            </a:cu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sp>
          <p:nvSpPr>
            <p:cNvPr id="27" name="Freeform 76"/>
            <p:cNvSpPr>
              <a:spLocks/>
            </p:cNvSpPr>
            <p:nvPr/>
          </p:nvSpPr>
          <p:spPr bwMode="auto">
            <a:xfrm>
              <a:off x="2389576" y="3353251"/>
              <a:ext cx="400795" cy="437678"/>
            </a:xfrm>
            <a:custGeom>
              <a:avLst/>
              <a:gdLst>
                <a:gd name="T0" fmla="*/ 69 w 69"/>
                <a:gd name="T1" fmla="*/ 29 h 75"/>
                <a:gd name="T2" fmla="*/ 58 w 69"/>
                <a:gd name="T3" fmla="*/ 0 h 75"/>
                <a:gd name="T4" fmla="*/ 35 w 69"/>
                <a:gd name="T5" fmla="*/ 10 h 75"/>
                <a:gd name="T6" fmla="*/ 13 w 69"/>
                <a:gd name="T7" fmla="*/ 0 h 75"/>
                <a:gd name="T8" fmla="*/ 0 w 69"/>
                <a:gd name="T9" fmla="*/ 29 h 75"/>
                <a:gd name="T10" fmla="*/ 0 w 69"/>
                <a:gd name="T11" fmla="*/ 59 h 75"/>
                <a:gd name="T12" fmla="*/ 14 w 69"/>
                <a:gd name="T13" fmla="*/ 75 h 75"/>
                <a:gd name="T14" fmla="*/ 57 w 69"/>
                <a:gd name="T15" fmla="*/ 75 h 75"/>
                <a:gd name="T16" fmla="*/ 57 w 69"/>
                <a:gd name="T17" fmla="*/ 75 h 75"/>
                <a:gd name="T18" fmla="*/ 69 w 69"/>
                <a:gd name="T19" fmla="*/ 37 h 75"/>
                <a:gd name="T20" fmla="*/ 69 w 69"/>
                <a:gd name="T21" fmla="*/ 29 h 75"/>
                <a:gd name="T22" fmla="*/ 69 w 69"/>
                <a:gd name="T23" fmla="*/ 2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75">
                  <a:moveTo>
                    <a:pt x="69" y="29"/>
                  </a:moveTo>
                  <a:cubicBezTo>
                    <a:pt x="69" y="18"/>
                    <a:pt x="65" y="7"/>
                    <a:pt x="58" y="0"/>
                  </a:cubicBezTo>
                  <a:cubicBezTo>
                    <a:pt x="52" y="6"/>
                    <a:pt x="44" y="10"/>
                    <a:pt x="35" y="10"/>
                  </a:cubicBezTo>
                  <a:cubicBezTo>
                    <a:pt x="26" y="10"/>
                    <a:pt x="18" y="6"/>
                    <a:pt x="13" y="0"/>
                  </a:cubicBezTo>
                  <a:cubicBezTo>
                    <a:pt x="5" y="7"/>
                    <a:pt x="0" y="18"/>
                    <a:pt x="0" y="29"/>
                  </a:cubicBezTo>
                  <a:cubicBezTo>
                    <a:pt x="0" y="59"/>
                    <a:pt x="0" y="59"/>
                    <a:pt x="0" y="59"/>
                  </a:cubicBezTo>
                  <a:cubicBezTo>
                    <a:pt x="0" y="68"/>
                    <a:pt x="7" y="75"/>
                    <a:pt x="14" y="75"/>
                  </a:cubicBezTo>
                  <a:cubicBezTo>
                    <a:pt x="57" y="75"/>
                    <a:pt x="57" y="75"/>
                    <a:pt x="57" y="75"/>
                  </a:cubicBezTo>
                  <a:cubicBezTo>
                    <a:pt x="57" y="75"/>
                    <a:pt x="57" y="75"/>
                    <a:pt x="57" y="75"/>
                  </a:cubicBezTo>
                  <a:cubicBezTo>
                    <a:pt x="64" y="75"/>
                    <a:pt x="69" y="71"/>
                    <a:pt x="69" y="37"/>
                  </a:cubicBezTo>
                  <a:cubicBezTo>
                    <a:pt x="69" y="29"/>
                    <a:pt x="69" y="29"/>
                    <a:pt x="69" y="29"/>
                  </a:cubicBezTo>
                  <a:cubicBezTo>
                    <a:pt x="69" y="29"/>
                    <a:pt x="69" y="29"/>
                    <a:pt x="69" y="29"/>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8" name="Oval 77"/>
            <p:cNvSpPr>
              <a:spLocks noChangeArrowheads="1"/>
            </p:cNvSpPr>
            <p:nvPr/>
          </p:nvSpPr>
          <p:spPr bwMode="auto">
            <a:xfrm>
              <a:off x="2460882" y="3104907"/>
              <a:ext cx="265558" cy="265557"/>
            </a:xfrm>
            <a:prstGeom prst="ellipse">
              <a:avLst/>
            </a:pr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grpSp>
      <p:grpSp>
        <p:nvGrpSpPr>
          <p:cNvPr id="8" name="Group 7"/>
          <p:cNvGrpSpPr/>
          <p:nvPr/>
        </p:nvGrpSpPr>
        <p:grpSpPr>
          <a:xfrm>
            <a:off x="1097137" y="3897711"/>
            <a:ext cx="509117" cy="686022"/>
            <a:chOff x="2251879" y="3897711"/>
            <a:chExt cx="678646" cy="686022"/>
          </a:xfrm>
        </p:grpSpPr>
        <p:sp>
          <p:nvSpPr>
            <p:cNvPr id="30" name="Freeform 74"/>
            <p:cNvSpPr>
              <a:spLocks/>
            </p:cNvSpPr>
            <p:nvPr/>
          </p:nvSpPr>
          <p:spPr bwMode="auto">
            <a:xfrm>
              <a:off x="2251879" y="4128844"/>
              <a:ext cx="201627" cy="314734"/>
            </a:xfrm>
            <a:custGeom>
              <a:avLst/>
              <a:gdLst>
                <a:gd name="T0" fmla="*/ 35 w 35"/>
                <a:gd name="T1" fmla="*/ 0 h 54"/>
                <a:gd name="T2" fmla="*/ 35 w 35"/>
                <a:gd name="T3" fmla="*/ 0 h 54"/>
                <a:gd name="T4" fmla="*/ 9 w 35"/>
                <a:gd name="T5" fmla="*/ 26 h 54"/>
                <a:gd name="T6" fmla="*/ 18 w 35"/>
                <a:gd name="T7" fmla="*/ 53 h 54"/>
                <a:gd name="T8" fmla="*/ 18 w 35"/>
                <a:gd name="T9" fmla="*/ 34 h 54"/>
                <a:gd name="T10" fmla="*/ 35 w 35"/>
                <a:gd name="T11" fmla="*/ 0 h 54"/>
              </a:gdLst>
              <a:ahLst/>
              <a:cxnLst>
                <a:cxn ang="0">
                  <a:pos x="T0" y="T1"/>
                </a:cxn>
                <a:cxn ang="0">
                  <a:pos x="T2" y="T3"/>
                </a:cxn>
                <a:cxn ang="0">
                  <a:pos x="T4" y="T5"/>
                </a:cxn>
                <a:cxn ang="0">
                  <a:pos x="T6" y="T7"/>
                </a:cxn>
                <a:cxn ang="0">
                  <a:pos x="T8" y="T9"/>
                </a:cxn>
                <a:cxn ang="0">
                  <a:pos x="T10" y="T11"/>
                </a:cxn>
              </a:cxnLst>
              <a:rect l="0" t="0" r="r" b="b"/>
              <a:pathLst>
                <a:path w="35" h="54">
                  <a:moveTo>
                    <a:pt x="35" y="0"/>
                  </a:moveTo>
                  <a:cubicBezTo>
                    <a:pt x="35" y="0"/>
                    <a:pt x="35" y="0"/>
                    <a:pt x="35" y="0"/>
                  </a:cubicBezTo>
                  <a:cubicBezTo>
                    <a:pt x="29" y="2"/>
                    <a:pt x="17" y="7"/>
                    <a:pt x="9" y="26"/>
                  </a:cubicBezTo>
                  <a:cubicBezTo>
                    <a:pt x="0" y="44"/>
                    <a:pt x="10" y="54"/>
                    <a:pt x="18" y="53"/>
                  </a:cubicBezTo>
                  <a:cubicBezTo>
                    <a:pt x="18" y="34"/>
                    <a:pt x="18" y="34"/>
                    <a:pt x="18" y="34"/>
                  </a:cubicBezTo>
                  <a:cubicBezTo>
                    <a:pt x="18" y="20"/>
                    <a:pt x="25" y="7"/>
                    <a:pt x="35" y="0"/>
                  </a:cubicBezTo>
                  <a:close/>
                </a:path>
              </a:pathLst>
            </a:cu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sp>
          <p:nvSpPr>
            <p:cNvPr id="31" name="Freeform 75"/>
            <p:cNvSpPr>
              <a:spLocks/>
            </p:cNvSpPr>
            <p:nvPr/>
          </p:nvSpPr>
          <p:spPr bwMode="auto">
            <a:xfrm>
              <a:off x="2726440" y="4128844"/>
              <a:ext cx="204085" cy="314734"/>
            </a:xfrm>
            <a:custGeom>
              <a:avLst/>
              <a:gdLst>
                <a:gd name="T0" fmla="*/ 0 w 35"/>
                <a:gd name="T1" fmla="*/ 0 h 54"/>
                <a:gd name="T2" fmla="*/ 0 w 35"/>
                <a:gd name="T3" fmla="*/ 0 h 54"/>
                <a:gd name="T4" fmla="*/ 26 w 35"/>
                <a:gd name="T5" fmla="*/ 26 h 54"/>
                <a:gd name="T6" fmla="*/ 17 w 35"/>
                <a:gd name="T7" fmla="*/ 53 h 54"/>
                <a:gd name="T8" fmla="*/ 17 w 35"/>
                <a:gd name="T9" fmla="*/ 34 h 54"/>
                <a:gd name="T10" fmla="*/ 0 w 35"/>
                <a:gd name="T11" fmla="*/ 0 h 54"/>
              </a:gdLst>
              <a:ahLst/>
              <a:cxnLst>
                <a:cxn ang="0">
                  <a:pos x="T0" y="T1"/>
                </a:cxn>
                <a:cxn ang="0">
                  <a:pos x="T2" y="T3"/>
                </a:cxn>
                <a:cxn ang="0">
                  <a:pos x="T4" y="T5"/>
                </a:cxn>
                <a:cxn ang="0">
                  <a:pos x="T6" y="T7"/>
                </a:cxn>
                <a:cxn ang="0">
                  <a:pos x="T8" y="T9"/>
                </a:cxn>
                <a:cxn ang="0">
                  <a:pos x="T10" y="T11"/>
                </a:cxn>
              </a:cxnLst>
              <a:rect l="0" t="0" r="r" b="b"/>
              <a:pathLst>
                <a:path w="35" h="54">
                  <a:moveTo>
                    <a:pt x="0" y="0"/>
                  </a:moveTo>
                  <a:cubicBezTo>
                    <a:pt x="0" y="0"/>
                    <a:pt x="0" y="0"/>
                    <a:pt x="0" y="0"/>
                  </a:cubicBezTo>
                  <a:cubicBezTo>
                    <a:pt x="6" y="2"/>
                    <a:pt x="18" y="7"/>
                    <a:pt x="26" y="26"/>
                  </a:cubicBezTo>
                  <a:cubicBezTo>
                    <a:pt x="35" y="44"/>
                    <a:pt x="25" y="54"/>
                    <a:pt x="17" y="53"/>
                  </a:cubicBezTo>
                  <a:cubicBezTo>
                    <a:pt x="17" y="34"/>
                    <a:pt x="17" y="34"/>
                    <a:pt x="17" y="34"/>
                  </a:cubicBezTo>
                  <a:cubicBezTo>
                    <a:pt x="17" y="20"/>
                    <a:pt x="10" y="7"/>
                    <a:pt x="0" y="0"/>
                  </a:cubicBezTo>
                  <a:close/>
                </a:path>
              </a:pathLst>
            </a:cu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sp>
          <p:nvSpPr>
            <p:cNvPr id="32" name="Freeform 76"/>
            <p:cNvSpPr>
              <a:spLocks/>
            </p:cNvSpPr>
            <p:nvPr/>
          </p:nvSpPr>
          <p:spPr bwMode="auto">
            <a:xfrm>
              <a:off x="2389576" y="4146055"/>
              <a:ext cx="400795" cy="437678"/>
            </a:xfrm>
            <a:custGeom>
              <a:avLst/>
              <a:gdLst>
                <a:gd name="T0" fmla="*/ 69 w 69"/>
                <a:gd name="T1" fmla="*/ 29 h 75"/>
                <a:gd name="T2" fmla="*/ 58 w 69"/>
                <a:gd name="T3" fmla="*/ 0 h 75"/>
                <a:gd name="T4" fmla="*/ 35 w 69"/>
                <a:gd name="T5" fmla="*/ 10 h 75"/>
                <a:gd name="T6" fmla="*/ 13 w 69"/>
                <a:gd name="T7" fmla="*/ 0 h 75"/>
                <a:gd name="T8" fmla="*/ 0 w 69"/>
                <a:gd name="T9" fmla="*/ 29 h 75"/>
                <a:gd name="T10" fmla="*/ 0 w 69"/>
                <a:gd name="T11" fmla="*/ 59 h 75"/>
                <a:gd name="T12" fmla="*/ 14 w 69"/>
                <a:gd name="T13" fmla="*/ 75 h 75"/>
                <a:gd name="T14" fmla="*/ 57 w 69"/>
                <a:gd name="T15" fmla="*/ 75 h 75"/>
                <a:gd name="T16" fmla="*/ 57 w 69"/>
                <a:gd name="T17" fmla="*/ 75 h 75"/>
                <a:gd name="T18" fmla="*/ 69 w 69"/>
                <a:gd name="T19" fmla="*/ 37 h 75"/>
                <a:gd name="T20" fmla="*/ 69 w 69"/>
                <a:gd name="T21" fmla="*/ 29 h 75"/>
                <a:gd name="T22" fmla="*/ 69 w 69"/>
                <a:gd name="T23" fmla="*/ 2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75">
                  <a:moveTo>
                    <a:pt x="69" y="29"/>
                  </a:moveTo>
                  <a:cubicBezTo>
                    <a:pt x="69" y="18"/>
                    <a:pt x="65" y="7"/>
                    <a:pt x="58" y="0"/>
                  </a:cubicBezTo>
                  <a:cubicBezTo>
                    <a:pt x="52" y="6"/>
                    <a:pt x="44" y="10"/>
                    <a:pt x="35" y="10"/>
                  </a:cubicBezTo>
                  <a:cubicBezTo>
                    <a:pt x="26" y="10"/>
                    <a:pt x="18" y="6"/>
                    <a:pt x="13" y="0"/>
                  </a:cubicBezTo>
                  <a:cubicBezTo>
                    <a:pt x="5" y="7"/>
                    <a:pt x="0" y="18"/>
                    <a:pt x="0" y="29"/>
                  </a:cubicBezTo>
                  <a:cubicBezTo>
                    <a:pt x="0" y="59"/>
                    <a:pt x="0" y="59"/>
                    <a:pt x="0" y="59"/>
                  </a:cubicBezTo>
                  <a:cubicBezTo>
                    <a:pt x="0" y="68"/>
                    <a:pt x="7" y="75"/>
                    <a:pt x="14" y="75"/>
                  </a:cubicBezTo>
                  <a:cubicBezTo>
                    <a:pt x="57" y="75"/>
                    <a:pt x="57" y="75"/>
                    <a:pt x="57" y="75"/>
                  </a:cubicBezTo>
                  <a:cubicBezTo>
                    <a:pt x="57" y="75"/>
                    <a:pt x="57" y="75"/>
                    <a:pt x="57" y="75"/>
                  </a:cubicBezTo>
                  <a:cubicBezTo>
                    <a:pt x="64" y="75"/>
                    <a:pt x="69" y="71"/>
                    <a:pt x="69" y="37"/>
                  </a:cubicBezTo>
                  <a:cubicBezTo>
                    <a:pt x="69" y="29"/>
                    <a:pt x="69" y="29"/>
                    <a:pt x="69" y="29"/>
                  </a:cubicBezTo>
                  <a:cubicBezTo>
                    <a:pt x="69" y="29"/>
                    <a:pt x="69" y="29"/>
                    <a:pt x="69" y="29"/>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3" name="Oval 77"/>
            <p:cNvSpPr>
              <a:spLocks noChangeArrowheads="1"/>
            </p:cNvSpPr>
            <p:nvPr/>
          </p:nvSpPr>
          <p:spPr bwMode="auto">
            <a:xfrm>
              <a:off x="2460882" y="3897711"/>
              <a:ext cx="265558" cy="265557"/>
            </a:xfrm>
            <a:prstGeom prst="ellipse">
              <a:avLst/>
            </a:pr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grpSp>
      <p:grpSp>
        <p:nvGrpSpPr>
          <p:cNvPr id="7" name="Group 6"/>
          <p:cNvGrpSpPr/>
          <p:nvPr/>
        </p:nvGrpSpPr>
        <p:grpSpPr>
          <a:xfrm>
            <a:off x="1097137" y="4690515"/>
            <a:ext cx="509117" cy="686022"/>
            <a:chOff x="2251879" y="4690515"/>
            <a:chExt cx="678646" cy="686022"/>
          </a:xfrm>
        </p:grpSpPr>
        <p:sp>
          <p:nvSpPr>
            <p:cNvPr id="35" name="Freeform 74"/>
            <p:cNvSpPr>
              <a:spLocks/>
            </p:cNvSpPr>
            <p:nvPr/>
          </p:nvSpPr>
          <p:spPr bwMode="auto">
            <a:xfrm>
              <a:off x="2251879" y="4921648"/>
              <a:ext cx="201627" cy="314734"/>
            </a:xfrm>
            <a:custGeom>
              <a:avLst/>
              <a:gdLst>
                <a:gd name="T0" fmla="*/ 35 w 35"/>
                <a:gd name="T1" fmla="*/ 0 h 54"/>
                <a:gd name="T2" fmla="*/ 35 w 35"/>
                <a:gd name="T3" fmla="*/ 0 h 54"/>
                <a:gd name="T4" fmla="*/ 9 w 35"/>
                <a:gd name="T5" fmla="*/ 26 h 54"/>
                <a:gd name="T6" fmla="*/ 18 w 35"/>
                <a:gd name="T7" fmla="*/ 53 h 54"/>
                <a:gd name="T8" fmla="*/ 18 w 35"/>
                <a:gd name="T9" fmla="*/ 34 h 54"/>
                <a:gd name="T10" fmla="*/ 35 w 35"/>
                <a:gd name="T11" fmla="*/ 0 h 54"/>
              </a:gdLst>
              <a:ahLst/>
              <a:cxnLst>
                <a:cxn ang="0">
                  <a:pos x="T0" y="T1"/>
                </a:cxn>
                <a:cxn ang="0">
                  <a:pos x="T2" y="T3"/>
                </a:cxn>
                <a:cxn ang="0">
                  <a:pos x="T4" y="T5"/>
                </a:cxn>
                <a:cxn ang="0">
                  <a:pos x="T6" y="T7"/>
                </a:cxn>
                <a:cxn ang="0">
                  <a:pos x="T8" y="T9"/>
                </a:cxn>
                <a:cxn ang="0">
                  <a:pos x="T10" y="T11"/>
                </a:cxn>
              </a:cxnLst>
              <a:rect l="0" t="0" r="r" b="b"/>
              <a:pathLst>
                <a:path w="35" h="54">
                  <a:moveTo>
                    <a:pt x="35" y="0"/>
                  </a:moveTo>
                  <a:cubicBezTo>
                    <a:pt x="35" y="0"/>
                    <a:pt x="35" y="0"/>
                    <a:pt x="35" y="0"/>
                  </a:cubicBezTo>
                  <a:cubicBezTo>
                    <a:pt x="29" y="2"/>
                    <a:pt x="17" y="7"/>
                    <a:pt x="9" y="26"/>
                  </a:cubicBezTo>
                  <a:cubicBezTo>
                    <a:pt x="0" y="44"/>
                    <a:pt x="10" y="54"/>
                    <a:pt x="18" y="53"/>
                  </a:cubicBezTo>
                  <a:cubicBezTo>
                    <a:pt x="18" y="34"/>
                    <a:pt x="18" y="34"/>
                    <a:pt x="18" y="34"/>
                  </a:cubicBezTo>
                  <a:cubicBezTo>
                    <a:pt x="18" y="20"/>
                    <a:pt x="25" y="7"/>
                    <a:pt x="35" y="0"/>
                  </a:cubicBezTo>
                  <a:close/>
                </a:path>
              </a:pathLst>
            </a:cu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sp>
          <p:nvSpPr>
            <p:cNvPr id="36" name="Freeform 75"/>
            <p:cNvSpPr>
              <a:spLocks/>
            </p:cNvSpPr>
            <p:nvPr/>
          </p:nvSpPr>
          <p:spPr bwMode="auto">
            <a:xfrm>
              <a:off x="2726440" y="4921648"/>
              <a:ext cx="204085" cy="314734"/>
            </a:xfrm>
            <a:custGeom>
              <a:avLst/>
              <a:gdLst>
                <a:gd name="T0" fmla="*/ 0 w 35"/>
                <a:gd name="T1" fmla="*/ 0 h 54"/>
                <a:gd name="T2" fmla="*/ 0 w 35"/>
                <a:gd name="T3" fmla="*/ 0 h 54"/>
                <a:gd name="T4" fmla="*/ 26 w 35"/>
                <a:gd name="T5" fmla="*/ 26 h 54"/>
                <a:gd name="T6" fmla="*/ 17 w 35"/>
                <a:gd name="T7" fmla="*/ 53 h 54"/>
                <a:gd name="T8" fmla="*/ 17 w 35"/>
                <a:gd name="T9" fmla="*/ 34 h 54"/>
                <a:gd name="T10" fmla="*/ 0 w 35"/>
                <a:gd name="T11" fmla="*/ 0 h 54"/>
              </a:gdLst>
              <a:ahLst/>
              <a:cxnLst>
                <a:cxn ang="0">
                  <a:pos x="T0" y="T1"/>
                </a:cxn>
                <a:cxn ang="0">
                  <a:pos x="T2" y="T3"/>
                </a:cxn>
                <a:cxn ang="0">
                  <a:pos x="T4" y="T5"/>
                </a:cxn>
                <a:cxn ang="0">
                  <a:pos x="T6" y="T7"/>
                </a:cxn>
                <a:cxn ang="0">
                  <a:pos x="T8" y="T9"/>
                </a:cxn>
                <a:cxn ang="0">
                  <a:pos x="T10" y="T11"/>
                </a:cxn>
              </a:cxnLst>
              <a:rect l="0" t="0" r="r" b="b"/>
              <a:pathLst>
                <a:path w="35" h="54">
                  <a:moveTo>
                    <a:pt x="0" y="0"/>
                  </a:moveTo>
                  <a:cubicBezTo>
                    <a:pt x="0" y="0"/>
                    <a:pt x="0" y="0"/>
                    <a:pt x="0" y="0"/>
                  </a:cubicBezTo>
                  <a:cubicBezTo>
                    <a:pt x="6" y="2"/>
                    <a:pt x="18" y="7"/>
                    <a:pt x="26" y="26"/>
                  </a:cubicBezTo>
                  <a:cubicBezTo>
                    <a:pt x="35" y="44"/>
                    <a:pt x="25" y="54"/>
                    <a:pt x="17" y="53"/>
                  </a:cubicBezTo>
                  <a:cubicBezTo>
                    <a:pt x="17" y="34"/>
                    <a:pt x="17" y="34"/>
                    <a:pt x="17" y="34"/>
                  </a:cubicBezTo>
                  <a:cubicBezTo>
                    <a:pt x="17" y="20"/>
                    <a:pt x="10" y="7"/>
                    <a:pt x="0" y="0"/>
                  </a:cubicBezTo>
                  <a:close/>
                </a:path>
              </a:pathLst>
            </a:cu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sp>
          <p:nvSpPr>
            <p:cNvPr id="37" name="Freeform 76"/>
            <p:cNvSpPr>
              <a:spLocks/>
            </p:cNvSpPr>
            <p:nvPr/>
          </p:nvSpPr>
          <p:spPr bwMode="auto">
            <a:xfrm>
              <a:off x="2389576" y="4938859"/>
              <a:ext cx="400795" cy="437678"/>
            </a:xfrm>
            <a:custGeom>
              <a:avLst/>
              <a:gdLst>
                <a:gd name="T0" fmla="*/ 69 w 69"/>
                <a:gd name="T1" fmla="*/ 29 h 75"/>
                <a:gd name="T2" fmla="*/ 58 w 69"/>
                <a:gd name="T3" fmla="*/ 0 h 75"/>
                <a:gd name="T4" fmla="*/ 35 w 69"/>
                <a:gd name="T5" fmla="*/ 10 h 75"/>
                <a:gd name="T6" fmla="*/ 13 w 69"/>
                <a:gd name="T7" fmla="*/ 0 h 75"/>
                <a:gd name="T8" fmla="*/ 0 w 69"/>
                <a:gd name="T9" fmla="*/ 29 h 75"/>
                <a:gd name="T10" fmla="*/ 0 w 69"/>
                <a:gd name="T11" fmla="*/ 59 h 75"/>
                <a:gd name="T12" fmla="*/ 14 w 69"/>
                <a:gd name="T13" fmla="*/ 75 h 75"/>
                <a:gd name="T14" fmla="*/ 57 w 69"/>
                <a:gd name="T15" fmla="*/ 75 h 75"/>
                <a:gd name="T16" fmla="*/ 57 w 69"/>
                <a:gd name="T17" fmla="*/ 75 h 75"/>
                <a:gd name="T18" fmla="*/ 69 w 69"/>
                <a:gd name="T19" fmla="*/ 37 h 75"/>
                <a:gd name="T20" fmla="*/ 69 w 69"/>
                <a:gd name="T21" fmla="*/ 29 h 75"/>
                <a:gd name="T22" fmla="*/ 69 w 69"/>
                <a:gd name="T23" fmla="*/ 2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75">
                  <a:moveTo>
                    <a:pt x="69" y="29"/>
                  </a:moveTo>
                  <a:cubicBezTo>
                    <a:pt x="69" y="18"/>
                    <a:pt x="65" y="7"/>
                    <a:pt x="58" y="0"/>
                  </a:cubicBezTo>
                  <a:cubicBezTo>
                    <a:pt x="52" y="6"/>
                    <a:pt x="44" y="10"/>
                    <a:pt x="35" y="10"/>
                  </a:cubicBezTo>
                  <a:cubicBezTo>
                    <a:pt x="26" y="10"/>
                    <a:pt x="18" y="6"/>
                    <a:pt x="13" y="0"/>
                  </a:cubicBezTo>
                  <a:cubicBezTo>
                    <a:pt x="5" y="7"/>
                    <a:pt x="0" y="18"/>
                    <a:pt x="0" y="29"/>
                  </a:cubicBezTo>
                  <a:cubicBezTo>
                    <a:pt x="0" y="59"/>
                    <a:pt x="0" y="59"/>
                    <a:pt x="0" y="59"/>
                  </a:cubicBezTo>
                  <a:cubicBezTo>
                    <a:pt x="0" y="68"/>
                    <a:pt x="7" y="75"/>
                    <a:pt x="14" y="75"/>
                  </a:cubicBezTo>
                  <a:cubicBezTo>
                    <a:pt x="57" y="75"/>
                    <a:pt x="57" y="75"/>
                    <a:pt x="57" y="75"/>
                  </a:cubicBezTo>
                  <a:cubicBezTo>
                    <a:pt x="57" y="75"/>
                    <a:pt x="57" y="75"/>
                    <a:pt x="57" y="75"/>
                  </a:cubicBezTo>
                  <a:cubicBezTo>
                    <a:pt x="64" y="75"/>
                    <a:pt x="69" y="71"/>
                    <a:pt x="69" y="37"/>
                  </a:cubicBezTo>
                  <a:cubicBezTo>
                    <a:pt x="69" y="29"/>
                    <a:pt x="69" y="29"/>
                    <a:pt x="69" y="29"/>
                  </a:cubicBezTo>
                  <a:cubicBezTo>
                    <a:pt x="69" y="29"/>
                    <a:pt x="69" y="29"/>
                    <a:pt x="69" y="29"/>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8" name="Oval 77"/>
            <p:cNvSpPr>
              <a:spLocks noChangeArrowheads="1"/>
            </p:cNvSpPr>
            <p:nvPr/>
          </p:nvSpPr>
          <p:spPr bwMode="auto">
            <a:xfrm>
              <a:off x="2460882" y="4690515"/>
              <a:ext cx="265558" cy="265557"/>
            </a:xfrm>
            <a:prstGeom prst="ellipse">
              <a:avLst/>
            </a:pr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grpSp>
    </p:spTree>
    <p:extLst>
      <p:ext uri="{BB962C8B-B14F-4D97-AF65-F5344CB8AC3E}">
        <p14:creationId xmlns:p14="http://schemas.microsoft.com/office/powerpoint/2010/main" val="392259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6"/>
          <p:cNvSpPr>
            <a:spLocks/>
          </p:cNvSpPr>
          <p:nvPr/>
        </p:nvSpPr>
        <p:spPr bwMode="auto">
          <a:xfrm>
            <a:off x="3622766" y="230188"/>
            <a:ext cx="5390605" cy="3728969"/>
          </a:xfrm>
          <a:custGeom>
            <a:avLst/>
            <a:gdLst>
              <a:gd name="T0" fmla="*/ 239 w 276"/>
              <a:gd name="T1" fmla="*/ 77 h 185"/>
              <a:gd name="T2" fmla="*/ 240 w 276"/>
              <a:gd name="T3" fmla="*/ 65 h 185"/>
              <a:gd name="T4" fmla="*/ 175 w 276"/>
              <a:gd name="T5" fmla="*/ 0 h 185"/>
              <a:gd name="T6" fmla="*/ 116 w 276"/>
              <a:gd name="T7" fmla="*/ 39 h 185"/>
              <a:gd name="T8" fmla="*/ 81 w 276"/>
              <a:gd name="T9" fmla="*/ 24 h 185"/>
              <a:gd name="T10" fmla="*/ 34 w 276"/>
              <a:gd name="T11" fmla="*/ 71 h 185"/>
              <a:gd name="T12" fmla="*/ 35 w 276"/>
              <a:gd name="T13" fmla="*/ 81 h 185"/>
              <a:gd name="T14" fmla="*/ 0 w 276"/>
              <a:gd name="T15" fmla="*/ 131 h 185"/>
              <a:gd name="T16" fmla="*/ 54 w 276"/>
              <a:gd name="T17" fmla="*/ 185 h 185"/>
              <a:gd name="T18" fmla="*/ 220 w 276"/>
              <a:gd name="T19" fmla="*/ 185 h 185"/>
              <a:gd name="T20" fmla="*/ 276 w 276"/>
              <a:gd name="T21" fmla="*/ 129 h 185"/>
              <a:gd name="T22" fmla="*/ 239 w 276"/>
              <a:gd name="T23" fmla="*/ 7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6" h="185">
                <a:moveTo>
                  <a:pt x="239" y="77"/>
                </a:moveTo>
                <a:cubicBezTo>
                  <a:pt x="239" y="73"/>
                  <a:pt x="240" y="69"/>
                  <a:pt x="240" y="65"/>
                </a:cubicBezTo>
                <a:cubicBezTo>
                  <a:pt x="240" y="29"/>
                  <a:pt x="211" y="0"/>
                  <a:pt x="175" y="0"/>
                </a:cubicBezTo>
                <a:cubicBezTo>
                  <a:pt x="148" y="0"/>
                  <a:pt x="126" y="16"/>
                  <a:pt x="116" y="39"/>
                </a:cubicBezTo>
                <a:cubicBezTo>
                  <a:pt x="107" y="30"/>
                  <a:pt x="95" y="24"/>
                  <a:pt x="81" y="24"/>
                </a:cubicBezTo>
                <a:cubicBezTo>
                  <a:pt x="55" y="24"/>
                  <a:pt x="34" y="45"/>
                  <a:pt x="34" y="71"/>
                </a:cubicBezTo>
                <a:cubicBezTo>
                  <a:pt x="34" y="74"/>
                  <a:pt x="34" y="78"/>
                  <a:pt x="35" y="81"/>
                </a:cubicBezTo>
                <a:cubicBezTo>
                  <a:pt x="14" y="88"/>
                  <a:pt x="0" y="108"/>
                  <a:pt x="0" y="131"/>
                </a:cubicBezTo>
                <a:cubicBezTo>
                  <a:pt x="0" y="161"/>
                  <a:pt x="24" y="185"/>
                  <a:pt x="54" y="185"/>
                </a:cubicBezTo>
                <a:cubicBezTo>
                  <a:pt x="220" y="185"/>
                  <a:pt x="220" y="185"/>
                  <a:pt x="220" y="185"/>
                </a:cubicBezTo>
                <a:cubicBezTo>
                  <a:pt x="251" y="185"/>
                  <a:pt x="276" y="160"/>
                  <a:pt x="276" y="129"/>
                </a:cubicBezTo>
                <a:cubicBezTo>
                  <a:pt x="276" y="105"/>
                  <a:pt x="260" y="84"/>
                  <a:pt x="239" y="77"/>
                </a:cubicBezTo>
                <a:close/>
              </a:path>
            </a:pathLst>
          </a:custGeom>
          <a:solidFill>
            <a:srgbClr val="595959"/>
          </a:solidFill>
          <a:ln>
            <a:noFill/>
          </a:ln>
        </p:spPr>
        <p:txBody>
          <a:bodyPr vert="horz" wrap="square" lIns="82305" tIns="41153" rIns="82305" bIns="41153" numCol="1" anchor="t" anchorCtr="0" compatLnSpc="1">
            <a:prstTxWarp prst="textNoShape">
              <a:avLst/>
            </a:prstTxWarp>
          </a:bodyPr>
          <a:lstStyle/>
          <a:p>
            <a:endParaRPr lang="en-US" sz="1600" dirty="0">
              <a:solidFill>
                <a:schemeClr val="tx1"/>
              </a:solidFill>
            </a:endParaRPr>
          </a:p>
        </p:txBody>
      </p:sp>
      <p:sp>
        <p:nvSpPr>
          <p:cNvPr id="4" name="Title 3"/>
          <p:cNvSpPr>
            <a:spLocks noGrp="1"/>
          </p:cNvSpPr>
          <p:nvPr>
            <p:ph type="title"/>
          </p:nvPr>
        </p:nvSpPr>
        <p:spPr/>
        <p:txBody>
          <a:bodyPr/>
          <a:lstStyle/>
          <a:p>
            <a:r>
              <a:rPr lang="en-NZ" dirty="0"/>
              <a:t>Querying</a:t>
            </a:r>
          </a:p>
        </p:txBody>
      </p:sp>
      <p:graphicFrame>
        <p:nvGraphicFramePr>
          <p:cNvPr id="12" name="Table 11"/>
          <p:cNvGraphicFramePr>
            <a:graphicFrameLocks noGrp="1"/>
          </p:cNvGraphicFramePr>
          <p:nvPr>
            <p:extLst>
              <p:ext uri="{D42A27DB-BD31-4B8C-83A1-F6EECF244321}">
                <p14:modId xmlns:p14="http://schemas.microsoft.com/office/powerpoint/2010/main" val="3615883134"/>
              </p:ext>
            </p:extLst>
          </p:nvPr>
        </p:nvGraphicFramePr>
        <p:xfrm>
          <a:off x="0" y="2360614"/>
          <a:ext cx="6318067" cy="3116059"/>
        </p:xfrm>
        <a:graphic>
          <a:graphicData uri="http://schemas.openxmlformats.org/drawingml/2006/table">
            <a:tbl>
              <a:tblPr firstRow="1" bandRow="1">
                <a:tableStyleId>{7DF18680-E054-41AD-8BC1-D1AEF772440D}</a:tableStyleId>
              </a:tblPr>
              <a:tblGrid>
                <a:gridCol w="1785714"/>
                <a:gridCol w="1785714"/>
                <a:gridCol w="1357234"/>
                <a:gridCol w="1389405"/>
              </a:tblGrid>
              <a:tr h="641542">
                <a:tc>
                  <a:txBody>
                    <a:bodyPr/>
                    <a:lstStyle/>
                    <a:p>
                      <a:endParaRPr lang="en-NZ" sz="1600" b="1" dirty="0">
                        <a:solidFill>
                          <a:schemeClr val="lt1">
                            <a:alpha val="99000"/>
                          </a:schemeClr>
                        </a:solidFill>
                      </a:endParaRPr>
                    </a:p>
                  </a:txBody>
                  <a:tcPr marL="137196" marR="137196" marT="91440" marB="9144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NZ" sz="1600" b="1" cap="all" baseline="0" dirty="0" smtClean="0">
                          <a:solidFill>
                            <a:schemeClr val="lt1">
                              <a:alpha val="99000"/>
                            </a:schemeClr>
                          </a:solidFill>
                        </a:rPr>
                        <a:t>FIRST</a:t>
                      </a:r>
                      <a:endParaRPr lang="en-NZ" sz="1600" b="1" cap="all" baseline="0" dirty="0">
                        <a:solidFill>
                          <a:schemeClr val="lt1">
                            <a:alpha val="99000"/>
                          </a:schemeClr>
                        </a:solidFill>
                      </a:endParaRPr>
                    </a:p>
                  </a:txBody>
                  <a:tcPr marL="137196" marR="137196" marT="91440" marB="91440" anchor="ctr">
                    <a:lnL w="12700" cmpd="sng">
                      <a:noFill/>
                    </a:lnL>
                    <a:lnB w="12700" cap="flat" cmpd="sng" algn="ctr">
                      <a:noFill/>
                      <a:prstDash val="solid"/>
                      <a:round/>
                      <a:headEnd type="none" w="med" len="med"/>
                      <a:tailEnd type="none" w="med" len="med"/>
                    </a:lnB>
                    <a:solidFill>
                      <a:srgbClr val="92D050"/>
                    </a:solidFill>
                  </a:tcPr>
                </a:tc>
                <a:tc>
                  <a:txBody>
                    <a:bodyPr/>
                    <a:lstStyle/>
                    <a:p>
                      <a:r>
                        <a:rPr lang="en-NZ" sz="1600" b="1" cap="all" baseline="0" dirty="0" smtClean="0">
                          <a:solidFill>
                            <a:schemeClr val="lt1">
                              <a:alpha val="99000"/>
                            </a:schemeClr>
                          </a:solidFill>
                        </a:rPr>
                        <a:t>LAST</a:t>
                      </a:r>
                      <a:endParaRPr lang="en-NZ" sz="1600" b="1" cap="all" baseline="0" dirty="0">
                        <a:solidFill>
                          <a:schemeClr val="lt1">
                            <a:alpha val="99000"/>
                          </a:schemeClr>
                        </a:solidFill>
                      </a:endParaRPr>
                    </a:p>
                  </a:txBody>
                  <a:tcPr marL="137196" marR="137196" marT="91440" marB="91440" anchor="ctr">
                    <a:lnB w="12700" cap="flat" cmpd="sng" algn="ctr">
                      <a:noFill/>
                      <a:prstDash val="solid"/>
                      <a:round/>
                      <a:headEnd type="none" w="med" len="med"/>
                      <a:tailEnd type="none" w="med" len="med"/>
                    </a:lnB>
                    <a:solidFill>
                      <a:srgbClr val="92D050"/>
                    </a:solidFill>
                  </a:tcPr>
                </a:tc>
                <a:tc>
                  <a:txBody>
                    <a:bodyPr/>
                    <a:lstStyle/>
                    <a:p>
                      <a:r>
                        <a:rPr lang="en-NZ" sz="1600" b="1" cap="all" baseline="0" dirty="0" smtClean="0">
                          <a:solidFill>
                            <a:schemeClr val="lt1">
                              <a:alpha val="99000"/>
                            </a:schemeClr>
                          </a:solidFill>
                        </a:rPr>
                        <a:t>BIRTHDATE</a:t>
                      </a:r>
                      <a:endParaRPr lang="en-NZ" sz="1600" b="1" cap="all" baseline="0" dirty="0">
                        <a:solidFill>
                          <a:schemeClr val="lt1">
                            <a:alpha val="99000"/>
                          </a:schemeClr>
                        </a:solidFill>
                      </a:endParaRPr>
                    </a:p>
                  </a:txBody>
                  <a:tcPr marL="137196" marR="137196" marT="91440" marB="91440" anchor="ctr">
                    <a:lnB w="12700" cap="flat" cmpd="sng" algn="ctr">
                      <a:noFill/>
                      <a:prstDash val="solid"/>
                      <a:round/>
                      <a:headEnd type="none" w="med" len="med"/>
                      <a:tailEnd type="none" w="med" len="med"/>
                    </a:lnB>
                    <a:solidFill>
                      <a:srgbClr val="92D050"/>
                    </a:solidFill>
                  </a:tcPr>
                </a:tc>
              </a:tr>
              <a:tr h="824839">
                <a:tc>
                  <a:txBody>
                    <a:bodyPr/>
                    <a:lstStyle/>
                    <a:p>
                      <a:pPr algn="r"/>
                      <a:endParaRPr lang="en-NZ" sz="2400" dirty="0">
                        <a:solidFill>
                          <a:schemeClr val="tx1">
                            <a:lumMod val="50000"/>
                            <a:lumOff val="50000"/>
                            <a:alpha val="99000"/>
                          </a:schemeClr>
                        </a:solidFill>
                        <a:latin typeface="Segoe UI Light" pitchFamily="34" charset="0"/>
                      </a:endParaRPr>
                    </a:p>
                  </a:txBody>
                  <a:tcPr marL="137196" marR="137196" marT="91440" marB="9144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Wade</a:t>
                      </a:r>
                    </a:p>
                  </a:txBody>
                  <a:tcPr marL="137196" marR="137196" marT="91440" marB="91440" anchor="ctr">
                    <a:lnL w="12700" cmpd="sng">
                      <a:noFill/>
                    </a:lnL>
                    <a:lnT w="12700" cap="flat" cmpd="sng" algn="ctr">
                      <a:noFill/>
                      <a:prstDash val="solid"/>
                      <a:round/>
                      <a:headEnd type="none" w="med" len="med"/>
                      <a:tailEnd type="none" w="med" len="med"/>
                    </a:lnT>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Wegner</a:t>
                      </a:r>
                    </a:p>
                  </a:txBody>
                  <a:tcPr marL="137196" marR="137196" marT="91440" marB="91440" anchor="ctr">
                    <a:lnT w="12700" cap="flat" cmpd="sng" algn="ctr">
                      <a:noFill/>
                      <a:prstDash val="solid"/>
                      <a:round/>
                      <a:headEnd type="none" w="med" len="med"/>
                      <a:tailEnd type="none" w="med" len="med"/>
                    </a:lnT>
                    <a:solidFill>
                      <a:schemeClr val="bg1">
                        <a:lumMod val="95000"/>
                      </a:schemeClr>
                    </a:solidFill>
                  </a:tcPr>
                </a:tc>
                <a:tc>
                  <a:txBody>
                    <a:bodyPr/>
                    <a:lstStyle/>
                    <a:p>
                      <a:pPr marL="0" algn="l" defTabSz="914363" rtl="0" eaLnBrk="1" latinLnBrk="0" hangingPunct="1"/>
                      <a:r>
                        <a:rPr lang="en-US" sz="1400" kern="1200" dirty="0" smtClean="0">
                          <a:solidFill>
                            <a:schemeClr val="tx2">
                              <a:lumMod val="75000"/>
                              <a:alpha val="99000"/>
                            </a:schemeClr>
                          </a:solidFill>
                          <a:latin typeface="+mn-lt"/>
                          <a:ea typeface="+mn-ea"/>
                          <a:cs typeface="+mn-cs"/>
                        </a:rPr>
                        <a:t>2/2/1981</a:t>
                      </a:r>
                      <a:endParaRPr lang="en-US" sz="1400" kern="1200" dirty="0">
                        <a:solidFill>
                          <a:schemeClr val="tx2">
                            <a:lumMod val="75000"/>
                            <a:alpha val="99000"/>
                          </a:schemeClr>
                        </a:solidFill>
                        <a:latin typeface="+mn-lt"/>
                        <a:ea typeface="+mn-ea"/>
                        <a:cs typeface="+mn-cs"/>
                      </a:endParaRPr>
                    </a:p>
                  </a:txBody>
                  <a:tcPr anchor="ctr">
                    <a:lnT w="12700" cap="flat" cmpd="sng" algn="ctr">
                      <a:noFill/>
                      <a:prstDash val="solid"/>
                      <a:round/>
                      <a:headEnd type="none" w="med" len="med"/>
                      <a:tailEnd type="none" w="med" len="med"/>
                    </a:lnT>
                    <a:solidFill>
                      <a:schemeClr val="bg1">
                        <a:lumMod val="95000"/>
                      </a:schemeClr>
                    </a:solidFill>
                  </a:tcPr>
                </a:tc>
              </a:tr>
              <a:tr h="824839">
                <a:tc>
                  <a:txBody>
                    <a:bodyPr/>
                    <a:lstStyle/>
                    <a:p>
                      <a:pPr algn="r"/>
                      <a:endParaRPr lang="en-NZ" sz="2400" dirty="0">
                        <a:solidFill>
                          <a:schemeClr val="tx1">
                            <a:lumMod val="50000"/>
                            <a:lumOff val="50000"/>
                            <a:alpha val="99000"/>
                          </a:schemeClr>
                        </a:solidFill>
                        <a:latin typeface="Segoe UI Light" pitchFamily="34" charset="0"/>
                      </a:endParaRPr>
                    </a:p>
                  </a:txBody>
                  <a:tcPr marL="137196" marR="137196" marT="91440" marB="9144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Nathan</a:t>
                      </a:r>
                    </a:p>
                  </a:txBody>
                  <a:tcPr marL="137196" marR="137196" marT="91440" marB="91440"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Totten</a:t>
                      </a:r>
                      <a:endParaRPr lang="en-US" sz="1400" kern="1200" dirty="0">
                        <a:solidFill>
                          <a:schemeClr val="tx2">
                            <a:lumMod val="75000"/>
                            <a:alpha val="99000"/>
                          </a:schemeClr>
                        </a:solidFill>
                        <a:latin typeface="+mn-lt"/>
                        <a:ea typeface="+mn-ea"/>
                        <a:cs typeface="+mn-cs"/>
                      </a:endParaRPr>
                    </a:p>
                  </a:txBody>
                  <a:tcPr marL="137196" marR="137196" marT="91440" marB="91440" anchor="ctr">
                    <a:solidFill>
                      <a:schemeClr val="bg1">
                        <a:lumMod val="95000"/>
                      </a:schemeClr>
                    </a:solidFill>
                  </a:tcPr>
                </a:tc>
                <a:tc>
                  <a:txBody>
                    <a:bodyPr/>
                    <a:lstStyle/>
                    <a:p>
                      <a:pPr marL="0" algn="l" defTabSz="914363" rtl="0" eaLnBrk="1" latinLnBrk="0" hangingPunct="1"/>
                      <a:r>
                        <a:rPr lang="en-US" sz="1400" kern="1200" dirty="0" smtClean="0">
                          <a:solidFill>
                            <a:schemeClr val="tx2">
                              <a:lumMod val="75000"/>
                              <a:alpha val="99000"/>
                            </a:schemeClr>
                          </a:solidFill>
                          <a:latin typeface="+mn-lt"/>
                          <a:ea typeface="+mn-ea"/>
                          <a:cs typeface="+mn-cs"/>
                        </a:rPr>
                        <a:t>3/15/1965</a:t>
                      </a:r>
                      <a:endParaRPr lang="en-US" sz="1400" kern="1200" dirty="0">
                        <a:solidFill>
                          <a:schemeClr val="tx2">
                            <a:lumMod val="75000"/>
                            <a:alpha val="99000"/>
                          </a:schemeClr>
                        </a:solidFill>
                        <a:latin typeface="+mn-lt"/>
                        <a:ea typeface="+mn-ea"/>
                        <a:cs typeface="+mn-cs"/>
                      </a:endParaRPr>
                    </a:p>
                  </a:txBody>
                  <a:tcPr anchor="ctr">
                    <a:solidFill>
                      <a:schemeClr val="bg1">
                        <a:lumMod val="95000"/>
                      </a:schemeClr>
                    </a:solidFill>
                  </a:tcPr>
                </a:tc>
              </a:tr>
              <a:tr h="824839">
                <a:tc>
                  <a:txBody>
                    <a:bodyPr/>
                    <a:lstStyle/>
                    <a:p>
                      <a:pPr algn="r"/>
                      <a:endParaRPr lang="en-NZ" sz="2400" dirty="0">
                        <a:solidFill>
                          <a:schemeClr val="tx1">
                            <a:lumMod val="50000"/>
                            <a:lumOff val="50000"/>
                            <a:alpha val="99000"/>
                          </a:schemeClr>
                        </a:solidFill>
                        <a:latin typeface="Segoe UI Light" pitchFamily="34" charset="0"/>
                      </a:endParaRPr>
                    </a:p>
                  </a:txBody>
                  <a:tcPr marL="137196" marR="137196" marT="91440" marB="9144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400" kern="1200" dirty="0" smtClean="0">
                          <a:solidFill>
                            <a:schemeClr val="tx2">
                              <a:lumMod val="75000"/>
                              <a:alpha val="99000"/>
                            </a:schemeClr>
                          </a:solidFill>
                          <a:latin typeface="+mn-lt"/>
                          <a:ea typeface="+mn-ea"/>
                          <a:cs typeface="+mn-cs"/>
                        </a:rPr>
                        <a:t>Nick</a:t>
                      </a:r>
                      <a:endParaRPr lang="en-US" sz="1400" kern="1200" dirty="0">
                        <a:solidFill>
                          <a:schemeClr val="tx2">
                            <a:lumMod val="75000"/>
                            <a:alpha val="99000"/>
                          </a:schemeClr>
                        </a:solidFill>
                        <a:latin typeface="+mn-lt"/>
                        <a:ea typeface="+mn-ea"/>
                        <a:cs typeface="+mn-cs"/>
                      </a:endParaRPr>
                    </a:p>
                  </a:txBody>
                  <a:tcPr marL="137196" marR="137196" anchor="ctr">
                    <a:lnL w="12700" cmpd="sng">
                      <a:noFill/>
                    </a:lnL>
                    <a:solidFill>
                      <a:schemeClr val="bg1">
                        <a:lumMod val="95000"/>
                      </a:schemeClr>
                    </a:solidFill>
                  </a:tcPr>
                </a:tc>
                <a:tc>
                  <a:txBody>
                    <a:bodyPr/>
                    <a:lstStyle/>
                    <a:p>
                      <a:r>
                        <a:rPr lang="en-US" sz="1400" kern="1200" dirty="0" smtClean="0">
                          <a:solidFill>
                            <a:schemeClr val="tx2">
                              <a:lumMod val="75000"/>
                              <a:alpha val="99000"/>
                            </a:schemeClr>
                          </a:solidFill>
                          <a:latin typeface="+mn-lt"/>
                          <a:ea typeface="+mn-ea"/>
                          <a:cs typeface="+mn-cs"/>
                        </a:rPr>
                        <a:t>Harris</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63" rtl="0" eaLnBrk="1" latinLnBrk="0" hangingPunct="1"/>
                      <a:r>
                        <a:rPr lang="en-US" sz="1400" kern="1200" dirty="0" smtClean="0">
                          <a:solidFill>
                            <a:schemeClr val="tx2">
                              <a:lumMod val="75000"/>
                              <a:alpha val="99000"/>
                            </a:schemeClr>
                          </a:solidFill>
                          <a:latin typeface="+mn-lt"/>
                          <a:ea typeface="+mn-ea"/>
                          <a:cs typeface="+mn-cs"/>
                        </a:rPr>
                        <a:t>May 1, 1976</a:t>
                      </a:r>
                      <a:endParaRPr lang="en-US" sz="1400" kern="1200" dirty="0">
                        <a:solidFill>
                          <a:schemeClr val="tx2">
                            <a:lumMod val="75000"/>
                            <a:alpha val="99000"/>
                          </a:schemeClr>
                        </a:solidFill>
                        <a:latin typeface="+mn-lt"/>
                        <a:ea typeface="+mn-ea"/>
                        <a:cs typeface="+mn-cs"/>
                      </a:endParaRPr>
                    </a:p>
                  </a:txBody>
                  <a:tcPr anchor="ctr">
                    <a:solidFill>
                      <a:schemeClr val="bg1">
                        <a:lumMod val="95000"/>
                      </a:schemeClr>
                    </a:solidFill>
                  </a:tcPr>
                </a:tc>
              </a:tr>
            </a:tbl>
          </a:graphicData>
        </a:graphic>
      </p:graphicFrame>
      <p:sp>
        <p:nvSpPr>
          <p:cNvPr id="17" name="Rounded Rectangle 16"/>
          <p:cNvSpPr/>
          <p:nvPr/>
        </p:nvSpPr>
        <p:spPr>
          <a:xfrm>
            <a:off x="712050" y="3005036"/>
            <a:ext cx="5592531" cy="847928"/>
          </a:xfrm>
          <a:prstGeom prst="roundRect">
            <a:avLst>
              <a:gd name="adj" fmla="val 10931"/>
            </a:avLst>
          </a:prstGeom>
          <a:noFill/>
          <a:ln>
            <a:solidFill>
              <a:schemeClr val="accent2">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6" tIns="45719" rIns="91436" bIns="45719" rtlCol="0" anchor="ctr"/>
          <a:lstStyle/>
          <a:p>
            <a:pPr algn="ctr"/>
            <a:endParaRPr lang="en-US" dirty="0"/>
          </a:p>
        </p:txBody>
      </p:sp>
      <p:grpSp>
        <p:nvGrpSpPr>
          <p:cNvPr id="10" name="Group 9"/>
          <p:cNvGrpSpPr/>
          <p:nvPr/>
        </p:nvGrpSpPr>
        <p:grpSpPr>
          <a:xfrm>
            <a:off x="1100119" y="3104907"/>
            <a:ext cx="509117" cy="686022"/>
            <a:chOff x="2251879" y="3104907"/>
            <a:chExt cx="678646" cy="686022"/>
          </a:xfrm>
        </p:grpSpPr>
        <p:sp>
          <p:nvSpPr>
            <p:cNvPr id="25" name="Freeform 74"/>
            <p:cNvSpPr>
              <a:spLocks/>
            </p:cNvSpPr>
            <p:nvPr/>
          </p:nvSpPr>
          <p:spPr bwMode="auto">
            <a:xfrm>
              <a:off x="2251879" y="3336040"/>
              <a:ext cx="201627" cy="314734"/>
            </a:xfrm>
            <a:custGeom>
              <a:avLst/>
              <a:gdLst>
                <a:gd name="T0" fmla="*/ 35 w 35"/>
                <a:gd name="T1" fmla="*/ 0 h 54"/>
                <a:gd name="T2" fmla="*/ 35 w 35"/>
                <a:gd name="T3" fmla="*/ 0 h 54"/>
                <a:gd name="T4" fmla="*/ 9 w 35"/>
                <a:gd name="T5" fmla="*/ 26 h 54"/>
                <a:gd name="T6" fmla="*/ 18 w 35"/>
                <a:gd name="T7" fmla="*/ 53 h 54"/>
                <a:gd name="T8" fmla="*/ 18 w 35"/>
                <a:gd name="T9" fmla="*/ 34 h 54"/>
                <a:gd name="T10" fmla="*/ 35 w 35"/>
                <a:gd name="T11" fmla="*/ 0 h 54"/>
              </a:gdLst>
              <a:ahLst/>
              <a:cxnLst>
                <a:cxn ang="0">
                  <a:pos x="T0" y="T1"/>
                </a:cxn>
                <a:cxn ang="0">
                  <a:pos x="T2" y="T3"/>
                </a:cxn>
                <a:cxn ang="0">
                  <a:pos x="T4" y="T5"/>
                </a:cxn>
                <a:cxn ang="0">
                  <a:pos x="T6" y="T7"/>
                </a:cxn>
                <a:cxn ang="0">
                  <a:pos x="T8" y="T9"/>
                </a:cxn>
                <a:cxn ang="0">
                  <a:pos x="T10" y="T11"/>
                </a:cxn>
              </a:cxnLst>
              <a:rect l="0" t="0" r="r" b="b"/>
              <a:pathLst>
                <a:path w="35" h="54">
                  <a:moveTo>
                    <a:pt x="35" y="0"/>
                  </a:moveTo>
                  <a:cubicBezTo>
                    <a:pt x="35" y="0"/>
                    <a:pt x="35" y="0"/>
                    <a:pt x="35" y="0"/>
                  </a:cubicBezTo>
                  <a:cubicBezTo>
                    <a:pt x="29" y="2"/>
                    <a:pt x="17" y="7"/>
                    <a:pt x="9" y="26"/>
                  </a:cubicBezTo>
                  <a:cubicBezTo>
                    <a:pt x="0" y="44"/>
                    <a:pt x="10" y="54"/>
                    <a:pt x="18" y="53"/>
                  </a:cubicBezTo>
                  <a:cubicBezTo>
                    <a:pt x="18" y="34"/>
                    <a:pt x="18" y="34"/>
                    <a:pt x="18" y="34"/>
                  </a:cubicBezTo>
                  <a:cubicBezTo>
                    <a:pt x="18" y="20"/>
                    <a:pt x="25" y="7"/>
                    <a:pt x="35" y="0"/>
                  </a:cubicBezTo>
                  <a:close/>
                </a:path>
              </a:pathLst>
            </a:cu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sp>
          <p:nvSpPr>
            <p:cNvPr id="26" name="Freeform 75"/>
            <p:cNvSpPr>
              <a:spLocks/>
            </p:cNvSpPr>
            <p:nvPr/>
          </p:nvSpPr>
          <p:spPr bwMode="auto">
            <a:xfrm>
              <a:off x="2726440" y="3336040"/>
              <a:ext cx="204085" cy="314734"/>
            </a:xfrm>
            <a:custGeom>
              <a:avLst/>
              <a:gdLst>
                <a:gd name="T0" fmla="*/ 0 w 35"/>
                <a:gd name="T1" fmla="*/ 0 h 54"/>
                <a:gd name="T2" fmla="*/ 0 w 35"/>
                <a:gd name="T3" fmla="*/ 0 h 54"/>
                <a:gd name="T4" fmla="*/ 26 w 35"/>
                <a:gd name="T5" fmla="*/ 26 h 54"/>
                <a:gd name="T6" fmla="*/ 17 w 35"/>
                <a:gd name="T7" fmla="*/ 53 h 54"/>
                <a:gd name="T8" fmla="*/ 17 w 35"/>
                <a:gd name="T9" fmla="*/ 34 h 54"/>
                <a:gd name="T10" fmla="*/ 0 w 35"/>
                <a:gd name="T11" fmla="*/ 0 h 54"/>
              </a:gdLst>
              <a:ahLst/>
              <a:cxnLst>
                <a:cxn ang="0">
                  <a:pos x="T0" y="T1"/>
                </a:cxn>
                <a:cxn ang="0">
                  <a:pos x="T2" y="T3"/>
                </a:cxn>
                <a:cxn ang="0">
                  <a:pos x="T4" y="T5"/>
                </a:cxn>
                <a:cxn ang="0">
                  <a:pos x="T6" y="T7"/>
                </a:cxn>
                <a:cxn ang="0">
                  <a:pos x="T8" y="T9"/>
                </a:cxn>
                <a:cxn ang="0">
                  <a:pos x="T10" y="T11"/>
                </a:cxn>
              </a:cxnLst>
              <a:rect l="0" t="0" r="r" b="b"/>
              <a:pathLst>
                <a:path w="35" h="54">
                  <a:moveTo>
                    <a:pt x="0" y="0"/>
                  </a:moveTo>
                  <a:cubicBezTo>
                    <a:pt x="0" y="0"/>
                    <a:pt x="0" y="0"/>
                    <a:pt x="0" y="0"/>
                  </a:cubicBezTo>
                  <a:cubicBezTo>
                    <a:pt x="6" y="2"/>
                    <a:pt x="18" y="7"/>
                    <a:pt x="26" y="26"/>
                  </a:cubicBezTo>
                  <a:cubicBezTo>
                    <a:pt x="35" y="44"/>
                    <a:pt x="25" y="54"/>
                    <a:pt x="17" y="53"/>
                  </a:cubicBezTo>
                  <a:cubicBezTo>
                    <a:pt x="17" y="34"/>
                    <a:pt x="17" y="34"/>
                    <a:pt x="17" y="34"/>
                  </a:cubicBezTo>
                  <a:cubicBezTo>
                    <a:pt x="17" y="20"/>
                    <a:pt x="10" y="7"/>
                    <a:pt x="0" y="0"/>
                  </a:cubicBezTo>
                  <a:close/>
                </a:path>
              </a:pathLst>
            </a:cu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sp>
          <p:nvSpPr>
            <p:cNvPr id="27" name="Freeform 76"/>
            <p:cNvSpPr>
              <a:spLocks/>
            </p:cNvSpPr>
            <p:nvPr/>
          </p:nvSpPr>
          <p:spPr bwMode="auto">
            <a:xfrm>
              <a:off x="2389576" y="3353251"/>
              <a:ext cx="400795" cy="437678"/>
            </a:xfrm>
            <a:custGeom>
              <a:avLst/>
              <a:gdLst>
                <a:gd name="T0" fmla="*/ 69 w 69"/>
                <a:gd name="T1" fmla="*/ 29 h 75"/>
                <a:gd name="T2" fmla="*/ 58 w 69"/>
                <a:gd name="T3" fmla="*/ 0 h 75"/>
                <a:gd name="T4" fmla="*/ 35 w 69"/>
                <a:gd name="T5" fmla="*/ 10 h 75"/>
                <a:gd name="T6" fmla="*/ 13 w 69"/>
                <a:gd name="T7" fmla="*/ 0 h 75"/>
                <a:gd name="T8" fmla="*/ 0 w 69"/>
                <a:gd name="T9" fmla="*/ 29 h 75"/>
                <a:gd name="T10" fmla="*/ 0 w 69"/>
                <a:gd name="T11" fmla="*/ 59 h 75"/>
                <a:gd name="T12" fmla="*/ 14 w 69"/>
                <a:gd name="T13" fmla="*/ 75 h 75"/>
                <a:gd name="T14" fmla="*/ 57 w 69"/>
                <a:gd name="T15" fmla="*/ 75 h 75"/>
                <a:gd name="T16" fmla="*/ 57 w 69"/>
                <a:gd name="T17" fmla="*/ 75 h 75"/>
                <a:gd name="T18" fmla="*/ 69 w 69"/>
                <a:gd name="T19" fmla="*/ 37 h 75"/>
                <a:gd name="T20" fmla="*/ 69 w 69"/>
                <a:gd name="T21" fmla="*/ 29 h 75"/>
                <a:gd name="T22" fmla="*/ 69 w 69"/>
                <a:gd name="T23" fmla="*/ 2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75">
                  <a:moveTo>
                    <a:pt x="69" y="29"/>
                  </a:moveTo>
                  <a:cubicBezTo>
                    <a:pt x="69" y="18"/>
                    <a:pt x="65" y="7"/>
                    <a:pt x="58" y="0"/>
                  </a:cubicBezTo>
                  <a:cubicBezTo>
                    <a:pt x="52" y="6"/>
                    <a:pt x="44" y="10"/>
                    <a:pt x="35" y="10"/>
                  </a:cubicBezTo>
                  <a:cubicBezTo>
                    <a:pt x="26" y="10"/>
                    <a:pt x="18" y="6"/>
                    <a:pt x="13" y="0"/>
                  </a:cubicBezTo>
                  <a:cubicBezTo>
                    <a:pt x="5" y="7"/>
                    <a:pt x="0" y="18"/>
                    <a:pt x="0" y="29"/>
                  </a:cubicBezTo>
                  <a:cubicBezTo>
                    <a:pt x="0" y="59"/>
                    <a:pt x="0" y="59"/>
                    <a:pt x="0" y="59"/>
                  </a:cubicBezTo>
                  <a:cubicBezTo>
                    <a:pt x="0" y="68"/>
                    <a:pt x="7" y="75"/>
                    <a:pt x="14" y="75"/>
                  </a:cubicBezTo>
                  <a:cubicBezTo>
                    <a:pt x="57" y="75"/>
                    <a:pt x="57" y="75"/>
                    <a:pt x="57" y="75"/>
                  </a:cubicBezTo>
                  <a:cubicBezTo>
                    <a:pt x="57" y="75"/>
                    <a:pt x="57" y="75"/>
                    <a:pt x="57" y="75"/>
                  </a:cubicBezTo>
                  <a:cubicBezTo>
                    <a:pt x="64" y="75"/>
                    <a:pt x="69" y="71"/>
                    <a:pt x="69" y="37"/>
                  </a:cubicBezTo>
                  <a:cubicBezTo>
                    <a:pt x="69" y="29"/>
                    <a:pt x="69" y="29"/>
                    <a:pt x="69" y="29"/>
                  </a:cubicBezTo>
                  <a:cubicBezTo>
                    <a:pt x="69" y="29"/>
                    <a:pt x="69" y="29"/>
                    <a:pt x="69" y="29"/>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8" name="Oval 77"/>
            <p:cNvSpPr>
              <a:spLocks noChangeArrowheads="1"/>
            </p:cNvSpPr>
            <p:nvPr/>
          </p:nvSpPr>
          <p:spPr bwMode="auto">
            <a:xfrm>
              <a:off x="2460882" y="3104907"/>
              <a:ext cx="265558" cy="265557"/>
            </a:xfrm>
            <a:prstGeom prst="ellipse">
              <a:avLst/>
            </a:pr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grpSp>
      <p:grpSp>
        <p:nvGrpSpPr>
          <p:cNvPr id="8" name="Group 7"/>
          <p:cNvGrpSpPr/>
          <p:nvPr/>
        </p:nvGrpSpPr>
        <p:grpSpPr>
          <a:xfrm>
            <a:off x="1100119" y="3897711"/>
            <a:ext cx="509117" cy="686022"/>
            <a:chOff x="2251879" y="3897711"/>
            <a:chExt cx="678646" cy="686022"/>
          </a:xfrm>
        </p:grpSpPr>
        <p:sp>
          <p:nvSpPr>
            <p:cNvPr id="30" name="Freeform 74"/>
            <p:cNvSpPr>
              <a:spLocks/>
            </p:cNvSpPr>
            <p:nvPr/>
          </p:nvSpPr>
          <p:spPr bwMode="auto">
            <a:xfrm>
              <a:off x="2251879" y="4128844"/>
              <a:ext cx="201627" cy="314734"/>
            </a:xfrm>
            <a:custGeom>
              <a:avLst/>
              <a:gdLst>
                <a:gd name="T0" fmla="*/ 35 w 35"/>
                <a:gd name="T1" fmla="*/ 0 h 54"/>
                <a:gd name="T2" fmla="*/ 35 w 35"/>
                <a:gd name="T3" fmla="*/ 0 h 54"/>
                <a:gd name="T4" fmla="*/ 9 w 35"/>
                <a:gd name="T5" fmla="*/ 26 h 54"/>
                <a:gd name="T6" fmla="*/ 18 w 35"/>
                <a:gd name="T7" fmla="*/ 53 h 54"/>
                <a:gd name="T8" fmla="*/ 18 w 35"/>
                <a:gd name="T9" fmla="*/ 34 h 54"/>
                <a:gd name="T10" fmla="*/ 35 w 35"/>
                <a:gd name="T11" fmla="*/ 0 h 54"/>
              </a:gdLst>
              <a:ahLst/>
              <a:cxnLst>
                <a:cxn ang="0">
                  <a:pos x="T0" y="T1"/>
                </a:cxn>
                <a:cxn ang="0">
                  <a:pos x="T2" y="T3"/>
                </a:cxn>
                <a:cxn ang="0">
                  <a:pos x="T4" y="T5"/>
                </a:cxn>
                <a:cxn ang="0">
                  <a:pos x="T6" y="T7"/>
                </a:cxn>
                <a:cxn ang="0">
                  <a:pos x="T8" y="T9"/>
                </a:cxn>
                <a:cxn ang="0">
                  <a:pos x="T10" y="T11"/>
                </a:cxn>
              </a:cxnLst>
              <a:rect l="0" t="0" r="r" b="b"/>
              <a:pathLst>
                <a:path w="35" h="54">
                  <a:moveTo>
                    <a:pt x="35" y="0"/>
                  </a:moveTo>
                  <a:cubicBezTo>
                    <a:pt x="35" y="0"/>
                    <a:pt x="35" y="0"/>
                    <a:pt x="35" y="0"/>
                  </a:cubicBezTo>
                  <a:cubicBezTo>
                    <a:pt x="29" y="2"/>
                    <a:pt x="17" y="7"/>
                    <a:pt x="9" y="26"/>
                  </a:cubicBezTo>
                  <a:cubicBezTo>
                    <a:pt x="0" y="44"/>
                    <a:pt x="10" y="54"/>
                    <a:pt x="18" y="53"/>
                  </a:cubicBezTo>
                  <a:cubicBezTo>
                    <a:pt x="18" y="34"/>
                    <a:pt x="18" y="34"/>
                    <a:pt x="18" y="34"/>
                  </a:cubicBezTo>
                  <a:cubicBezTo>
                    <a:pt x="18" y="20"/>
                    <a:pt x="25" y="7"/>
                    <a:pt x="35" y="0"/>
                  </a:cubicBezTo>
                  <a:close/>
                </a:path>
              </a:pathLst>
            </a:cu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sp>
          <p:nvSpPr>
            <p:cNvPr id="31" name="Freeform 75"/>
            <p:cNvSpPr>
              <a:spLocks/>
            </p:cNvSpPr>
            <p:nvPr/>
          </p:nvSpPr>
          <p:spPr bwMode="auto">
            <a:xfrm>
              <a:off x="2726440" y="4128844"/>
              <a:ext cx="204085" cy="314734"/>
            </a:xfrm>
            <a:custGeom>
              <a:avLst/>
              <a:gdLst>
                <a:gd name="T0" fmla="*/ 0 w 35"/>
                <a:gd name="T1" fmla="*/ 0 h 54"/>
                <a:gd name="T2" fmla="*/ 0 w 35"/>
                <a:gd name="T3" fmla="*/ 0 h 54"/>
                <a:gd name="T4" fmla="*/ 26 w 35"/>
                <a:gd name="T5" fmla="*/ 26 h 54"/>
                <a:gd name="T6" fmla="*/ 17 w 35"/>
                <a:gd name="T7" fmla="*/ 53 h 54"/>
                <a:gd name="T8" fmla="*/ 17 w 35"/>
                <a:gd name="T9" fmla="*/ 34 h 54"/>
                <a:gd name="T10" fmla="*/ 0 w 35"/>
                <a:gd name="T11" fmla="*/ 0 h 54"/>
              </a:gdLst>
              <a:ahLst/>
              <a:cxnLst>
                <a:cxn ang="0">
                  <a:pos x="T0" y="T1"/>
                </a:cxn>
                <a:cxn ang="0">
                  <a:pos x="T2" y="T3"/>
                </a:cxn>
                <a:cxn ang="0">
                  <a:pos x="T4" y="T5"/>
                </a:cxn>
                <a:cxn ang="0">
                  <a:pos x="T6" y="T7"/>
                </a:cxn>
                <a:cxn ang="0">
                  <a:pos x="T8" y="T9"/>
                </a:cxn>
                <a:cxn ang="0">
                  <a:pos x="T10" y="T11"/>
                </a:cxn>
              </a:cxnLst>
              <a:rect l="0" t="0" r="r" b="b"/>
              <a:pathLst>
                <a:path w="35" h="54">
                  <a:moveTo>
                    <a:pt x="0" y="0"/>
                  </a:moveTo>
                  <a:cubicBezTo>
                    <a:pt x="0" y="0"/>
                    <a:pt x="0" y="0"/>
                    <a:pt x="0" y="0"/>
                  </a:cubicBezTo>
                  <a:cubicBezTo>
                    <a:pt x="6" y="2"/>
                    <a:pt x="18" y="7"/>
                    <a:pt x="26" y="26"/>
                  </a:cubicBezTo>
                  <a:cubicBezTo>
                    <a:pt x="35" y="44"/>
                    <a:pt x="25" y="54"/>
                    <a:pt x="17" y="53"/>
                  </a:cubicBezTo>
                  <a:cubicBezTo>
                    <a:pt x="17" y="34"/>
                    <a:pt x="17" y="34"/>
                    <a:pt x="17" y="34"/>
                  </a:cubicBezTo>
                  <a:cubicBezTo>
                    <a:pt x="17" y="20"/>
                    <a:pt x="10" y="7"/>
                    <a:pt x="0" y="0"/>
                  </a:cubicBezTo>
                  <a:close/>
                </a:path>
              </a:pathLst>
            </a:cu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sp>
          <p:nvSpPr>
            <p:cNvPr id="32" name="Freeform 76"/>
            <p:cNvSpPr>
              <a:spLocks/>
            </p:cNvSpPr>
            <p:nvPr/>
          </p:nvSpPr>
          <p:spPr bwMode="auto">
            <a:xfrm>
              <a:off x="2389576" y="4146055"/>
              <a:ext cx="400795" cy="437678"/>
            </a:xfrm>
            <a:custGeom>
              <a:avLst/>
              <a:gdLst>
                <a:gd name="T0" fmla="*/ 69 w 69"/>
                <a:gd name="T1" fmla="*/ 29 h 75"/>
                <a:gd name="T2" fmla="*/ 58 w 69"/>
                <a:gd name="T3" fmla="*/ 0 h 75"/>
                <a:gd name="T4" fmla="*/ 35 w 69"/>
                <a:gd name="T5" fmla="*/ 10 h 75"/>
                <a:gd name="T6" fmla="*/ 13 w 69"/>
                <a:gd name="T7" fmla="*/ 0 h 75"/>
                <a:gd name="T8" fmla="*/ 0 w 69"/>
                <a:gd name="T9" fmla="*/ 29 h 75"/>
                <a:gd name="T10" fmla="*/ 0 w 69"/>
                <a:gd name="T11" fmla="*/ 59 h 75"/>
                <a:gd name="T12" fmla="*/ 14 w 69"/>
                <a:gd name="T13" fmla="*/ 75 h 75"/>
                <a:gd name="T14" fmla="*/ 57 w 69"/>
                <a:gd name="T15" fmla="*/ 75 h 75"/>
                <a:gd name="T16" fmla="*/ 57 w 69"/>
                <a:gd name="T17" fmla="*/ 75 h 75"/>
                <a:gd name="T18" fmla="*/ 69 w 69"/>
                <a:gd name="T19" fmla="*/ 37 h 75"/>
                <a:gd name="T20" fmla="*/ 69 w 69"/>
                <a:gd name="T21" fmla="*/ 29 h 75"/>
                <a:gd name="T22" fmla="*/ 69 w 69"/>
                <a:gd name="T23" fmla="*/ 2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75">
                  <a:moveTo>
                    <a:pt x="69" y="29"/>
                  </a:moveTo>
                  <a:cubicBezTo>
                    <a:pt x="69" y="18"/>
                    <a:pt x="65" y="7"/>
                    <a:pt x="58" y="0"/>
                  </a:cubicBezTo>
                  <a:cubicBezTo>
                    <a:pt x="52" y="6"/>
                    <a:pt x="44" y="10"/>
                    <a:pt x="35" y="10"/>
                  </a:cubicBezTo>
                  <a:cubicBezTo>
                    <a:pt x="26" y="10"/>
                    <a:pt x="18" y="6"/>
                    <a:pt x="13" y="0"/>
                  </a:cubicBezTo>
                  <a:cubicBezTo>
                    <a:pt x="5" y="7"/>
                    <a:pt x="0" y="18"/>
                    <a:pt x="0" y="29"/>
                  </a:cubicBezTo>
                  <a:cubicBezTo>
                    <a:pt x="0" y="59"/>
                    <a:pt x="0" y="59"/>
                    <a:pt x="0" y="59"/>
                  </a:cubicBezTo>
                  <a:cubicBezTo>
                    <a:pt x="0" y="68"/>
                    <a:pt x="7" y="75"/>
                    <a:pt x="14" y="75"/>
                  </a:cubicBezTo>
                  <a:cubicBezTo>
                    <a:pt x="57" y="75"/>
                    <a:pt x="57" y="75"/>
                    <a:pt x="57" y="75"/>
                  </a:cubicBezTo>
                  <a:cubicBezTo>
                    <a:pt x="57" y="75"/>
                    <a:pt x="57" y="75"/>
                    <a:pt x="57" y="75"/>
                  </a:cubicBezTo>
                  <a:cubicBezTo>
                    <a:pt x="64" y="75"/>
                    <a:pt x="69" y="71"/>
                    <a:pt x="69" y="37"/>
                  </a:cubicBezTo>
                  <a:cubicBezTo>
                    <a:pt x="69" y="29"/>
                    <a:pt x="69" y="29"/>
                    <a:pt x="69" y="29"/>
                  </a:cubicBezTo>
                  <a:cubicBezTo>
                    <a:pt x="69" y="29"/>
                    <a:pt x="69" y="29"/>
                    <a:pt x="69" y="29"/>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3" name="Oval 77"/>
            <p:cNvSpPr>
              <a:spLocks noChangeArrowheads="1"/>
            </p:cNvSpPr>
            <p:nvPr/>
          </p:nvSpPr>
          <p:spPr bwMode="auto">
            <a:xfrm>
              <a:off x="2460882" y="3897711"/>
              <a:ext cx="265558" cy="265557"/>
            </a:xfrm>
            <a:prstGeom prst="ellipse">
              <a:avLst/>
            </a:pr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grpSp>
      <p:grpSp>
        <p:nvGrpSpPr>
          <p:cNvPr id="7" name="Group 6"/>
          <p:cNvGrpSpPr/>
          <p:nvPr/>
        </p:nvGrpSpPr>
        <p:grpSpPr>
          <a:xfrm>
            <a:off x="1100119" y="4690515"/>
            <a:ext cx="509117" cy="686022"/>
            <a:chOff x="2251879" y="4690515"/>
            <a:chExt cx="678646" cy="686022"/>
          </a:xfrm>
        </p:grpSpPr>
        <p:sp>
          <p:nvSpPr>
            <p:cNvPr id="35" name="Freeform 74"/>
            <p:cNvSpPr>
              <a:spLocks/>
            </p:cNvSpPr>
            <p:nvPr/>
          </p:nvSpPr>
          <p:spPr bwMode="auto">
            <a:xfrm>
              <a:off x="2251879" y="4921648"/>
              <a:ext cx="201627" cy="314734"/>
            </a:xfrm>
            <a:custGeom>
              <a:avLst/>
              <a:gdLst>
                <a:gd name="T0" fmla="*/ 35 w 35"/>
                <a:gd name="T1" fmla="*/ 0 h 54"/>
                <a:gd name="T2" fmla="*/ 35 w 35"/>
                <a:gd name="T3" fmla="*/ 0 h 54"/>
                <a:gd name="T4" fmla="*/ 9 w 35"/>
                <a:gd name="T5" fmla="*/ 26 h 54"/>
                <a:gd name="T6" fmla="*/ 18 w 35"/>
                <a:gd name="T7" fmla="*/ 53 h 54"/>
                <a:gd name="T8" fmla="*/ 18 w 35"/>
                <a:gd name="T9" fmla="*/ 34 h 54"/>
                <a:gd name="T10" fmla="*/ 35 w 35"/>
                <a:gd name="T11" fmla="*/ 0 h 54"/>
              </a:gdLst>
              <a:ahLst/>
              <a:cxnLst>
                <a:cxn ang="0">
                  <a:pos x="T0" y="T1"/>
                </a:cxn>
                <a:cxn ang="0">
                  <a:pos x="T2" y="T3"/>
                </a:cxn>
                <a:cxn ang="0">
                  <a:pos x="T4" y="T5"/>
                </a:cxn>
                <a:cxn ang="0">
                  <a:pos x="T6" y="T7"/>
                </a:cxn>
                <a:cxn ang="0">
                  <a:pos x="T8" y="T9"/>
                </a:cxn>
                <a:cxn ang="0">
                  <a:pos x="T10" y="T11"/>
                </a:cxn>
              </a:cxnLst>
              <a:rect l="0" t="0" r="r" b="b"/>
              <a:pathLst>
                <a:path w="35" h="54">
                  <a:moveTo>
                    <a:pt x="35" y="0"/>
                  </a:moveTo>
                  <a:cubicBezTo>
                    <a:pt x="35" y="0"/>
                    <a:pt x="35" y="0"/>
                    <a:pt x="35" y="0"/>
                  </a:cubicBezTo>
                  <a:cubicBezTo>
                    <a:pt x="29" y="2"/>
                    <a:pt x="17" y="7"/>
                    <a:pt x="9" y="26"/>
                  </a:cubicBezTo>
                  <a:cubicBezTo>
                    <a:pt x="0" y="44"/>
                    <a:pt x="10" y="54"/>
                    <a:pt x="18" y="53"/>
                  </a:cubicBezTo>
                  <a:cubicBezTo>
                    <a:pt x="18" y="34"/>
                    <a:pt x="18" y="34"/>
                    <a:pt x="18" y="34"/>
                  </a:cubicBezTo>
                  <a:cubicBezTo>
                    <a:pt x="18" y="20"/>
                    <a:pt x="25" y="7"/>
                    <a:pt x="35" y="0"/>
                  </a:cubicBezTo>
                  <a:close/>
                </a:path>
              </a:pathLst>
            </a:cu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sp>
          <p:nvSpPr>
            <p:cNvPr id="36" name="Freeform 75"/>
            <p:cNvSpPr>
              <a:spLocks/>
            </p:cNvSpPr>
            <p:nvPr/>
          </p:nvSpPr>
          <p:spPr bwMode="auto">
            <a:xfrm>
              <a:off x="2726440" y="4921648"/>
              <a:ext cx="204085" cy="314734"/>
            </a:xfrm>
            <a:custGeom>
              <a:avLst/>
              <a:gdLst>
                <a:gd name="T0" fmla="*/ 0 w 35"/>
                <a:gd name="T1" fmla="*/ 0 h 54"/>
                <a:gd name="T2" fmla="*/ 0 w 35"/>
                <a:gd name="T3" fmla="*/ 0 h 54"/>
                <a:gd name="T4" fmla="*/ 26 w 35"/>
                <a:gd name="T5" fmla="*/ 26 h 54"/>
                <a:gd name="T6" fmla="*/ 17 w 35"/>
                <a:gd name="T7" fmla="*/ 53 h 54"/>
                <a:gd name="T8" fmla="*/ 17 w 35"/>
                <a:gd name="T9" fmla="*/ 34 h 54"/>
                <a:gd name="T10" fmla="*/ 0 w 35"/>
                <a:gd name="T11" fmla="*/ 0 h 54"/>
              </a:gdLst>
              <a:ahLst/>
              <a:cxnLst>
                <a:cxn ang="0">
                  <a:pos x="T0" y="T1"/>
                </a:cxn>
                <a:cxn ang="0">
                  <a:pos x="T2" y="T3"/>
                </a:cxn>
                <a:cxn ang="0">
                  <a:pos x="T4" y="T5"/>
                </a:cxn>
                <a:cxn ang="0">
                  <a:pos x="T6" y="T7"/>
                </a:cxn>
                <a:cxn ang="0">
                  <a:pos x="T8" y="T9"/>
                </a:cxn>
                <a:cxn ang="0">
                  <a:pos x="T10" y="T11"/>
                </a:cxn>
              </a:cxnLst>
              <a:rect l="0" t="0" r="r" b="b"/>
              <a:pathLst>
                <a:path w="35" h="54">
                  <a:moveTo>
                    <a:pt x="0" y="0"/>
                  </a:moveTo>
                  <a:cubicBezTo>
                    <a:pt x="0" y="0"/>
                    <a:pt x="0" y="0"/>
                    <a:pt x="0" y="0"/>
                  </a:cubicBezTo>
                  <a:cubicBezTo>
                    <a:pt x="6" y="2"/>
                    <a:pt x="18" y="7"/>
                    <a:pt x="26" y="26"/>
                  </a:cubicBezTo>
                  <a:cubicBezTo>
                    <a:pt x="35" y="44"/>
                    <a:pt x="25" y="54"/>
                    <a:pt x="17" y="53"/>
                  </a:cubicBezTo>
                  <a:cubicBezTo>
                    <a:pt x="17" y="34"/>
                    <a:pt x="17" y="34"/>
                    <a:pt x="17" y="34"/>
                  </a:cubicBezTo>
                  <a:cubicBezTo>
                    <a:pt x="17" y="20"/>
                    <a:pt x="10" y="7"/>
                    <a:pt x="0" y="0"/>
                  </a:cubicBezTo>
                  <a:close/>
                </a:path>
              </a:pathLst>
            </a:cu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sp>
          <p:nvSpPr>
            <p:cNvPr id="37" name="Freeform 76"/>
            <p:cNvSpPr>
              <a:spLocks/>
            </p:cNvSpPr>
            <p:nvPr/>
          </p:nvSpPr>
          <p:spPr bwMode="auto">
            <a:xfrm>
              <a:off x="2389576" y="4938859"/>
              <a:ext cx="400795" cy="437678"/>
            </a:xfrm>
            <a:custGeom>
              <a:avLst/>
              <a:gdLst>
                <a:gd name="T0" fmla="*/ 69 w 69"/>
                <a:gd name="T1" fmla="*/ 29 h 75"/>
                <a:gd name="T2" fmla="*/ 58 w 69"/>
                <a:gd name="T3" fmla="*/ 0 h 75"/>
                <a:gd name="T4" fmla="*/ 35 w 69"/>
                <a:gd name="T5" fmla="*/ 10 h 75"/>
                <a:gd name="T6" fmla="*/ 13 w 69"/>
                <a:gd name="T7" fmla="*/ 0 h 75"/>
                <a:gd name="T8" fmla="*/ 0 w 69"/>
                <a:gd name="T9" fmla="*/ 29 h 75"/>
                <a:gd name="T10" fmla="*/ 0 w 69"/>
                <a:gd name="T11" fmla="*/ 59 h 75"/>
                <a:gd name="T12" fmla="*/ 14 w 69"/>
                <a:gd name="T13" fmla="*/ 75 h 75"/>
                <a:gd name="T14" fmla="*/ 57 w 69"/>
                <a:gd name="T15" fmla="*/ 75 h 75"/>
                <a:gd name="T16" fmla="*/ 57 w 69"/>
                <a:gd name="T17" fmla="*/ 75 h 75"/>
                <a:gd name="T18" fmla="*/ 69 w 69"/>
                <a:gd name="T19" fmla="*/ 37 h 75"/>
                <a:gd name="T20" fmla="*/ 69 w 69"/>
                <a:gd name="T21" fmla="*/ 29 h 75"/>
                <a:gd name="T22" fmla="*/ 69 w 69"/>
                <a:gd name="T23" fmla="*/ 2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75">
                  <a:moveTo>
                    <a:pt x="69" y="29"/>
                  </a:moveTo>
                  <a:cubicBezTo>
                    <a:pt x="69" y="18"/>
                    <a:pt x="65" y="7"/>
                    <a:pt x="58" y="0"/>
                  </a:cubicBezTo>
                  <a:cubicBezTo>
                    <a:pt x="52" y="6"/>
                    <a:pt x="44" y="10"/>
                    <a:pt x="35" y="10"/>
                  </a:cubicBezTo>
                  <a:cubicBezTo>
                    <a:pt x="26" y="10"/>
                    <a:pt x="18" y="6"/>
                    <a:pt x="13" y="0"/>
                  </a:cubicBezTo>
                  <a:cubicBezTo>
                    <a:pt x="5" y="7"/>
                    <a:pt x="0" y="18"/>
                    <a:pt x="0" y="29"/>
                  </a:cubicBezTo>
                  <a:cubicBezTo>
                    <a:pt x="0" y="59"/>
                    <a:pt x="0" y="59"/>
                    <a:pt x="0" y="59"/>
                  </a:cubicBezTo>
                  <a:cubicBezTo>
                    <a:pt x="0" y="68"/>
                    <a:pt x="7" y="75"/>
                    <a:pt x="14" y="75"/>
                  </a:cubicBezTo>
                  <a:cubicBezTo>
                    <a:pt x="57" y="75"/>
                    <a:pt x="57" y="75"/>
                    <a:pt x="57" y="75"/>
                  </a:cubicBezTo>
                  <a:cubicBezTo>
                    <a:pt x="57" y="75"/>
                    <a:pt x="57" y="75"/>
                    <a:pt x="57" y="75"/>
                  </a:cubicBezTo>
                  <a:cubicBezTo>
                    <a:pt x="64" y="75"/>
                    <a:pt x="69" y="71"/>
                    <a:pt x="69" y="37"/>
                  </a:cubicBezTo>
                  <a:cubicBezTo>
                    <a:pt x="69" y="29"/>
                    <a:pt x="69" y="29"/>
                    <a:pt x="69" y="29"/>
                  </a:cubicBezTo>
                  <a:cubicBezTo>
                    <a:pt x="69" y="29"/>
                    <a:pt x="69" y="29"/>
                    <a:pt x="69" y="29"/>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8" name="Oval 77"/>
            <p:cNvSpPr>
              <a:spLocks noChangeArrowheads="1"/>
            </p:cNvSpPr>
            <p:nvPr/>
          </p:nvSpPr>
          <p:spPr bwMode="auto">
            <a:xfrm>
              <a:off x="2460882" y="4690515"/>
              <a:ext cx="265558" cy="265557"/>
            </a:xfrm>
            <a:prstGeom prst="ellipse">
              <a:avLst/>
            </a:pr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grpSp>
      <p:sp>
        <p:nvSpPr>
          <p:cNvPr id="23" name="TextBox 15"/>
          <p:cNvSpPr txBox="1"/>
          <p:nvPr/>
        </p:nvSpPr>
        <p:spPr>
          <a:xfrm>
            <a:off x="4262060" y="1383620"/>
            <a:ext cx="4112015" cy="461663"/>
          </a:xfrm>
          <a:prstGeom prst="rect">
            <a:avLst/>
          </a:prstGeom>
        </p:spPr>
        <p:txBody>
          <a:bodyPr wrap="none" lIns="91436" tIns="45719" rIns="91436" bIns="45719"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spc="-100" dirty="0">
                <a:solidFill>
                  <a:schemeClr val="bg1">
                    <a:alpha val="99000"/>
                  </a:schemeClr>
                </a:solidFill>
                <a:latin typeface="Consolas" pitchFamily="49" charset="0"/>
                <a:cs typeface="Consolas" pitchFamily="49" charset="0"/>
              </a:rPr>
              <a:t>?$filter=Last </a:t>
            </a:r>
            <a:r>
              <a:rPr lang="en-US" sz="2400" spc="-100" dirty="0" err="1">
                <a:solidFill>
                  <a:schemeClr val="bg1">
                    <a:alpha val="99000"/>
                  </a:schemeClr>
                </a:solidFill>
                <a:latin typeface="Consolas" pitchFamily="49" charset="0"/>
                <a:cs typeface="Consolas" pitchFamily="49" charset="0"/>
              </a:rPr>
              <a:t>eq</a:t>
            </a:r>
            <a:r>
              <a:rPr lang="en-US" sz="2400" spc="-100" dirty="0">
                <a:solidFill>
                  <a:schemeClr val="bg1">
                    <a:alpha val="99000"/>
                  </a:schemeClr>
                </a:solidFill>
                <a:latin typeface="Consolas" pitchFamily="49" charset="0"/>
                <a:cs typeface="Consolas" pitchFamily="49" charset="0"/>
              </a:rPr>
              <a:t> ‘Wegner’</a:t>
            </a:r>
          </a:p>
        </p:txBody>
      </p:sp>
    </p:spTree>
    <p:extLst>
      <p:ext uri="{BB962C8B-B14F-4D97-AF65-F5344CB8AC3E}">
        <p14:creationId xmlns:p14="http://schemas.microsoft.com/office/powerpoint/2010/main" val="1258927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 of the </a:t>
            </a:r>
            <a:r>
              <a:rPr lang="en-US" dirty="0" smtClean="0">
                <a:solidFill>
                  <a:srgbClr val="00B0F0"/>
                </a:solidFill>
              </a:rPr>
              <a:t>Partition</a:t>
            </a:r>
            <a:r>
              <a:rPr lang="en-US" dirty="0" smtClean="0"/>
              <a:t> Key</a:t>
            </a:r>
            <a:endParaRPr lang="en-US" dirty="0"/>
          </a:p>
        </p:txBody>
      </p:sp>
      <p:sp>
        <p:nvSpPr>
          <p:cNvPr id="3" name="Content Placeholder 2"/>
          <p:cNvSpPr>
            <a:spLocks noGrp="1"/>
          </p:cNvSpPr>
          <p:nvPr>
            <p:ph type="body" sz="quarter" idx="10"/>
          </p:nvPr>
        </p:nvSpPr>
        <p:spPr>
          <a:xfrm>
            <a:off x="398963" y="1295401"/>
            <a:ext cx="8363938" cy="4191917"/>
          </a:xfrm>
        </p:spPr>
        <p:txBody>
          <a:bodyPr/>
          <a:lstStyle/>
          <a:p>
            <a:pPr marL="0" defTabSz="888926">
              <a:spcBef>
                <a:spcPct val="0"/>
              </a:spcBef>
              <a:spcAft>
                <a:spcPts val="600"/>
              </a:spcAft>
            </a:pPr>
            <a:r>
              <a:rPr lang="en-US" sz="3200" dirty="0">
                <a:solidFill>
                  <a:schemeClr val="accent2">
                    <a:alpha val="99000"/>
                  </a:schemeClr>
                </a:solidFill>
              </a:rPr>
              <a:t>Entity Locality</a:t>
            </a:r>
          </a:p>
          <a:p>
            <a:pPr lvl="1"/>
            <a:r>
              <a:rPr lang="en-US" spc="-51" dirty="0"/>
              <a:t>Entities in the same partition will be stored </a:t>
            </a:r>
            <a:r>
              <a:rPr lang="en-US" spc="-51" dirty="0" smtClean="0"/>
              <a:t>together</a:t>
            </a:r>
          </a:p>
          <a:p>
            <a:pPr lvl="1"/>
            <a:r>
              <a:rPr lang="en-US" sz="1400" spc="-51" dirty="0"/>
              <a:t>Efficient querying and cache locality</a:t>
            </a:r>
          </a:p>
          <a:p>
            <a:pPr lvl="1"/>
            <a:r>
              <a:rPr lang="en-US" sz="1400" spc="-51" dirty="0"/>
              <a:t>Endeavour to include partition key in all </a:t>
            </a:r>
            <a:r>
              <a:rPr lang="en-US" sz="1400" spc="-51" dirty="0" smtClean="0"/>
              <a:t>queries</a:t>
            </a:r>
          </a:p>
          <a:p>
            <a:pPr lvl="1"/>
            <a:endParaRPr lang="en-US" sz="1400" spc="-51" dirty="0"/>
          </a:p>
          <a:p>
            <a:pPr marL="0" defTabSz="888926">
              <a:spcBef>
                <a:spcPct val="0"/>
              </a:spcBef>
              <a:spcAft>
                <a:spcPts val="600"/>
              </a:spcAft>
            </a:pPr>
            <a:r>
              <a:rPr lang="en-US" sz="3200" dirty="0">
                <a:solidFill>
                  <a:schemeClr val="accent2">
                    <a:alpha val="99000"/>
                  </a:schemeClr>
                </a:solidFill>
              </a:rPr>
              <a:t>Entity Group Transactions</a:t>
            </a:r>
          </a:p>
          <a:p>
            <a:pPr lvl="1"/>
            <a:r>
              <a:rPr lang="en-US" spc="-51" dirty="0"/>
              <a:t>Atomic multiple Insert/Update/Delete in same partition in a single </a:t>
            </a:r>
            <a:r>
              <a:rPr lang="en-US" spc="-51" dirty="0" smtClean="0"/>
              <a:t>transaction</a:t>
            </a:r>
          </a:p>
          <a:p>
            <a:pPr lvl="1"/>
            <a:endParaRPr lang="en-US" spc="-51" dirty="0"/>
          </a:p>
          <a:p>
            <a:pPr marL="0" defTabSz="888926">
              <a:spcBef>
                <a:spcPct val="0"/>
              </a:spcBef>
              <a:spcAft>
                <a:spcPts val="600"/>
              </a:spcAft>
            </a:pPr>
            <a:r>
              <a:rPr lang="en-US" sz="3200" dirty="0">
                <a:solidFill>
                  <a:schemeClr val="accent2">
                    <a:alpha val="99000"/>
                  </a:schemeClr>
                </a:solidFill>
              </a:rPr>
              <a:t>Table Scalability</a:t>
            </a:r>
          </a:p>
          <a:p>
            <a:pPr lvl="1"/>
            <a:r>
              <a:rPr lang="en-US" spc="-51" dirty="0"/>
              <a:t>Target throughput – 500 </a:t>
            </a:r>
            <a:r>
              <a:rPr lang="en-US" spc="-51" dirty="0" err="1"/>
              <a:t>tps</a:t>
            </a:r>
            <a:r>
              <a:rPr lang="en-US" spc="-51" dirty="0"/>
              <a:t>/partition, several thousand </a:t>
            </a:r>
            <a:r>
              <a:rPr lang="en-US" spc="-51" dirty="0" err="1" smtClean="0"/>
              <a:t>tps</a:t>
            </a:r>
            <a:r>
              <a:rPr lang="en-US" spc="-51" dirty="0" smtClean="0"/>
              <a:t>/account</a:t>
            </a:r>
            <a:endParaRPr lang="en-US" spc="-51" dirty="0"/>
          </a:p>
          <a:p>
            <a:pPr lvl="1"/>
            <a:r>
              <a:rPr lang="en-US" spc="-51" dirty="0"/>
              <a:t>Windows Azure monitors the usage patterns of </a:t>
            </a:r>
            <a:r>
              <a:rPr lang="en-US" spc="-51" dirty="0" smtClean="0"/>
              <a:t>partitions</a:t>
            </a:r>
            <a:endParaRPr lang="en-US" spc="-51" dirty="0"/>
          </a:p>
          <a:p>
            <a:pPr lvl="1"/>
            <a:r>
              <a:rPr lang="en-US" spc="-51" dirty="0"/>
              <a:t>Automatically load balance partitions</a:t>
            </a:r>
          </a:p>
          <a:p>
            <a:pPr lvl="1"/>
            <a:r>
              <a:rPr lang="en-US" sz="1400" spc="-51" dirty="0"/>
              <a:t>Each partition can be served by a different storage node</a:t>
            </a:r>
          </a:p>
          <a:p>
            <a:pPr lvl="1"/>
            <a:r>
              <a:rPr lang="en-US" sz="1400" spc="-51" dirty="0"/>
              <a:t>Scale to meet the traffic needs of your table</a:t>
            </a:r>
          </a:p>
        </p:txBody>
      </p:sp>
    </p:spTree>
    <p:extLst>
      <p:ext uri="{BB962C8B-B14F-4D97-AF65-F5344CB8AC3E}">
        <p14:creationId xmlns:p14="http://schemas.microsoft.com/office/powerpoint/2010/main" val="4123647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e 17"/>
          <p:cNvGraphicFramePr>
            <a:graphicFrameLocks noGrp="1"/>
          </p:cNvGraphicFramePr>
          <p:nvPr>
            <p:extLst>
              <p:ext uri="{D42A27DB-BD31-4B8C-83A1-F6EECF244321}">
                <p14:modId xmlns:p14="http://schemas.microsoft.com/office/powerpoint/2010/main" val="4067604801"/>
              </p:ext>
            </p:extLst>
          </p:nvPr>
        </p:nvGraphicFramePr>
        <p:xfrm>
          <a:off x="2130466" y="1088075"/>
          <a:ext cx="6625289" cy="2650048"/>
        </p:xfrm>
        <a:graphic>
          <a:graphicData uri="http://schemas.openxmlformats.org/drawingml/2006/table">
            <a:tbl>
              <a:tblPr firstRow="1" bandRow="1">
                <a:tableStyleId>{7DF18680-E054-41AD-8BC1-D1AEF772440D}</a:tableStyleId>
              </a:tblPr>
              <a:tblGrid>
                <a:gridCol w="2008778"/>
                <a:gridCol w="1526774"/>
                <a:gridCol w="1526774"/>
                <a:gridCol w="1562963"/>
              </a:tblGrid>
              <a:tr h="465339">
                <a:tc>
                  <a:txBody>
                    <a:bodyPr/>
                    <a:lstStyle/>
                    <a:p>
                      <a:pPr marL="0" algn="l" defTabSz="914363" rtl="0" eaLnBrk="1" latinLnBrk="0" hangingPunct="1"/>
                      <a:r>
                        <a:rPr lang="en-US" sz="1400" b="1" kern="1200" cap="all" baseline="0" dirty="0" smtClean="0">
                          <a:solidFill>
                            <a:schemeClr val="lt1">
                              <a:alpha val="99000"/>
                            </a:schemeClr>
                          </a:solidFill>
                          <a:latin typeface="+mn-lt"/>
                          <a:ea typeface="+mn-ea"/>
                          <a:cs typeface="+mn-cs"/>
                        </a:rPr>
                        <a:t>PartitionKey</a:t>
                      </a:r>
                    </a:p>
                    <a:p>
                      <a:pPr marL="0" algn="l" defTabSz="914363" rtl="0" eaLnBrk="1" latinLnBrk="0" hangingPunct="1"/>
                      <a:r>
                        <a:rPr lang="en-US" sz="1400" b="1" kern="1200" cap="all" baseline="0" dirty="0" smtClean="0">
                          <a:solidFill>
                            <a:schemeClr val="lt1">
                              <a:alpha val="99000"/>
                            </a:schemeClr>
                          </a:solidFill>
                          <a:latin typeface="+mn-lt"/>
                          <a:ea typeface="+mn-ea"/>
                          <a:cs typeface="+mn-cs"/>
                        </a:rPr>
                        <a:t>(Category)</a:t>
                      </a:r>
                      <a:endParaRPr lang="en-US" sz="1400" b="1" kern="1200" cap="all" baseline="0" dirty="0">
                        <a:solidFill>
                          <a:schemeClr val="lt1">
                            <a:alpha val="99000"/>
                          </a:schemeClr>
                        </a:solidFill>
                        <a:latin typeface="+mn-lt"/>
                        <a:ea typeface="+mn-ea"/>
                        <a:cs typeface="+mn-cs"/>
                      </a:endParaRPr>
                    </a:p>
                  </a:txBody>
                  <a:tcPr marL="137196" marR="137196" anchor="ctr">
                    <a:lnL w="12700" cmpd="sng">
                      <a:noFill/>
                    </a:lnL>
                    <a:lnB w="12700" cap="flat" cmpd="sng" algn="ctr">
                      <a:noFill/>
                      <a:prstDash val="solid"/>
                      <a:round/>
                      <a:headEnd type="none" w="med" len="med"/>
                      <a:tailEnd type="none" w="med" len="med"/>
                    </a:lnB>
                    <a:solidFill>
                      <a:srgbClr val="92D050"/>
                    </a:solidFill>
                  </a:tcPr>
                </a:tc>
                <a:tc>
                  <a:txBody>
                    <a:bodyPr/>
                    <a:lstStyle/>
                    <a:p>
                      <a:pPr marL="0" algn="l" defTabSz="914363" rtl="0" eaLnBrk="1" latinLnBrk="0" hangingPunct="1"/>
                      <a:r>
                        <a:rPr lang="en-US" sz="1400" b="1" kern="1200" cap="all" baseline="0" dirty="0" smtClean="0">
                          <a:solidFill>
                            <a:schemeClr val="lt1">
                              <a:alpha val="99000"/>
                            </a:schemeClr>
                          </a:solidFill>
                          <a:latin typeface="+mn-lt"/>
                          <a:ea typeface="+mn-ea"/>
                          <a:cs typeface="+mn-cs"/>
                        </a:rPr>
                        <a:t>RowKey</a:t>
                      </a:r>
                    </a:p>
                    <a:p>
                      <a:pPr marL="0" algn="l" defTabSz="914363" rtl="0" eaLnBrk="1" latinLnBrk="0" hangingPunct="1"/>
                      <a:r>
                        <a:rPr lang="en-US" sz="1400" b="1" kern="1200" cap="all" baseline="0" dirty="0" smtClean="0">
                          <a:solidFill>
                            <a:schemeClr val="lt1">
                              <a:alpha val="99000"/>
                            </a:schemeClr>
                          </a:solidFill>
                          <a:latin typeface="+mn-lt"/>
                          <a:ea typeface="+mn-ea"/>
                          <a:cs typeface="+mn-cs"/>
                        </a:rPr>
                        <a:t>(Title)</a:t>
                      </a:r>
                      <a:endParaRPr lang="en-US" sz="1400" b="1" kern="1200" cap="all" baseline="0" dirty="0">
                        <a:solidFill>
                          <a:schemeClr val="lt1">
                            <a:alpha val="99000"/>
                          </a:schemeClr>
                        </a:solidFill>
                        <a:latin typeface="+mn-lt"/>
                        <a:ea typeface="+mn-ea"/>
                        <a:cs typeface="+mn-cs"/>
                      </a:endParaRPr>
                    </a:p>
                  </a:txBody>
                  <a:tcPr marL="137196" marR="137196" anchor="ctr">
                    <a:lnB w="12700" cap="flat" cmpd="sng" algn="ctr">
                      <a:noFill/>
                      <a:prstDash val="solid"/>
                      <a:round/>
                      <a:headEnd type="none" w="med" len="med"/>
                      <a:tailEnd type="none" w="med" len="med"/>
                    </a:lnB>
                    <a:solidFill>
                      <a:srgbClr val="92D050"/>
                    </a:solidFill>
                  </a:tcPr>
                </a:tc>
                <a:tc>
                  <a:txBody>
                    <a:bodyPr/>
                    <a:lstStyle/>
                    <a:p>
                      <a:pPr marL="0" algn="l" defTabSz="914363" rtl="0" eaLnBrk="1" latinLnBrk="0" hangingPunct="1"/>
                      <a:r>
                        <a:rPr lang="en-US" sz="1400" b="1" kern="1200" cap="all" baseline="0" dirty="0" smtClean="0">
                          <a:solidFill>
                            <a:schemeClr val="lt1">
                              <a:alpha val="99000"/>
                            </a:schemeClr>
                          </a:solidFill>
                          <a:latin typeface="+mn-lt"/>
                          <a:ea typeface="+mn-ea"/>
                          <a:cs typeface="+mn-cs"/>
                        </a:rPr>
                        <a:t>Timestamp</a:t>
                      </a:r>
                      <a:endParaRPr lang="en-US" sz="1400" b="1" kern="1200" cap="all" baseline="0" dirty="0">
                        <a:solidFill>
                          <a:schemeClr val="lt1">
                            <a:alpha val="99000"/>
                          </a:schemeClr>
                        </a:solidFill>
                        <a:latin typeface="+mn-lt"/>
                        <a:ea typeface="+mn-ea"/>
                        <a:cs typeface="+mn-cs"/>
                      </a:endParaRPr>
                    </a:p>
                  </a:txBody>
                  <a:tcPr marL="137196" marR="137196" anchor="ctr">
                    <a:lnB w="12700" cap="flat" cmpd="sng" algn="ctr">
                      <a:noFill/>
                      <a:prstDash val="solid"/>
                      <a:round/>
                      <a:headEnd type="none" w="med" len="med"/>
                      <a:tailEnd type="none" w="med" len="med"/>
                    </a:lnB>
                    <a:solidFill>
                      <a:srgbClr val="92D050"/>
                    </a:solidFill>
                  </a:tcPr>
                </a:tc>
                <a:tc>
                  <a:txBody>
                    <a:bodyPr/>
                    <a:lstStyle/>
                    <a:p>
                      <a:r>
                        <a:rPr lang="en-NZ" sz="1400" b="1" cap="all" baseline="0" dirty="0" smtClean="0">
                          <a:solidFill>
                            <a:schemeClr val="lt1">
                              <a:alpha val="99000"/>
                            </a:schemeClr>
                          </a:solidFill>
                        </a:rPr>
                        <a:t>MODELYEAR</a:t>
                      </a:r>
                      <a:endParaRPr lang="en-NZ" sz="1400" b="1" cap="all" baseline="0" dirty="0">
                        <a:solidFill>
                          <a:schemeClr val="lt1">
                            <a:alpha val="99000"/>
                          </a:schemeClr>
                        </a:solidFill>
                      </a:endParaRPr>
                    </a:p>
                  </a:txBody>
                  <a:tcPr marL="137196" marR="137196" marT="91440" marB="91440" anchor="ctr">
                    <a:lnB w="12700" cap="flat" cmpd="sng" algn="ctr">
                      <a:noFill/>
                      <a:prstDash val="solid"/>
                      <a:round/>
                      <a:headEnd type="none" w="med" len="med"/>
                      <a:tailEnd type="none" w="med" len="med"/>
                    </a:lnB>
                    <a:solidFill>
                      <a:srgbClr val="92D050"/>
                    </a:solidFill>
                  </a:tcPr>
                </a:tc>
              </a:tr>
              <a:tr h="52929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Bikes</a:t>
                      </a:r>
                      <a:endParaRPr lang="en-US" sz="1400" kern="1200" dirty="0">
                        <a:solidFill>
                          <a:schemeClr val="tx2">
                            <a:lumMod val="75000"/>
                            <a:alpha val="99000"/>
                          </a:schemeClr>
                        </a:solidFill>
                        <a:latin typeface="+mn-lt"/>
                        <a:ea typeface="+mn-ea"/>
                        <a:cs typeface="+mn-cs"/>
                      </a:endParaRPr>
                    </a:p>
                  </a:txBody>
                  <a:tcPr marL="137196" marR="137196" anchor="ctr">
                    <a:lnL w="12700" cmpd="sng">
                      <a:noFill/>
                    </a:lnL>
                    <a:lnT w="12700" cap="flat" cmpd="sng" algn="ctr">
                      <a:noFill/>
                      <a:prstDash val="solid"/>
                      <a:round/>
                      <a:headEnd type="none" w="med" len="med"/>
                      <a:tailEnd type="none" w="med" len="med"/>
                    </a:lnT>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Super Duper Cycle</a:t>
                      </a:r>
                      <a:endParaRPr lang="en-US" sz="1400" kern="1200" dirty="0">
                        <a:solidFill>
                          <a:schemeClr val="tx2">
                            <a:lumMod val="75000"/>
                            <a:alpha val="99000"/>
                          </a:schemeClr>
                        </a:solidFill>
                        <a:latin typeface="+mn-lt"/>
                        <a:ea typeface="+mn-ea"/>
                        <a:cs typeface="+mn-cs"/>
                      </a:endParaRPr>
                    </a:p>
                  </a:txBody>
                  <a:tcPr marL="137196" marR="137196" anchor="ctr">
                    <a:lnT w="12700" cap="flat" cmpd="sng" algn="ctr">
                      <a:noFill/>
                      <a:prstDash val="solid"/>
                      <a:round/>
                      <a:headEnd type="none" w="med" len="med"/>
                      <a:tailEnd type="none" w="med" len="med"/>
                    </a:lnT>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lnT w="12700" cap="flat" cmpd="sng" algn="ctr">
                      <a:noFill/>
                      <a:prstDash val="solid"/>
                      <a:round/>
                      <a:headEnd type="none" w="med" len="med"/>
                      <a:tailEnd type="none" w="med" len="med"/>
                    </a:lnT>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2009</a:t>
                      </a:r>
                      <a:endParaRPr lang="en-US" sz="1400" kern="1200" dirty="0">
                        <a:solidFill>
                          <a:schemeClr val="tx2">
                            <a:lumMod val="75000"/>
                            <a:alpha val="99000"/>
                          </a:schemeClr>
                        </a:solidFill>
                        <a:latin typeface="+mn-lt"/>
                        <a:ea typeface="+mn-ea"/>
                        <a:cs typeface="+mn-cs"/>
                      </a:endParaRPr>
                    </a:p>
                  </a:txBody>
                  <a:tcPr marL="137196" marR="137196" anchor="ctr">
                    <a:lnT w="12700" cap="flat" cmpd="sng" algn="ctr">
                      <a:noFill/>
                      <a:prstDash val="solid"/>
                      <a:round/>
                      <a:headEnd type="none" w="med" len="med"/>
                      <a:tailEnd type="none" w="med" len="med"/>
                    </a:lnT>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Bikes</a:t>
                      </a:r>
                      <a:endParaRPr lang="en-US" sz="1400" kern="1200" dirty="0">
                        <a:solidFill>
                          <a:schemeClr val="tx2">
                            <a:lumMod val="75000"/>
                            <a:alpha val="99000"/>
                          </a:schemeClr>
                        </a:solidFill>
                        <a:latin typeface="+mn-lt"/>
                        <a:ea typeface="+mn-ea"/>
                        <a:cs typeface="+mn-cs"/>
                      </a:endParaRPr>
                    </a:p>
                  </a:txBody>
                  <a:tcPr marL="137196" marR="137196"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Quick Cycle 200 Deluxe</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2007</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Canoes</a:t>
                      </a:r>
                      <a:endParaRPr lang="en-US" sz="1400" kern="1200" dirty="0">
                        <a:solidFill>
                          <a:schemeClr val="tx2">
                            <a:lumMod val="75000"/>
                            <a:alpha val="99000"/>
                          </a:schemeClr>
                        </a:solidFill>
                        <a:latin typeface="+mn-lt"/>
                        <a:ea typeface="+mn-ea"/>
                        <a:cs typeface="+mn-cs"/>
                      </a:endParaRPr>
                    </a:p>
                  </a:txBody>
                  <a:tcPr marL="137196" marR="137196"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Whitewater</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2009</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Canoes</a:t>
                      </a:r>
                      <a:endParaRPr lang="en-US" sz="1400" kern="1200" dirty="0">
                        <a:solidFill>
                          <a:schemeClr val="tx2">
                            <a:lumMod val="75000"/>
                            <a:alpha val="99000"/>
                          </a:schemeClr>
                        </a:solidFill>
                        <a:latin typeface="+mn-lt"/>
                        <a:ea typeface="+mn-ea"/>
                        <a:cs typeface="+mn-cs"/>
                      </a:endParaRPr>
                    </a:p>
                  </a:txBody>
                  <a:tcPr marL="137196" marR="137196"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Flatwater</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2006</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r>
            </a:tbl>
          </a:graphicData>
        </a:graphic>
      </p:graphicFrame>
      <p:graphicFrame>
        <p:nvGraphicFramePr>
          <p:cNvPr id="39" name="Table 38"/>
          <p:cNvGraphicFramePr>
            <a:graphicFrameLocks noGrp="1"/>
          </p:cNvGraphicFramePr>
          <p:nvPr>
            <p:extLst>
              <p:ext uri="{D42A27DB-BD31-4B8C-83A1-F6EECF244321}">
                <p14:modId xmlns:p14="http://schemas.microsoft.com/office/powerpoint/2010/main" val="2120105192"/>
              </p:ext>
            </p:extLst>
          </p:nvPr>
        </p:nvGraphicFramePr>
        <p:xfrm>
          <a:off x="2130466" y="3808697"/>
          <a:ext cx="6625289" cy="2650048"/>
        </p:xfrm>
        <a:graphic>
          <a:graphicData uri="http://schemas.openxmlformats.org/drawingml/2006/table">
            <a:tbl>
              <a:tblPr firstRow="1" bandRow="1">
                <a:tableStyleId>{7DF18680-E054-41AD-8BC1-D1AEF772440D}</a:tableStyleId>
              </a:tblPr>
              <a:tblGrid>
                <a:gridCol w="2008778"/>
                <a:gridCol w="1526774"/>
                <a:gridCol w="1526774"/>
                <a:gridCol w="1562963"/>
              </a:tblGrid>
              <a:tr h="465339">
                <a:tc>
                  <a:txBody>
                    <a:bodyPr/>
                    <a:lstStyle/>
                    <a:p>
                      <a:pPr marL="0" algn="l" defTabSz="914363" rtl="0" eaLnBrk="1" latinLnBrk="0" hangingPunct="1"/>
                      <a:r>
                        <a:rPr lang="en-US" sz="1400" b="1" kern="1200" cap="all" baseline="0" dirty="0" smtClean="0">
                          <a:solidFill>
                            <a:schemeClr val="lt1">
                              <a:alpha val="99000"/>
                            </a:schemeClr>
                          </a:solidFill>
                          <a:latin typeface="+mn-lt"/>
                          <a:ea typeface="+mn-ea"/>
                          <a:cs typeface="+mn-cs"/>
                        </a:rPr>
                        <a:t>PartitionKey</a:t>
                      </a:r>
                    </a:p>
                    <a:p>
                      <a:pPr marL="0" algn="l" defTabSz="914363" rtl="0" eaLnBrk="1" latinLnBrk="0" hangingPunct="1"/>
                      <a:r>
                        <a:rPr lang="en-US" sz="1400" b="1" kern="1200" cap="all" baseline="0" dirty="0" smtClean="0">
                          <a:solidFill>
                            <a:schemeClr val="lt1">
                              <a:alpha val="99000"/>
                            </a:schemeClr>
                          </a:solidFill>
                          <a:latin typeface="+mn-lt"/>
                          <a:ea typeface="+mn-ea"/>
                          <a:cs typeface="+mn-cs"/>
                        </a:rPr>
                        <a:t>(Category)</a:t>
                      </a:r>
                      <a:endParaRPr lang="en-US" sz="1400" b="1" kern="1200" cap="all" baseline="0" dirty="0">
                        <a:solidFill>
                          <a:schemeClr val="lt1">
                            <a:alpha val="99000"/>
                          </a:schemeClr>
                        </a:solidFill>
                        <a:latin typeface="+mn-lt"/>
                        <a:ea typeface="+mn-ea"/>
                        <a:cs typeface="+mn-cs"/>
                      </a:endParaRPr>
                    </a:p>
                  </a:txBody>
                  <a:tcPr marL="137196" marR="137196" anchor="ctr">
                    <a:lnL w="12700" cmpd="sng">
                      <a:noFill/>
                    </a:lnL>
                    <a:lnB w="12700" cap="flat" cmpd="sng" algn="ctr">
                      <a:noFill/>
                      <a:prstDash val="solid"/>
                      <a:round/>
                      <a:headEnd type="none" w="med" len="med"/>
                      <a:tailEnd type="none" w="med" len="med"/>
                    </a:lnB>
                    <a:solidFill>
                      <a:srgbClr val="92D050"/>
                    </a:solidFill>
                  </a:tcPr>
                </a:tc>
                <a:tc>
                  <a:txBody>
                    <a:bodyPr/>
                    <a:lstStyle/>
                    <a:p>
                      <a:pPr marL="0" algn="l" defTabSz="914363" rtl="0" eaLnBrk="1" latinLnBrk="0" hangingPunct="1"/>
                      <a:r>
                        <a:rPr lang="en-US" sz="1400" b="1" kern="1200" cap="all" baseline="0" dirty="0" smtClean="0">
                          <a:solidFill>
                            <a:schemeClr val="lt1">
                              <a:alpha val="99000"/>
                            </a:schemeClr>
                          </a:solidFill>
                          <a:latin typeface="+mn-lt"/>
                          <a:ea typeface="+mn-ea"/>
                          <a:cs typeface="+mn-cs"/>
                        </a:rPr>
                        <a:t>RowKey</a:t>
                      </a:r>
                    </a:p>
                    <a:p>
                      <a:pPr marL="0" algn="l" defTabSz="914363" rtl="0" eaLnBrk="1" latinLnBrk="0" hangingPunct="1"/>
                      <a:r>
                        <a:rPr lang="en-US" sz="1400" b="1" kern="1200" cap="all" baseline="0" dirty="0" smtClean="0">
                          <a:solidFill>
                            <a:schemeClr val="lt1">
                              <a:alpha val="99000"/>
                            </a:schemeClr>
                          </a:solidFill>
                          <a:latin typeface="+mn-lt"/>
                          <a:ea typeface="+mn-ea"/>
                          <a:cs typeface="+mn-cs"/>
                        </a:rPr>
                        <a:t>(Title)</a:t>
                      </a:r>
                      <a:endParaRPr lang="en-US" sz="1400" b="1" kern="1200" cap="all" baseline="0" dirty="0">
                        <a:solidFill>
                          <a:schemeClr val="lt1">
                            <a:alpha val="99000"/>
                          </a:schemeClr>
                        </a:solidFill>
                        <a:latin typeface="+mn-lt"/>
                        <a:ea typeface="+mn-ea"/>
                        <a:cs typeface="+mn-cs"/>
                      </a:endParaRPr>
                    </a:p>
                  </a:txBody>
                  <a:tcPr marL="137196" marR="137196" anchor="ctr">
                    <a:lnB w="12700" cap="flat" cmpd="sng" algn="ctr">
                      <a:noFill/>
                      <a:prstDash val="solid"/>
                      <a:round/>
                      <a:headEnd type="none" w="med" len="med"/>
                      <a:tailEnd type="none" w="med" len="med"/>
                    </a:lnB>
                    <a:solidFill>
                      <a:srgbClr val="92D050"/>
                    </a:solidFill>
                  </a:tcPr>
                </a:tc>
                <a:tc>
                  <a:txBody>
                    <a:bodyPr/>
                    <a:lstStyle/>
                    <a:p>
                      <a:pPr marL="0" algn="l" defTabSz="914363" rtl="0" eaLnBrk="1" latinLnBrk="0" hangingPunct="1"/>
                      <a:r>
                        <a:rPr lang="en-US" sz="1400" b="1" kern="1200" cap="all" baseline="0" dirty="0" smtClean="0">
                          <a:solidFill>
                            <a:schemeClr val="lt1">
                              <a:alpha val="99000"/>
                            </a:schemeClr>
                          </a:solidFill>
                          <a:latin typeface="+mn-lt"/>
                          <a:ea typeface="+mn-ea"/>
                          <a:cs typeface="+mn-cs"/>
                        </a:rPr>
                        <a:t>Timestamp</a:t>
                      </a:r>
                      <a:endParaRPr lang="en-US" sz="1400" b="1" kern="1200" cap="all" baseline="0" dirty="0">
                        <a:solidFill>
                          <a:schemeClr val="lt1">
                            <a:alpha val="99000"/>
                          </a:schemeClr>
                        </a:solidFill>
                        <a:latin typeface="+mn-lt"/>
                        <a:ea typeface="+mn-ea"/>
                        <a:cs typeface="+mn-cs"/>
                      </a:endParaRPr>
                    </a:p>
                  </a:txBody>
                  <a:tcPr marL="137196" marR="137196" anchor="ctr">
                    <a:lnB w="12700" cap="flat" cmpd="sng" algn="ctr">
                      <a:noFill/>
                      <a:prstDash val="solid"/>
                      <a:round/>
                      <a:headEnd type="none" w="med" len="med"/>
                      <a:tailEnd type="none" w="med" len="med"/>
                    </a:lnB>
                    <a:solidFill>
                      <a:srgbClr val="92D050"/>
                    </a:solidFill>
                  </a:tcPr>
                </a:tc>
                <a:tc>
                  <a:txBody>
                    <a:bodyPr/>
                    <a:lstStyle/>
                    <a:p>
                      <a:r>
                        <a:rPr lang="en-NZ" sz="1400" b="1" cap="all" baseline="0" dirty="0" smtClean="0">
                          <a:solidFill>
                            <a:schemeClr val="lt1">
                              <a:alpha val="99000"/>
                            </a:schemeClr>
                          </a:solidFill>
                        </a:rPr>
                        <a:t>MODELYEAR</a:t>
                      </a:r>
                      <a:endParaRPr lang="en-NZ" sz="1400" b="1" cap="all" baseline="0" dirty="0">
                        <a:solidFill>
                          <a:schemeClr val="lt1">
                            <a:alpha val="99000"/>
                          </a:schemeClr>
                        </a:solidFill>
                      </a:endParaRPr>
                    </a:p>
                  </a:txBody>
                  <a:tcPr marL="137196" marR="137196" marT="91440" marB="91440" anchor="ctr">
                    <a:lnB w="12700" cap="flat" cmpd="sng" algn="ctr">
                      <a:noFill/>
                      <a:prstDash val="solid"/>
                      <a:round/>
                      <a:headEnd type="none" w="med" len="med"/>
                      <a:tailEnd type="none" w="med" len="med"/>
                    </a:lnB>
                    <a:solidFill>
                      <a:srgbClr val="92D050"/>
                    </a:solidFill>
                  </a:tcPr>
                </a:tc>
              </a:tr>
              <a:tr h="52929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Rafts</a:t>
                      </a:r>
                      <a:endParaRPr lang="en-US" sz="1400" kern="1200" dirty="0">
                        <a:solidFill>
                          <a:schemeClr val="tx2">
                            <a:lumMod val="75000"/>
                            <a:alpha val="99000"/>
                          </a:schemeClr>
                        </a:solidFill>
                        <a:latin typeface="+mn-lt"/>
                        <a:ea typeface="+mn-ea"/>
                        <a:cs typeface="+mn-cs"/>
                      </a:endParaRPr>
                    </a:p>
                  </a:txBody>
                  <a:tcPr marL="137196" marR="137196" anchor="ctr">
                    <a:lnL w="12700" cmpd="sng">
                      <a:noFill/>
                    </a:lnL>
                    <a:lnT w="12700" cap="flat" cmpd="sng" algn="ctr">
                      <a:noFill/>
                      <a:prstDash val="solid"/>
                      <a:round/>
                      <a:headEnd type="none" w="med" len="med"/>
                      <a:tailEnd type="none" w="med" len="med"/>
                    </a:lnT>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14ft Super Tourer</a:t>
                      </a:r>
                      <a:endParaRPr lang="en-US" sz="1400" kern="1200" dirty="0">
                        <a:solidFill>
                          <a:schemeClr val="tx2">
                            <a:lumMod val="75000"/>
                            <a:alpha val="99000"/>
                          </a:schemeClr>
                        </a:solidFill>
                        <a:latin typeface="+mn-lt"/>
                        <a:ea typeface="+mn-ea"/>
                        <a:cs typeface="+mn-cs"/>
                      </a:endParaRPr>
                    </a:p>
                  </a:txBody>
                  <a:tcPr marL="137196" marR="137196" anchor="ctr">
                    <a:lnT w="12700" cap="flat" cmpd="sng" algn="ctr">
                      <a:noFill/>
                      <a:prstDash val="solid"/>
                      <a:round/>
                      <a:headEnd type="none" w="med" len="med"/>
                      <a:tailEnd type="none" w="med" len="med"/>
                    </a:lnT>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lnT w="12700" cap="flat" cmpd="sng" algn="ctr">
                      <a:noFill/>
                      <a:prstDash val="solid"/>
                      <a:round/>
                      <a:headEnd type="none" w="med" len="med"/>
                      <a:tailEnd type="none" w="med" len="med"/>
                    </a:lnT>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1999</a:t>
                      </a:r>
                      <a:endParaRPr lang="en-US" sz="1400" kern="1200" dirty="0">
                        <a:solidFill>
                          <a:schemeClr val="tx2">
                            <a:lumMod val="75000"/>
                            <a:alpha val="99000"/>
                          </a:schemeClr>
                        </a:solidFill>
                        <a:latin typeface="+mn-lt"/>
                        <a:ea typeface="+mn-ea"/>
                        <a:cs typeface="+mn-cs"/>
                      </a:endParaRPr>
                    </a:p>
                  </a:txBody>
                  <a:tcPr marL="137196" marR="137196" anchor="ctr">
                    <a:lnT w="12700" cap="flat" cmpd="sng" algn="ctr">
                      <a:noFill/>
                      <a:prstDash val="solid"/>
                      <a:round/>
                      <a:headEnd type="none" w="med" len="med"/>
                      <a:tailEnd type="none" w="med" len="med"/>
                    </a:lnT>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Skis</a:t>
                      </a:r>
                      <a:endParaRPr lang="en-US" sz="1400" kern="1200" dirty="0">
                        <a:solidFill>
                          <a:schemeClr val="tx2">
                            <a:lumMod val="75000"/>
                            <a:alpha val="99000"/>
                          </a:schemeClr>
                        </a:solidFill>
                        <a:latin typeface="+mn-lt"/>
                        <a:ea typeface="+mn-ea"/>
                        <a:cs typeface="+mn-cs"/>
                      </a:endParaRPr>
                    </a:p>
                  </a:txBody>
                  <a:tcPr marL="137196" marR="137196"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Fabrikam Back Trackers</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2009</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Tents</a:t>
                      </a:r>
                      <a:endParaRPr lang="en-US" sz="1400" kern="1200" dirty="0">
                        <a:solidFill>
                          <a:schemeClr val="tx2">
                            <a:lumMod val="75000"/>
                            <a:alpha val="99000"/>
                          </a:schemeClr>
                        </a:solidFill>
                        <a:latin typeface="+mn-lt"/>
                        <a:ea typeface="+mn-ea"/>
                        <a:cs typeface="+mn-cs"/>
                      </a:endParaRPr>
                    </a:p>
                  </a:txBody>
                  <a:tcPr marL="137196" marR="137196"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Super Palace</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2008</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r>
            </a:tbl>
          </a:graphicData>
        </a:graphic>
      </p:graphicFrame>
      <p:graphicFrame>
        <p:nvGraphicFramePr>
          <p:cNvPr id="38" name="Table 37"/>
          <p:cNvGraphicFramePr>
            <a:graphicFrameLocks noGrp="1"/>
          </p:cNvGraphicFramePr>
          <p:nvPr>
            <p:extLst>
              <p:ext uri="{D42A27DB-BD31-4B8C-83A1-F6EECF244321}">
                <p14:modId xmlns:p14="http://schemas.microsoft.com/office/powerpoint/2010/main" val="74242978"/>
              </p:ext>
            </p:extLst>
          </p:nvPr>
        </p:nvGraphicFramePr>
        <p:xfrm>
          <a:off x="2130466" y="1088075"/>
          <a:ext cx="6625289" cy="4770799"/>
        </p:xfrm>
        <a:graphic>
          <a:graphicData uri="http://schemas.openxmlformats.org/drawingml/2006/table">
            <a:tbl>
              <a:tblPr firstRow="1" bandRow="1">
                <a:tableStyleId>{7DF18680-E054-41AD-8BC1-D1AEF772440D}</a:tableStyleId>
              </a:tblPr>
              <a:tblGrid>
                <a:gridCol w="2008778"/>
                <a:gridCol w="1526774"/>
                <a:gridCol w="1526774"/>
                <a:gridCol w="1562963"/>
              </a:tblGrid>
              <a:tr h="465339">
                <a:tc>
                  <a:txBody>
                    <a:bodyPr/>
                    <a:lstStyle/>
                    <a:p>
                      <a:pPr marL="0" algn="l" defTabSz="914363" rtl="0" eaLnBrk="1" latinLnBrk="0" hangingPunct="1"/>
                      <a:r>
                        <a:rPr lang="en-US" sz="1400" b="1" kern="1200" cap="all" baseline="0" dirty="0" smtClean="0">
                          <a:solidFill>
                            <a:schemeClr val="lt1">
                              <a:alpha val="99000"/>
                            </a:schemeClr>
                          </a:solidFill>
                          <a:latin typeface="+mn-lt"/>
                          <a:ea typeface="+mn-ea"/>
                          <a:cs typeface="+mn-cs"/>
                        </a:rPr>
                        <a:t>PartitionKey</a:t>
                      </a:r>
                    </a:p>
                    <a:p>
                      <a:pPr marL="0" algn="l" defTabSz="914363" rtl="0" eaLnBrk="1" latinLnBrk="0" hangingPunct="1"/>
                      <a:r>
                        <a:rPr lang="en-US" sz="1400" b="1" kern="1200" cap="all" baseline="0" dirty="0" smtClean="0">
                          <a:solidFill>
                            <a:schemeClr val="lt1">
                              <a:alpha val="99000"/>
                            </a:schemeClr>
                          </a:solidFill>
                          <a:latin typeface="+mn-lt"/>
                          <a:ea typeface="+mn-ea"/>
                          <a:cs typeface="+mn-cs"/>
                        </a:rPr>
                        <a:t>(Category)</a:t>
                      </a:r>
                      <a:endParaRPr lang="en-US" sz="1400" b="1" kern="1200" cap="all" baseline="0" dirty="0">
                        <a:solidFill>
                          <a:schemeClr val="lt1">
                            <a:alpha val="99000"/>
                          </a:schemeClr>
                        </a:solidFill>
                        <a:latin typeface="+mn-lt"/>
                        <a:ea typeface="+mn-ea"/>
                        <a:cs typeface="+mn-cs"/>
                      </a:endParaRPr>
                    </a:p>
                  </a:txBody>
                  <a:tcPr marL="137196" marR="137196" anchor="ctr">
                    <a:lnL w="12700" cmpd="sng">
                      <a:noFill/>
                    </a:lnL>
                    <a:lnB w="12700" cap="flat" cmpd="sng" algn="ctr">
                      <a:noFill/>
                      <a:prstDash val="solid"/>
                      <a:round/>
                      <a:headEnd type="none" w="med" len="med"/>
                      <a:tailEnd type="none" w="med" len="med"/>
                    </a:lnB>
                    <a:solidFill>
                      <a:srgbClr val="92D050"/>
                    </a:solidFill>
                  </a:tcPr>
                </a:tc>
                <a:tc>
                  <a:txBody>
                    <a:bodyPr/>
                    <a:lstStyle/>
                    <a:p>
                      <a:pPr marL="0" algn="l" defTabSz="914363" rtl="0" eaLnBrk="1" latinLnBrk="0" hangingPunct="1"/>
                      <a:r>
                        <a:rPr lang="en-US" sz="1400" b="1" kern="1200" cap="all" baseline="0" dirty="0" smtClean="0">
                          <a:solidFill>
                            <a:schemeClr val="lt1">
                              <a:alpha val="99000"/>
                            </a:schemeClr>
                          </a:solidFill>
                          <a:latin typeface="+mn-lt"/>
                          <a:ea typeface="+mn-ea"/>
                          <a:cs typeface="+mn-cs"/>
                        </a:rPr>
                        <a:t>RowKey</a:t>
                      </a:r>
                    </a:p>
                    <a:p>
                      <a:pPr marL="0" algn="l" defTabSz="914363" rtl="0" eaLnBrk="1" latinLnBrk="0" hangingPunct="1"/>
                      <a:r>
                        <a:rPr lang="en-US" sz="1400" b="1" kern="1200" cap="all" baseline="0" dirty="0" smtClean="0">
                          <a:solidFill>
                            <a:schemeClr val="lt1">
                              <a:alpha val="99000"/>
                            </a:schemeClr>
                          </a:solidFill>
                          <a:latin typeface="+mn-lt"/>
                          <a:ea typeface="+mn-ea"/>
                          <a:cs typeface="+mn-cs"/>
                        </a:rPr>
                        <a:t>(Title)</a:t>
                      </a:r>
                      <a:endParaRPr lang="en-US" sz="1400" b="1" kern="1200" cap="all" baseline="0" dirty="0">
                        <a:solidFill>
                          <a:schemeClr val="lt1">
                            <a:alpha val="99000"/>
                          </a:schemeClr>
                        </a:solidFill>
                        <a:latin typeface="+mn-lt"/>
                        <a:ea typeface="+mn-ea"/>
                        <a:cs typeface="+mn-cs"/>
                      </a:endParaRPr>
                    </a:p>
                  </a:txBody>
                  <a:tcPr marL="137196" marR="137196" anchor="ctr">
                    <a:lnB w="12700" cap="flat" cmpd="sng" algn="ctr">
                      <a:noFill/>
                      <a:prstDash val="solid"/>
                      <a:round/>
                      <a:headEnd type="none" w="med" len="med"/>
                      <a:tailEnd type="none" w="med" len="med"/>
                    </a:lnB>
                    <a:solidFill>
                      <a:srgbClr val="92D050"/>
                    </a:solidFill>
                  </a:tcPr>
                </a:tc>
                <a:tc>
                  <a:txBody>
                    <a:bodyPr/>
                    <a:lstStyle/>
                    <a:p>
                      <a:pPr marL="0" algn="l" defTabSz="914363" rtl="0" eaLnBrk="1" latinLnBrk="0" hangingPunct="1"/>
                      <a:r>
                        <a:rPr lang="en-US" sz="1400" b="1" kern="1200" cap="all" baseline="0" dirty="0" smtClean="0">
                          <a:solidFill>
                            <a:schemeClr val="lt1">
                              <a:alpha val="99000"/>
                            </a:schemeClr>
                          </a:solidFill>
                          <a:latin typeface="+mn-lt"/>
                          <a:ea typeface="+mn-ea"/>
                          <a:cs typeface="+mn-cs"/>
                        </a:rPr>
                        <a:t>Timestamp</a:t>
                      </a:r>
                      <a:endParaRPr lang="en-US" sz="1400" b="1" kern="1200" cap="all" baseline="0" dirty="0">
                        <a:solidFill>
                          <a:schemeClr val="lt1">
                            <a:alpha val="99000"/>
                          </a:schemeClr>
                        </a:solidFill>
                        <a:latin typeface="+mn-lt"/>
                        <a:ea typeface="+mn-ea"/>
                        <a:cs typeface="+mn-cs"/>
                      </a:endParaRPr>
                    </a:p>
                  </a:txBody>
                  <a:tcPr marL="137196" marR="137196" anchor="ctr">
                    <a:lnB w="12700" cap="flat" cmpd="sng" algn="ctr">
                      <a:noFill/>
                      <a:prstDash val="solid"/>
                      <a:round/>
                      <a:headEnd type="none" w="med" len="med"/>
                      <a:tailEnd type="none" w="med" len="med"/>
                    </a:lnB>
                    <a:solidFill>
                      <a:srgbClr val="92D050"/>
                    </a:solidFill>
                  </a:tcPr>
                </a:tc>
                <a:tc>
                  <a:txBody>
                    <a:bodyPr/>
                    <a:lstStyle/>
                    <a:p>
                      <a:r>
                        <a:rPr lang="en-NZ" sz="1400" b="1" cap="all" baseline="0" dirty="0" smtClean="0">
                          <a:solidFill>
                            <a:schemeClr val="lt1">
                              <a:alpha val="99000"/>
                            </a:schemeClr>
                          </a:solidFill>
                        </a:rPr>
                        <a:t>MODELYEAR</a:t>
                      </a:r>
                      <a:endParaRPr lang="en-NZ" sz="1400" b="1" cap="all" baseline="0" dirty="0">
                        <a:solidFill>
                          <a:schemeClr val="lt1">
                            <a:alpha val="99000"/>
                          </a:schemeClr>
                        </a:solidFill>
                      </a:endParaRPr>
                    </a:p>
                  </a:txBody>
                  <a:tcPr marL="137196" marR="137196" marT="91440" marB="91440" anchor="ctr">
                    <a:lnB w="12700" cap="flat" cmpd="sng" algn="ctr">
                      <a:noFill/>
                      <a:prstDash val="solid"/>
                      <a:round/>
                      <a:headEnd type="none" w="med" len="med"/>
                      <a:tailEnd type="none" w="med" len="med"/>
                    </a:lnB>
                    <a:solidFill>
                      <a:srgbClr val="92D050"/>
                    </a:solidFill>
                  </a:tcPr>
                </a:tc>
              </a:tr>
              <a:tr h="52929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Bikes</a:t>
                      </a:r>
                      <a:endParaRPr lang="en-US" sz="1400" kern="1200" dirty="0">
                        <a:solidFill>
                          <a:schemeClr val="tx2">
                            <a:lumMod val="75000"/>
                            <a:alpha val="99000"/>
                          </a:schemeClr>
                        </a:solidFill>
                        <a:latin typeface="+mn-lt"/>
                        <a:ea typeface="+mn-ea"/>
                        <a:cs typeface="+mn-cs"/>
                      </a:endParaRPr>
                    </a:p>
                  </a:txBody>
                  <a:tcPr marL="137196" marR="137196" anchor="ctr">
                    <a:lnL w="12700" cmpd="sng">
                      <a:noFill/>
                    </a:lnL>
                    <a:lnT w="12700" cap="flat" cmpd="sng" algn="ctr">
                      <a:noFill/>
                      <a:prstDash val="solid"/>
                      <a:round/>
                      <a:headEnd type="none" w="med" len="med"/>
                      <a:tailEnd type="none" w="med" len="med"/>
                    </a:lnT>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Super Duper Cycle</a:t>
                      </a:r>
                      <a:endParaRPr lang="en-US" sz="1400" kern="1200" dirty="0">
                        <a:solidFill>
                          <a:schemeClr val="tx2">
                            <a:lumMod val="75000"/>
                            <a:alpha val="99000"/>
                          </a:schemeClr>
                        </a:solidFill>
                        <a:latin typeface="+mn-lt"/>
                        <a:ea typeface="+mn-ea"/>
                        <a:cs typeface="+mn-cs"/>
                      </a:endParaRPr>
                    </a:p>
                  </a:txBody>
                  <a:tcPr marL="137196" marR="137196" anchor="ctr">
                    <a:lnT w="12700" cap="flat" cmpd="sng" algn="ctr">
                      <a:noFill/>
                      <a:prstDash val="solid"/>
                      <a:round/>
                      <a:headEnd type="none" w="med" len="med"/>
                      <a:tailEnd type="none" w="med" len="med"/>
                    </a:lnT>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lnT w="12700" cap="flat" cmpd="sng" algn="ctr">
                      <a:noFill/>
                      <a:prstDash val="solid"/>
                      <a:round/>
                      <a:headEnd type="none" w="med" len="med"/>
                      <a:tailEnd type="none" w="med" len="med"/>
                    </a:lnT>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2009</a:t>
                      </a:r>
                      <a:endParaRPr lang="en-US" sz="1400" kern="1200" dirty="0">
                        <a:solidFill>
                          <a:schemeClr val="tx2">
                            <a:lumMod val="75000"/>
                            <a:alpha val="99000"/>
                          </a:schemeClr>
                        </a:solidFill>
                        <a:latin typeface="+mn-lt"/>
                        <a:ea typeface="+mn-ea"/>
                        <a:cs typeface="+mn-cs"/>
                      </a:endParaRPr>
                    </a:p>
                  </a:txBody>
                  <a:tcPr marL="137196" marR="137196" anchor="ctr">
                    <a:lnT w="12700" cap="flat" cmpd="sng" algn="ctr">
                      <a:noFill/>
                      <a:prstDash val="solid"/>
                      <a:round/>
                      <a:headEnd type="none" w="med" len="med"/>
                      <a:tailEnd type="none" w="med" len="med"/>
                    </a:lnT>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Bikes</a:t>
                      </a:r>
                      <a:endParaRPr lang="en-US" sz="1400" kern="1200" dirty="0">
                        <a:solidFill>
                          <a:schemeClr val="tx2">
                            <a:lumMod val="75000"/>
                            <a:alpha val="99000"/>
                          </a:schemeClr>
                        </a:solidFill>
                        <a:latin typeface="+mn-lt"/>
                        <a:ea typeface="+mn-ea"/>
                        <a:cs typeface="+mn-cs"/>
                      </a:endParaRPr>
                    </a:p>
                  </a:txBody>
                  <a:tcPr marL="137196" marR="137196"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Quick Cycle 200 Deluxe</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2007</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Canoes</a:t>
                      </a:r>
                      <a:endParaRPr lang="en-US" sz="1400" kern="1200" dirty="0">
                        <a:solidFill>
                          <a:schemeClr val="tx2">
                            <a:lumMod val="75000"/>
                            <a:alpha val="99000"/>
                          </a:schemeClr>
                        </a:solidFill>
                        <a:latin typeface="+mn-lt"/>
                        <a:ea typeface="+mn-ea"/>
                        <a:cs typeface="+mn-cs"/>
                      </a:endParaRPr>
                    </a:p>
                  </a:txBody>
                  <a:tcPr marL="137196" marR="137196"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Whitewater</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2009</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Canoes</a:t>
                      </a:r>
                      <a:endParaRPr lang="en-US" sz="1400" kern="1200" dirty="0">
                        <a:solidFill>
                          <a:schemeClr val="tx2">
                            <a:lumMod val="75000"/>
                            <a:alpha val="99000"/>
                          </a:schemeClr>
                        </a:solidFill>
                        <a:latin typeface="+mn-lt"/>
                        <a:ea typeface="+mn-ea"/>
                        <a:cs typeface="+mn-cs"/>
                      </a:endParaRPr>
                    </a:p>
                  </a:txBody>
                  <a:tcPr marL="137196" marR="137196"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Flatwater</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2006</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Rafts</a:t>
                      </a:r>
                      <a:endParaRPr lang="en-US" sz="1400" kern="1200" dirty="0">
                        <a:solidFill>
                          <a:schemeClr val="tx2">
                            <a:lumMod val="75000"/>
                            <a:alpha val="99000"/>
                          </a:schemeClr>
                        </a:solidFill>
                        <a:latin typeface="+mn-lt"/>
                        <a:ea typeface="+mn-ea"/>
                        <a:cs typeface="+mn-cs"/>
                      </a:endParaRPr>
                    </a:p>
                  </a:txBody>
                  <a:tcPr marL="137196" marR="137196"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14ft Super Tourer</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1999</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Skis</a:t>
                      </a:r>
                      <a:endParaRPr lang="en-US" sz="1400" kern="1200" dirty="0">
                        <a:solidFill>
                          <a:schemeClr val="tx2">
                            <a:lumMod val="75000"/>
                            <a:alpha val="99000"/>
                          </a:schemeClr>
                        </a:solidFill>
                        <a:latin typeface="+mn-lt"/>
                        <a:ea typeface="+mn-ea"/>
                        <a:cs typeface="+mn-cs"/>
                      </a:endParaRPr>
                    </a:p>
                  </a:txBody>
                  <a:tcPr marL="137196" marR="137196"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Fabrikam Back Trackers</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2009</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Tents</a:t>
                      </a:r>
                      <a:endParaRPr lang="en-US" sz="1400" kern="1200" dirty="0">
                        <a:solidFill>
                          <a:schemeClr val="tx2">
                            <a:lumMod val="75000"/>
                            <a:alpha val="99000"/>
                          </a:schemeClr>
                        </a:solidFill>
                        <a:latin typeface="+mn-lt"/>
                        <a:ea typeface="+mn-ea"/>
                        <a:cs typeface="+mn-cs"/>
                      </a:endParaRPr>
                    </a:p>
                  </a:txBody>
                  <a:tcPr marL="137196" marR="137196"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Super Palace</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2008</a:t>
                      </a:r>
                      <a:endParaRPr lang="en-US" sz="1400" kern="1200" dirty="0">
                        <a:solidFill>
                          <a:schemeClr val="tx2">
                            <a:lumMod val="75000"/>
                            <a:alpha val="99000"/>
                          </a:schemeClr>
                        </a:solidFill>
                        <a:latin typeface="+mn-lt"/>
                        <a:ea typeface="+mn-ea"/>
                        <a:cs typeface="+mn-cs"/>
                      </a:endParaRPr>
                    </a:p>
                  </a:txBody>
                  <a:tcPr marL="137196" marR="137196" anchor="ctr">
                    <a:solidFill>
                      <a:schemeClr val="bg1">
                        <a:lumMod val="95000"/>
                      </a:schemeClr>
                    </a:solidFill>
                  </a:tcPr>
                </a:tc>
              </a:tr>
            </a:tbl>
          </a:graphicData>
        </a:graphic>
      </p:graphicFrame>
      <p:sp>
        <p:nvSpPr>
          <p:cNvPr id="22" name="Rounded Rectangle 21"/>
          <p:cNvSpPr/>
          <p:nvPr/>
        </p:nvSpPr>
        <p:spPr>
          <a:xfrm>
            <a:off x="2139453" y="1614792"/>
            <a:ext cx="6614321" cy="1054751"/>
          </a:xfrm>
          <a:prstGeom prst="roundRect">
            <a:avLst>
              <a:gd name="adj" fmla="val 10931"/>
            </a:avLst>
          </a:prstGeom>
          <a:noFill/>
          <a:ln>
            <a:solidFill>
              <a:schemeClr val="accent2">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6" tIns="45719" rIns="91436" bIns="45719" rtlCol="0" anchor="ctr"/>
          <a:lstStyle/>
          <a:p>
            <a:pPr algn="ctr"/>
            <a:endParaRPr lang="en-US" dirty="0"/>
          </a:p>
        </p:txBody>
      </p:sp>
      <p:sp>
        <p:nvSpPr>
          <p:cNvPr id="37" name="Rounded Rectangle 36"/>
          <p:cNvSpPr/>
          <p:nvPr/>
        </p:nvSpPr>
        <p:spPr>
          <a:xfrm>
            <a:off x="2139453" y="3010326"/>
            <a:ext cx="6614321" cy="731661"/>
          </a:xfrm>
          <a:prstGeom prst="roundRect">
            <a:avLst>
              <a:gd name="adj" fmla="val 14017"/>
            </a:avLst>
          </a:prstGeom>
          <a:noFill/>
          <a:ln>
            <a:solidFill>
              <a:schemeClr val="accent2">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6" tIns="45719" rIns="91436" bIns="45719" rtlCol="0" anchor="ctr"/>
          <a:lstStyle/>
          <a:p>
            <a:pPr algn="ctr"/>
            <a:endParaRPr lang="en-US" dirty="0"/>
          </a:p>
        </p:txBody>
      </p:sp>
      <p:sp>
        <p:nvSpPr>
          <p:cNvPr id="2" name="Title 1"/>
          <p:cNvSpPr>
            <a:spLocks noGrp="1"/>
          </p:cNvSpPr>
          <p:nvPr>
            <p:ph type="title"/>
          </p:nvPr>
        </p:nvSpPr>
        <p:spPr/>
        <p:txBody>
          <a:bodyPr/>
          <a:lstStyle/>
          <a:p>
            <a:r>
              <a:rPr lang="en-US" dirty="0" smtClean="0">
                <a:solidFill>
                  <a:srgbClr val="00B0F0"/>
                </a:solidFill>
              </a:rPr>
              <a:t>Partitions</a:t>
            </a:r>
            <a:r>
              <a:rPr lang="en-US" dirty="0" smtClean="0"/>
              <a:t> and </a:t>
            </a:r>
            <a:r>
              <a:rPr lang="en-US" dirty="0" smtClean="0">
                <a:solidFill>
                  <a:srgbClr val="00B0F0"/>
                </a:solidFill>
              </a:rPr>
              <a:t>Partition</a:t>
            </a:r>
            <a:r>
              <a:rPr lang="en-US" dirty="0" smtClean="0"/>
              <a:t> Ranges</a:t>
            </a:r>
            <a:endParaRPr lang="en-US" dirty="0"/>
          </a:p>
        </p:txBody>
      </p:sp>
      <p:grpSp>
        <p:nvGrpSpPr>
          <p:cNvPr id="30" name="Group 33"/>
          <p:cNvGrpSpPr/>
          <p:nvPr/>
        </p:nvGrpSpPr>
        <p:grpSpPr>
          <a:xfrm>
            <a:off x="389436" y="2791533"/>
            <a:ext cx="1743017" cy="1673352"/>
            <a:chOff x="317101" y="2670048"/>
            <a:chExt cx="2531690" cy="1673352"/>
          </a:xfrm>
        </p:grpSpPr>
        <p:sp>
          <p:nvSpPr>
            <p:cNvPr id="34" name="Right Arrow 33"/>
            <p:cNvSpPr/>
            <p:nvPr/>
          </p:nvSpPr>
          <p:spPr bwMode="auto">
            <a:xfrm>
              <a:off x="2090853" y="3325368"/>
              <a:ext cx="757938" cy="484632"/>
            </a:xfrm>
            <a:prstGeom prst="rightArrow">
              <a:avLst/>
            </a:prstGeom>
            <a:solidFill>
              <a:schemeClr val="accent2"/>
            </a:solidFill>
            <a:ln>
              <a:noFill/>
              <a:headEnd type="none" w="med" len="med"/>
              <a:tailEnd type="none" w="med" len="med"/>
            </a:ln>
            <a:effectLst/>
          </p:spPr>
          <p:style>
            <a:lnRef idx="1">
              <a:schemeClr val="accent6"/>
            </a:lnRef>
            <a:fillRef idx="3">
              <a:schemeClr val="accent6"/>
            </a:fillRef>
            <a:effectRef idx="2">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61"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33" name="Can 32"/>
            <p:cNvSpPr/>
            <p:nvPr/>
          </p:nvSpPr>
          <p:spPr bwMode="auto">
            <a:xfrm>
              <a:off x="317101" y="2670048"/>
              <a:ext cx="1905000" cy="1673352"/>
            </a:xfrm>
            <a:prstGeom prst="can">
              <a:avLst/>
            </a:prstGeom>
            <a:solidFill>
              <a:schemeClr val="accent4"/>
            </a:solidFill>
            <a:ln>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61" fontAlgn="base">
                <a:spcBef>
                  <a:spcPct val="0"/>
                </a:spcBef>
                <a:spcAft>
                  <a:spcPct val="0"/>
                </a:spcAft>
              </a:pPr>
              <a:r>
                <a:rPr lang="en-US" sz="2000" b="1" dirty="0">
                  <a:gradFill>
                    <a:gsLst>
                      <a:gs pos="0">
                        <a:srgbClr val="FFFFFF"/>
                      </a:gs>
                      <a:gs pos="100000">
                        <a:srgbClr val="FFFFFF"/>
                      </a:gs>
                    </a:gsLst>
                    <a:lin ang="5400000" scaled="0"/>
                  </a:gradFill>
                </a:rPr>
                <a:t>Server A</a:t>
              </a:r>
            </a:p>
            <a:p>
              <a:pPr algn="ctr" defTabSz="914061" fontAlgn="base">
                <a:spcBef>
                  <a:spcPct val="0"/>
                </a:spcBef>
                <a:spcAft>
                  <a:spcPct val="0"/>
                </a:spcAft>
              </a:pPr>
              <a:r>
                <a:rPr lang="en-US" sz="1400" dirty="0">
                  <a:gradFill>
                    <a:gsLst>
                      <a:gs pos="0">
                        <a:srgbClr val="FFFFFF"/>
                      </a:gs>
                      <a:gs pos="100000">
                        <a:srgbClr val="FFFFFF"/>
                      </a:gs>
                    </a:gsLst>
                    <a:lin ang="5400000" scaled="0"/>
                  </a:gradFill>
                </a:rPr>
                <a:t>Table = Products</a:t>
              </a:r>
            </a:p>
          </p:txBody>
        </p:sp>
      </p:grpSp>
      <p:grpSp>
        <p:nvGrpSpPr>
          <p:cNvPr id="23" name="Group 32"/>
          <p:cNvGrpSpPr/>
          <p:nvPr/>
        </p:nvGrpSpPr>
        <p:grpSpPr>
          <a:xfrm>
            <a:off x="389437" y="1723563"/>
            <a:ext cx="1753189" cy="4032504"/>
            <a:chOff x="427732" y="1603248"/>
            <a:chExt cx="2546464" cy="4032504"/>
          </a:xfrm>
          <a:solidFill>
            <a:schemeClr val="accent4"/>
          </a:solidFill>
        </p:grpSpPr>
        <p:sp>
          <p:nvSpPr>
            <p:cNvPr id="26" name="Right Arrow 25"/>
            <p:cNvSpPr/>
            <p:nvPr/>
          </p:nvSpPr>
          <p:spPr bwMode="auto">
            <a:xfrm>
              <a:off x="2209801" y="4620768"/>
              <a:ext cx="752092" cy="484632"/>
            </a:xfrm>
            <a:prstGeom prst="rightArrow">
              <a:avLst/>
            </a:prstGeom>
            <a:solidFill>
              <a:schemeClr val="tx2"/>
            </a:solidFill>
            <a:ln>
              <a:noFill/>
              <a:headEnd type="none" w="med" len="med"/>
              <a:tailEnd type="none" w="med" len="med"/>
            </a:ln>
            <a:effectLst/>
          </p:spPr>
          <p:style>
            <a:lnRef idx="1">
              <a:schemeClr val="accent6"/>
            </a:lnRef>
            <a:fillRef idx="3">
              <a:schemeClr val="accent6"/>
            </a:fillRef>
            <a:effectRef idx="2">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61"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29" name="Right Arrow 28"/>
            <p:cNvSpPr/>
            <p:nvPr/>
          </p:nvSpPr>
          <p:spPr bwMode="auto">
            <a:xfrm>
              <a:off x="2209800" y="2258568"/>
              <a:ext cx="764396" cy="484632"/>
            </a:xfrm>
            <a:prstGeom prst="rightArrow">
              <a:avLst/>
            </a:prstGeom>
            <a:solidFill>
              <a:schemeClr val="tx2"/>
            </a:solidFill>
            <a:ln>
              <a:noFill/>
              <a:headEnd type="none" w="med" len="med"/>
              <a:tailEnd type="none" w="med" len="med"/>
            </a:ln>
            <a:effectLst/>
          </p:spPr>
          <p:style>
            <a:lnRef idx="1">
              <a:schemeClr val="accent6"/>
            </a:lnRef>
            <a:fillRef idx="3">
              <a:schemeClr val="accent6"/>
            </a:fillRef>
            <a:effectRef idx="2">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61"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24" name="Can 23"/>
            <p:cNvSpPr/>
            <p:nvPr/>
          </p:nvSpPr>
          <p:spPr bwMode="auto">
            <a:xfrm>
              <a:off x="427732" y="3962400"/>
              <a:ext cx="1905000" cy="1673352"/>
            </a:xfrm>
            <a:prstGeom prst="can">
              <a:avLst/>
            </a:prstGeom>
            <a:grpFill/>
            <a:ln>
              <a:headEnd type="none" w="med" len="med"/>
              <a:tailEnd type="none" w="med" len="med"/>
            </a:ln>
            <a:effectLst/>
            <a:scene3d>
              <a:camera prst="orthographicFront">
                <a:rot lat="0" lon="0" rev="0"/>
              </a:camera>
              <a:lightRig rig="threePt" dir="t">
                <a:rot lat="0" lon="0" rev="20400000"/>
              </a:lightRig>
            </a:scene3d>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61" fontAlgn="base">
                <a:spcBef>
                  <a:spcPct val="0"/>
                </a:spcBef>
                <a:spcAft>
                  <a:spcPct val="0"/>
                </a:spcAft>
              </a:pPr>
              <a:r>
                <a:rPr lang="en-US" sz="2000" b="1" dirty="0">
                  <a:gradFill>
                    <a:gsLst>
                      <a:gs pos="0">
                        <a:srgbClr val="FFFFFF"/>
                      </a:gs>
                      <a:gs pos="100000">
                        <a:srgbClr val="FFFFFF"/>
                      </a:gs>
                    </a:gsLst>
                    <a:lin ang="5400000" scaled="0"/>
                  </a:gradFill>
                </a:rPr>
                <a:t>Server B</a:t>
              </a:r>
            </a:p>
            <a:p>
              <a:pPr algn="ctr" defTabSz="914061" fontAlgn="base">
                <a:spcBef>
                  <a:spcPct val="0"/>
                </a:spcBef>
                <a:spcAft>
                  <a:spcPct val="0"/>
                </a:spcAft>
              </a:pPr>
              <a:r>
                <a:rPr lang="en-US" sz="1400" dirty="0">
                  <a:gradFill>
                    <a:gsLst>
                      <a:gs pos="0">
                        <a:srgbClr val="FFFFFF"/>
                      </a:gs>
                      <a:gs pos="100000">
                        <a:srgbClr val="FFFFFF"/>
                      </a:gs>
                    </a:gsLst>
                    <a:lin ang="5400000" scaled="0"/>
                  </a:gradFill>
                </a:rPr>
                <a:t>Table = Products</a:t>
              </a:r>
            </a:p>
            <a:p>
              <a:pPr algn="ctr" defTabSz="914061" fontAlgn="base">
                <a:spcBef>
                  <a:spcPct val="0"/>
                </a:spcBef>
                <a:spcAft>
                  <a:spcPct val="0"/>
                </a:spcAft>
              </a:pPr>
              <a:r>
                <a:rPr lang="en-US" sz="1400" dirty="0">
                  <a:gradFill>
                    <a:gsLst>
                      <a:gs pos="0">
                        <a:srgbClr val="FFFFFF"/>
                      </a:gs>
                      <a:gs pos="100000">
                        <a:srgbClr val="FFFFFF"/>
                      </a:gs>
                    </a:gsLst>
                    <a:lin ang="5400000" scaled="0"/>
                  </a:gradFill>
                </a:rPr>
                <a:t>[Canoes - MaxKey)</a:t>
              </a:r>
              <a:endParaRPr lang="en-US" sz="1200" dirty="0">
                <a:gradFill>
                  <a:gsLst>
                    <a:gs pos="0">
                      <a:srgbClr val="FFFFFF"/>
                    </a:gs>
                    <a:gs pos="100000">
                      <a:srgbClr val="FFFFFF"/>
                    </a:gs>
                  </a:gsLst>
                  <a:lin ang="5400000" scaled="0"/>
                </a:gradFill>
              </a:endParaRPr>
            </a:p>
          </p:txBody>
        </p:sp>
        <p:sp>
          <p:nvSpPr>
            <p:cNvPr id="25" name="Can 24"/>
            <p:cNvSpPr/>
            <p:nvPr/>
          </p:nvSpPr>
          <p:spPr bwMode="auto">
            <a:xfrm>
              <a:off x="427732" y="1603248"/>
              <a:ext cx="1905000" cy="1673352"/>
            </a:xfrm>
            <a:prstGeom prst="can">
              <a:avLst/>
            </a:prstGeom>
            <a:grpFill/>
            <a:ln>
              <a:headEnd type="none" w="med" len="med"/>
              <a:tailEnd type="none" w="med" len="med"/>
            </a:ln>
            <a:effectLst/>
            <a:scene3d>
              <a:camera prst="orthographicFront">
                <a:rot lat="0" lon="0" rev="0"/>
              </a:camera>
              <a:lightRig rig="threePt" dir="t">
                <a:rot lat="0" lon="0" rev="20400000"/>
              </a:lightRig>
            </a:scene3d>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61" fontAlgn="base">
                <a:spcBef>
                  <a:spcPct val="0"/>
                </a:spcBef>
                <a:spcAft>
                  <a:spcPct val="0"/>
                </a:spcAft>
              </a:pPr>
              <a:r>
                <a:rPr lang="en-US" sz="2000" b="1" dirty="0">
                  <a:gradFill>
                    <a:gsLst>
                      <a:gs pos="0">
                        <a:srgbClr val="FFFFFF"/>
                      </a:gs>
                      <a:gs pos="100000">
                        <a:srgbClr val="FFFFFF"/>
                      </a:gs>
                    </a:gsLst>
                    <a:lin ang="5400000" scaled="0"/>
                  </a:gradFill>
                </a:rPr>
                <a:t>Server A</a:t>
              </a:r>
            </a:p>
            <a:p>
              <a:pPr algn="ctr" defTabSz="914061" fontAlgn="base">
                <a:spcBef>
                  <a:spcPct val="0"/>
                </a:spcBef>
                <a:spcAft>
                  <a:spcPct val="0"/>
                </a:spcAft>
              </a:pPr>
              <a:r>
                <a:rPr lang="en-US" sz="1400" dirty="0">
                  <a:gradFill>
                    <a:gsLst>
                      <a:gs pos="0">
                        <a:srgbClr val="FFFFFF"/>
                      </a:gs>
                      <a:gs pos="100000">
                        <a:srgbClr val="FFFFFF"/>
                      </a:gs>
                    </a:gsLst>
                    <a:lin ang="5400000" scaled="0"/>
                  </a:gradFill>
                </a:rPr>
                <a:t>Table = Products</a:t>
              </a:r>
            </a:p>
            <a:p>
              <a:pPr algn="ctr" defTabSz="914061" fontAlgn="base">
                <a:spcBef>
                  <a:spcPct val="0"/>
                </a:spcBef>
                <a:spcAft>
                  <a:spcPct val="0"/>
                </a:spcAft>
              </a:pPr>
              <a:r>
                <a:rPr lang="en-US" sz="1400" dirty="0">
                  <a:gradFill>
                    <a:gsLst>
                      <a:gs pos="0">
                        <a:srgbClr val="FFFFFF"/>
                      </a:gs>
                      <a:gs pos="100000">
                        <a:srgbClr val="FFFFFF"/>
                      </a:gs>
                    </a:gsLst>
                    <a:lin ang="5400000" scaled="0"/>
                  </a:gradFill>
                </a:rPr>
                <a:t>[MinKey - Canoes)</a:t>
              </a:r>
              <a:endParaRPr lang="en-US" sz="1100" dirty="0">
                <a:gradFill>
                  <a:gsLst>
                    <a:gs pos="0">
                      <a:srgbClr val="FFFFFF"/>
                    </a:gs>
                    <a:gs pos="100000">
                      <a:srgbClr val="FFFFFF"/>
                    </a:gs>
                  </a:gsLst>
                  <a:lin ang="5400000" scaled="0"/>
                </a:gradFill>
              </a:endParaRPr>
            </a:p>
          </p:txBody>
        </p:sp>
      </p:grpSp>
      <p:sp>
        <p:nvSpPr>
          <p:cNvPr id="36" name="Oval 35"/>
          <p:cNvSpPr/>
          <p:nvPr/>
        </p:nvSpPr>
        <p:spPr bwMode="auto">
          <a:xfrm>
            <a:off x="389437" y="2712512"/>
            <a:ext cx="1304206" cy="442452"/>
          </a:xfrm>
          <a:prstGeom prst="ellipse">
            <a:avLst/>
          </a:prstGeom>
          <a:noFill/>
          <a:ln>
            <a:solidFill>
              <a:schemeClr val="accent2">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6" tIns="45719" rIns="91436" bIns="45719" rtlCol="0" anchor="ctr"/>
          <a:lstStyle/>
          <a:p>
            <a:pPr algn="ctr"/>
            <a:endParaRPr lang="en-US" dirty="0"/>
          </a:p>
        </p:txBody>
      </p:sp>
      <p:sp>
        <p:nvSpPr>
          <p:cNvPr id="35" name="Oval 34"/>
          <p:cNvSpPr/>
          <p:nvPr/>
        </p:nvSpPr>
        <p:spPr bwMode="auto">
          <a:xfrm>
            <a:off x="389437" y="5049444"/>
            <a:ext cx="1304206" cy="486429"/>
          </a:xfrm>
          <a:prstGeom prst="ellipse">
            <a:avLst/>
          </a:prstGeom>
          <a:noFill/>
          <a:ln>
            <a:solidFill>
              <a:schemeClr val="accent2">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6" tIns="45719" rIns="91436" bIns="45719" rtlCol="0" anchor="ctr"/>
          <a:lstStyle/>
          <a:p>
            <a:pPr algn="ctr"/>
            <a:endParaRPr lang="en-US" dirty="0"/>
          </a:p>
        </p:txBody>
      </p:sp>
    </p:spTree>
    <p:custDataLst>
      <p:tags r:id="rId1"/>
    </p:custDataLst>
    <p:extLst>
      <p:ext uri="{BB962C8B-B14F-4D97-AF65-F5344CB8AC3E}">
        <p14:creationId xmlns:p14="http://schemas.microsoft.com/office/powerpoint/2010/main" val="213513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22"/>
                                        </p:tgtEl>
                                      </p:cBhvr>
                                    </p:animEffect>
                                    <p:set>
                                      <p:cBhvr>
                                        <p:cTn id="12" dur="1" fill="hold">
                                          <p:stCondLst>
                                            <p:cond delay="499"/>
                                          </p:stCondLst>
                                        </p:cTn>
                                        <p:tgtEl>
                                          <p:spTgt spid="22"/>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37"/>
                                        </p:tgtEl>
                                      </p:cBhvr>
                                    </p:animEffect>
                                    <p:set>
                                      <p:cBhvr>
                                        <p:cTn id="21" dur="1" fill="hold">
                                          <p:stCondLst>
                                            <p:cond delay="499"/>
                                          </p:stCondLst>
                                        </p:cTn>
                                        <p:tgtEl>
                                          <p:spTgt spid="37"/>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38"/>
                                        </p:tgtEl>
                                      </p:cBhvr>
                                    </p:animEffect>
                                    <p:set>
                                      <p:cBhvr>
                                        <p:cTn id="26" dur="1" fill="hold">
                                          <p:stCondLst>
                                            <p:cond delay="499"/>
                                          </p:stCondLst>
                                        </p:cTn>
                                        <p:tgtEl>
                                          <p:spTgt spid="38"/>
                                        </p:tgtEl>
                                        <p:attrNameLst>
                                          <p:attrName>style.visibility</p:attrName>
                                        </p:attrNameLst>
                                      </p:cBhvr>
                                      <p:to>
                                        <p:strVal val="hidden"/>
                                      </p:to>
                                    </p:set>
                                  </p:childTnLst>
                                </p:cTn>
                              </p:par>
                              <p:par>
                                <p:cTn id="27" presetID="10" presetClass="exit" presetSubtype="0" fill="hold" nodeType="withEffect">
                                  <p:stCondLst>
                                    <p:cond delay="0"/>
                                  </p:stCondLst>
                                  <p:childTnLst>
                                    <p:animEffect transition="out" filter="fade">
                                      <p:cBhvr>
                                        <p:cTn id="28" dur="500"/>
                                        <p:tgtEl>
                                          <p:spTgt spid="30"/>
                                        </p:tgtEl>
                                      </p:cBhvr>
                                    </p:animEffect>
                                    <p:set>
                                      <p:cBhvr>
                                        <p:cTn id="29" dur="1" fill="hold">
                                          <p:stCondLst>
                                            <p:cond delay="499"/>
                                          </p:stCondLst>
                                        </p:cTn>
                                        <p:tgtEl>
                                          <p:spTgt spid="30"/>
                                        </p:tgtEl>
                                        <p:attrNameLst>
                                          <p:attrName>style.visibility</p:attrName>
                                        </p:attrNameLst>
                                      </p:cBhvr>
                                      <p:to>
                                        <p:strVal val="hidden"/>
                                      </p:to>
                                    </p:set>
                                  </p:childTnLst>
                                </p:cTn>
                              </p:par>
                              <p:par>
                                <p:cTn id="30" presetID="10" presetClass="entr" presetSubtype="0" fill="hold" nodeType="with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500"/>
                                        <p:tgtEl>
                                          <p:spTgt spid="39"/>
                                        </p:tgtEl>
                                      </p:cBhvr>
                                    </p:animEffect>
                                  </p:childTnLst>
                                </p:cTn>
                              </p:par>
                              <p:par>
                                <p:cTn id="33" presetID="10" presetClass="entr" presetSubtype="0"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500"/>
                                        <p:tgtEl>
                                          <p:spTgt spid="3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P spid="37" grpId="0" animBg="1"/>
      <p:bldP spid="37" grpId="1" animBg="1"/>
      <p:bldP spid="36" grpId="0" animBg="1"/>
      <p:bldP spid="3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F0"/>
                </a:solidFill>
              </a:rPr>
              <a:t>Table</a:t>
            </a:r>
            <a:r>
              <a:rPr lang="en-US" dirty="0" smtClean="0"/>
              <a:t> Properties</a:t>
            </a:r>
            <a:endParaRPr lang="en-US" dirty="0"/>
          </a:p>
        </p:txBody>
      </p:sp>
      <p:sp>
        <p:nvSpPr>
          <p:cNvPr id="3" name="Content Placeholder 2"/>
          <p:cNvSpPr>
            <a:spLocks noGrp="1"/>
          </p:cNvSpPr>
          <p:nvPr>
            <p:ph type="body" sz="quarter" idx="10"/>
          </p:nvPr>
        </p:nvSpPr>
        <p:spPr/>
        <p:txBody>
          <a:bodyPr>
            <a:noAutofit/>
          </a:bodyPr>
          <a:lstStyle/>
          <a:p>
            <a:r>
              <a:rPr lang="en-US" sz="3600" dirty="0" smtClean="0"/>
              <a:t>Entity can have up to </a:t>
            </a:r>
            <a:r>
              <a:rPr lang="en-US" sz="3600" dirty="0" smtClean="0">
                <a:solidFill>
                  <a:srgbClr val="00B0F0"/>
                </a:solidFill>
              </a:rPr>
              <a:t>255</a:t>
            </a:r>
            <a:r>
              <a:rPr lang="en-US" sz="3600" dirty="0" smtClean="0"/>
              <a:t> properties</a:t>
            </a:r>
          </a:p>
          <a:p>
            <a:pPr lvl="1"/>
            <a:r>
              <a:rPr lang="en-US" sz="1600" dirty="0" smtClean="0"/>
              <a:t>Up to 1MB per entity</a:t>
            </a:r>
          </a:p>
          <a:p>
            <a:r>
              <a:rPr lang="en-US" sz="3600" dirty="0" smtClean="0">
                <a:solidFill>
                  <a:srgbClr val="00B0F0"/>
                </a:solidFill>
              </a:rPr>
              <a:t>Mandatory</a:t>
            </a:r>
            <a:r>
              <a:rPr lang="en-US" sz="3600" dirty="0" smtClean="0"/>
              <a:t> Properties for every entity</a:t>
            </a:r>
          </a:p>
          <a:p>
            <a:pPr lvl="1"/>
            <a:r>
              <a:rPr lang="en-US" sz="1600" dirty="0" err="1" smtClean="0"/>
              <a:t>PartitionKey</a:t>
            </a:r>
            <a:r>
              <a:rPr lang="en-US" sz="1600" dirty="0" smtClean="0"/>
              <a:t> &amp; </a:t>
            </a:r>
            <a:r>
              <a:rPr lang="en-US" sz="1600" dirty="0" err="1" smtClean="0"/>
              <a:t>RowKey</a:t>
            </a:r>
            <a:r>
              <a:rPr lang="en-US" sz="1600" dirty="0" smtClean="0"/>
              <a:t> (only indexed properties)</a:t>
            </a:r>
          </a:p>
          <a:p>
            <a:pPr lvl="2"/>
            <a:r>
              <a:rPr lang="en-US" sz="1800" dirty="0" smtClean="0"/>
              <a:t>Uniquely identifies an entity</a:t>
            </a:r>
          </a:p>
          <a:p>
            <a:pPr lvl="2"/>
            <a:r>
              <a:rPr lang="en-US" sz="1800" dirty="0" smtClean="0"/>
              <a:t>Defines the sort order</a:t>
            </a:r>
          </a:p>
          <a:p>
            <a:pPr lvl="1"/>
            <a:r>
              <a:rPr lang="en-US" sz="1600" dirty="0" smtClean="0"/>
              <a:t>Timestamp </a:t>
            </a:r>
          </a:p>
          <a:p>
            <a:pPr lvl="2"/>
            <a:r>
              <a:rPr lang="en-US" sz="1800" dirty="0" smtClean="0"/>
              <a:t>Optimistic Concurrency</a:t>
            </a:r>
          </a:p>
          <a:p>
            <a:pPr lvl="2"/>
            <a:r>
              <a:rPr lang="en-US" sz="1800" dirty="0" smtClean="0"/>
              <a:t>Exposed as an HTTP </a:t>
            </a:r>
            <a:r>
              <a:rPr lang="en-US" sz="1800" dirty="0" err="1" smtClean="0"/>
              <a:t>ETag</a:t>
            </a:r>
            <a:endParaRPr lang="en-US" sz="1800" dirty="0" smtClean="0"/>
          </a:p>
          <a:p>
            <a:r>
              <a:rPr lang="en-US" sz="3600" dirty="0" smtClean="0"/>
              <a:t>No </a:t>
            </a:r>
            <a:r>
              <a:rPr lang="en-US" sz="3600" dirty="0" smtClean="0">
                <a:solidFill>
                  <a:srgbClr val="00B0F0"/>
                </a:solidFill>
              </a:rPr>
              <a:t>fixed</a:t>
            </a:r>
            <a:r>
              <a:rPr lang="en-US" sz="3600" dirty="0" smtClean="0"/>
              <a:t> schema for other properties</a:t>
            </a:r>
          </a:p>
          <a:p>
            <a:pPr lvl="1"/>
            <a:r>
              <a:rPr lang="en-US" sz="1600" dirty="0" smtClean="0"/>
              <a:t>Each property is stored as a &lt;name, typed value&gt; pair</a:t>
            </a:r>
          </a:p>
          <a:p>
            <a:pPr lvl="1"/>
            <a:r>
              <a:rPr lang="en-US" sz="1600" dirty="0" smtClean="0"/>
              <a:t>No schema stored for a table</a:t>
            </a:r>
          </a:p>
          <a:p>
            <a:pPr lvl="1"/>
            <a:r>
              <a:rPr lang="en-US" sz="1600" dirty="0" smtClean="0"/>
              <a:t>Properties can be the standard .NET types </a:t>
            </a:r>
          </a:p>
          <a:p>
            <a:pPr lvl="1"/>
            <a:r>
              <a:rPr lang="en-US" sz="1600" dirty="0" smtClean="0"/>
              <a:t>String, binary, </a:t>
            </a:r>
            <a:r>
              <a:rPr lang="en-US" sz="1600" dirty="0" err="1" smtClean="0"/>
              <a:t>bool</a:t>
            </a:r>
            <a:r>
              <a:rPr lang="en-US" sz="1600" dirty="0" smtClean="0"/>
              <a:t>, </a:t>
            </a:r>
            <a:r>
              <a:rPr lang="en-US" sz="1600" dirty="0" err="1" smtClean="0"/>
              <a:t>DateTime</a:t>
            </a:r>
            <a:r>
              <a:rPr lang="en-US" sz="1600" dirty="0" smtClean="0"/>
              <a:t>, GUID, </a:t>
            </a:r>
            <a:r>
              <a:rPr lang="en-US" sz="1600" dirty="0" err="1" smtClean="0"/>
              <a:t>int</a:t>
            </a:r>
            <a:r>
              <a:rPr lang="en-US" sz="1600" dirty="0" smtClean="0"/>
              <a:t>, int64, and double</a:t>
            </a:r>
            <a:endParaRPr lang="en-US" sz="1600" dirty="0"/>
          </a:p>
        </p:txBody>
      </p:sp>
    </p:spTree>
    <p:extLst>
      <p:ext uri="{BB962C8B-B14F-4D97-AF65-F5344CB8AC3E}">
        <p14:creationId xmlns:p14="http://schemas.microsoft.com/office/powerpoint/2010/main" val="2305940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bwMode="auto">
          <a:xfrm>
            <a:off x="389437" y="3429000"/>
            <a:ext cx="8366319" cy="2782888"/>
          </a:xfrm>
          <a:prstGeom prst="rect">
            <a:avLst/>
          </a:prstGeom>
          <a:solidFill>
            <a:schemeClr val="bg1">
              <a:lumMod val="95000"/>
            </a:schemeClr>
          </a:solidFill>
          <a:ln>
            <a:no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182880" tIns="45716" rIns="91432" bIns="45716" numCol="1" rtlCol="0" anchor="ctr" anchorCtr="0" compatLnSpc="1">
            <a:prstTxWarp prst="textNoShape">
              <a:avLst/>
            </a:prstTxWarp>
          </a:bodyPr>
          <a:lstStyle/>
          <a:p>
            <a:pPr defTabSz="914061"/>
            <a:endParaRPr lang="en-US" sz="1600" dirty="0">
              <a:solidFill>
                <a:schemeClr val="tx1">
                  <a:lumMod val="65000"/>
                  <a:lumOff val="35000"/>
                  <a:alpha val="99000"/>
                </a:schemeClr>
              </a:solidFill>
              <a:latin typeface="Consolas" pitchFamily="49" charset="0"/>
              <a:cs typeface="Consolas" pitchFamily="49" charset="0"/>
            </a:endParaRPr>
          </a:p>
        </p:txBody>
      </p:sp>
      <p:sp>
        <p:nvSpPr>
          <p:cNvPr id="2" name="Title 1"/>
          <p:cNvSpPr>
            <a:spLocks noGrp="1"/>
          </p:cNvSpPr>
          <p:nvPr>
            <p:ph type="title"/>
          </p:nvPr>
        </p:nvSpPr>
        <p:spPr>
          <a:xfrm>
            <a:off x="389436" y="228601"/>
            <a:ext cx="8363938" cy="553998"/>
          </a:xfrm>
        </p:spPr>
        <p:txBody>
          <a:bodyPr/>
          <a:lstStyle/>
          <a:p>
            <a:r>
              <a:rPr lang="en-US" sz="4000" dirty="0" smtClean="0"/>
              <a:t>Loosely Coupled Workflow with Queues</a:t>
            </a:r>
            <a:endParaRPr lang="en-US" sz="4000" dirty="0"/>
          </a:p>
        </p:txBody>
      </p:sp>
      <p:sp>
        <p:nvSpPr>
          <p:cNvPr id="3" name="Content Placeholder 2"/>
          <p:cNvSpPr>
            <a:spLocks noGrp="1"/>
          </p:cNvSpPr>
          <p:nvPr>
            <p:ph type="body" sz="quarter" idx="10"/>
          </p:nvPr>
        </p:nvSpPr>
        <p:spPr>
          <a:xfrm>
            <a:off x="389436" y="1075016"/>
            <a:ext cx="8363938" cy="2331407"/>
          </a:xfrm>
        </p:spPr>
        <p:txBody>
          <a:bodyPr/>
          <a:lstStyle/>
          <a:p>
            <a:r>
              <a:rPr lang="en-US" sz="3200" dirty="0" smtClean="0">
                <a:solidFill>
                  <a:schemeClr val="accent4">
                    <a:alpha val="99000"/>
                  </a:schemeClr>
                </a:solidFill>
              </a:rPr>
              <a:t>Enables workflow between roles</a:t>
            </a:r>
          </a:p>
          <a:p>
            <a:pPr lvl="1"/>
            <a:r>
              <a:rPr lang="en-US" dirty="0" smtClean="0"/>
              <a:t>Load work in a queue</a:t>
            </a:r>
          </a:p>
          <a:p>
            <a:pPr lvl="1"/>
            <a:r>
              <a:rPr lang="en-US" sz="1600" dirty="0" smtClean="0"/>
              <a:t>Producer can forget about message once it is in queue</a:t>
            </a:r>
          </a:p>
          <a:p>
            <a:pPr lvl="1"/>
            <a:r>
              <a:rPr lang="en-US" dirty="0" smtClean="0"/>
              <a:t>Many workers consume the queue</a:t>
            </a:r>
          </a:p>
          <a:p>
            <a:pPr lvl="1"/>
            <a:r>
              <a:rPr lang="en-US" dirty="0" smtClean="0"/>
              <a:t>For extreme throughput (&gt;500 </a:t>
            </a:r>
            <a:r>
              <a:rPr lang="en-US" dirty="0" err="1" smtClean="0"/>
              <a:t>tps</a:t>
            </a:r>
            <a:r>
              <a:rPr lang="en-US" dirty="0" smtClean="0"/>
              <a:t>) </a:t>
            </a:r>
          </a:p>
          <a:p>
            <a:pPr lvl="1"/>
            <a:r>
              <a:rPr lang="en-US" sz="1600" dirty="0" smtClean="0"/>
              <a:t>Use multiple queues</a:t>
            </a:r>
          </a:p>
          <a:p>
            <a:pPr lvl="1"/>
            <a:r>
              <a:rPr lang="en-US" sz="1600" dirty="0" smtClean="0"/>
              <a:t>Read messages in batches</a:t>
            </a:r>
          </a:p>
          <a:p>
            <a:pPr lvl="1"/>
            <a:r>
              <a:rPr lang="en-US" sz="1600" dirty="0" smtClean="0"/>
              <a:t>Multiple work items per message</a:t>
            </a:r>
            <a:endParaRPr lang="en-US" sz="1600" dirty="0"/>
          </a:p>
        </p:txBody>
      </p:sp>
      <p:grpSp>
        <p:nvGrpSpPr>
          <p:cNvPr id="4" name="Group 21"/>
          <p:cNvGrpSpPr/>
          <p:nvPr/>
        </p:nvGrpSpPr>
        <p:grpSpPr>
          <a:xfrm>
            <a:off x="3105400" y="4122772"/>
            <a:ext cx="2807500" cy="945980"/>
            <a:chOff x="3044473" y="2260600"/>
            <a:chExt cx="2807500" cy="945980"/>
          </a:xfrm>
        </p:grpSpPr>
        <p:sp>
          <p:nvSpPr>
            <p:cNvPr id="24" name="Rectangle 23"/>
            <p:cNvSpPr/>
            <p:nvPr/>
          </p:nvSpPr>
          <p:spPr>
            <a:xfrm>
              <a:off x="3177573" y="2825580"/>
              <a:ext cx="2667000" cy="381000"/>
            </a:xfrm>
            <a:prstGeom prst="rect">
              <a:avLst/>
            </a:prstGeom>
            <a:solidFill>
              <a:schemeClr val="accent1"/>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spc="-50" dirty="0">
                  <a:solidFill>
                    <a:schemeClr val="bg1">
                      <a:alpha val="99000"/>
                    </a:schemeClr>
                  </a:solidFill>
                </a:rPr>
                <a:t>Queue</a:t>
              </a:r>
            </a:p>
          </p:txBody>
        </p:sp>
        <p:sp>
          <p:nvSpPr>
            <p:cNvPr id="25" name="TextBox 24"/>
            <p:cNvSpPr txBox="1"/>
            <p:nvPr/>
          </p:nvSpPr>
          <p:spPr>
            <a:xfrm>
              <a:off x="3044473" y="2260600"/>
              <a:ext cx="2807500" cy="400110"/>
            </a:xfrm>
            <a:prstGeom prst="rect">
              <a:avLst/>
            </a:prstGeom>
            <a:noFill/>
          </p:spPr>
          <p:txBody>
            <a:bodyPr wrap="none" rtlCol="0">
              <a:spAutoFit/>
            </a:bodyPr>
            <a:lstStyle/>
            <a:p>
              <a:r>
                <a:rPr lang="en-US" sz="2000" spc="-50" dirty="0">
                  <a:gradFill>
                    <a:gsLst>
                      <a:gs pos="0">
                        <a:srgbClr val="595959"/>
                      </a:gs>
                      <a:gs pos="86000">
                        <a:srgbClr val="595959"/>
                      </a:gs>
                    </a:gsLst>
                    <a:lin ang="5400000" scaled="0"/>
                  </a:gradFill>
                  <a:latin typeface="Segoe UI Light" pitchFamily="34" charset="0"/>
                </a:rPr>
                <a:t>Input Queue (Work Items)</a:t>
              </a:r>
            </a:p>
          </p:txBody>
        </p:sp>
      </p:grpSp>
      <p:sp>
        <p:nvSpPr>
          <p:cNvPr id="26" name="Right Arrow 25"/>
          <p:cNvSpPr/>
          <p:nvPr/>
        </p:nvSpPr>
        <p:spPr>
          <a:xfrm>
            <a:off x="2182008" y="4704053"/>
            <a:ext cx="914400" cy="304800"/>
          </a:xfrm>
          <a:prstGeom prst="rightArrow">
            <a:avLst/>
          </a:prstGeom>
          <a:solidFill>
            <a:schemeClr val="bg2">
              <a:lumMod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27" name="Rectangle 26"/>
          <p:cNvSpPr/>
          <p:nvPr/>
        </p:nvSpPr>
        <p:spPr bwMode="auto">
          <a:xfrm>
            <a:off x="592183" y="3538449"/>
            <a:ext cx="1406695" cy="568411"/>
          </a:xfrm>
          <a:prstGeom prst="rect">
            <a:avLst/>
          </a:prstGeom>
          <a:solidFill>
            <a:schemeClr val="accent2"/>
          </a:solidFill>
          <a:ln>
            <a:solidFill>
              <a:schemeClr val="accent2"/>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2" tIns="45716" rIns="91432" bIns="45716" numCol="1" rtlCol="0" anchor="ctr" anchorCtr="0" compatLnSpc="1">
            <a:prstTxWarp prst="textNoShape">
              <a:avLst/>
            </a:prstTxWarp>
          </a:bodyPr>
          <a:lstStyle/>
          <a:p>
            <a:pPr defTabSz="914061" fontAlgn="base">
              <a:spcBef>
                <a:spcPct val="0"/>
              </a:spcBef>
              <a:spcAft>
                <a:spcPct val="0"/>
              </a:spcAft>
            </a:pPr>
            <a:r>
              <a:rPr lang="en-US" sz="2000" spc="-50" dirty="0">
                <a:solidFill>
                  <a:schemeClr val="bg1">
                    <a:alpha val="99000"/>
                  </a:schemeClr>
                </a:solidFill>
              </a:rPr>
              <a:t>Web Role</a:t>
            </a:r>
          </a:p>
        </p:txBody>
      </p:sp>
      <p:sp>
        <p:nvSpPr>
          <p:cNvPr id="28" name="Rectangle 27"/>
          <p:cNvSpPr/>
          <p:nvPr/>
        </p:nvSpPr>
        <p:spPr bwMode="auto">
          <a:xfrm>
            <a:off x="592183" y="4523862"/>
            <a:ext cx="1406695" cy="568411"/>
          </a:xfrm>
          <a:prstGeom prst="rect">
            <a:avLst/>
          </a:prstGeom>
          <a:solidFill>
            <a:schemeClr val="accent2"/>
          </a:solidFill>
          <a:ln>
            <a:solidFill>
              <a:schemeClr val="accent2"/>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2" tIns="45716" rIns="91432" bIns="45716" numCol="1" rtlCol="0" anchor="ctr" anchorCtr="0" compatLnSpc="1">
            <a:prstTxWarp prst="textNoShape">
              <a:avLst/>
            </a:prstTxWarp>
          </a:bodyPr>
          <a:lstStyle/>
          <a:p>
            <a:pPr defTabSz="914061" fontAlgn="base">
              <a:spcBef>
                <a:spcPct val="0"/>
              </a:spcBef>
              <a:spcAft>
                <a:spcPct val="0"/>
              </a:spcAft>
            </a:pPr>
            <a:r>
              <a:rPr lang="en-US" sz="2000" spc="-50" dirty="0">
                <a:solidFill>
                  <a:schemeClr val="bg1">
                    <a:alpha val="99000"/>
                  </a:schemeClr>
                </a:solidFill>
              </a:rPr>
              <a:t>Web Role</a:t>
            </a:r>
          </a:p>
        </p:txBody>
      </p:sp>
      <p:sp>
        <p:nvSpPr>
          <p:cNvPr id="29" name="Rectangle 28"/>
          <p:cNvSpPr/>
          <p:nvPr/>
        </p:nvSpPr>
        <p:spPr bwMode="auto">
          <a:xfrm>
            <a:off x="592183" y="5509275"/>
            <a:ext cx="1406695" cy="568411"/>
          </a:xfrm>
          <a:prstGeom prst="rect">
            <a:avLst/>
          </a:prstGeom>
          <a:solidFill>
            <a:schemeClr val="accent2"/>
          </a:solidFill>
          <a:ln>
            <a:solidFill>
              <a:schemeClr val="accent2"/>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2" tIns="45716" rIns="91432" bIns="45716" numCol="1" rtlCol="0" anchor="ctr" anchorCtr="0" compatLnSpc="1">
            <a:prstTxWarp prst="textNoShape">
              <a:avLst/>
            </a:prstTxWarp>
          </a:bodyPr>
          <a:lstStyle/>
          <a:p>
            <a:pPr defTabSz="914061" fontAlgn="base">
              <a:spcBef>
                <a:spcPct val="0"/>
              </a:spcBef>
              <a:spcAft>
                <a:spcPct val="0"/>
              </a:spcAft>
            </a:pPr>
            <a:r>
              <a:rPr lang="en-US" sz="2000" spc="-50" dirty="0">
                <a:solidFill>
                  <a:schemeClr val="bg1">
                    <a:alpha val="99000"/>
                  </a:schemeClr>
                </a:solidFill>
              </a:rPr>
              <a:t>Web Role</a:t>
            </a:r>
          </a:p>
        </p:txBody>
      </p:sp>
      <p:sp>
        <p:nvSpPr>
          <p:cNvPr id="30" name="Right Arrow 29"/>
          <p:cNvSpPr/>
          <p:nvPr/>
        </p:nvSpPr>
        <p:spPr>
          <a:xfrm rot="1551301">
            <a:off x="2202705" y="4092880"/>
            <a:ext cx="914400" cy="304800"/>
          </a:xfrm>
          <a:prstGeom prst="rightArrow">
            <a:avLst/>
          </a:prstGeom>
          <a:solidFill>
            <a:schemeClr val="bg2">
              <a:lumMod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31" name="Right Arrow 30"/>
          <p:cNvSpPr/>
          <p:nvPr/>
        </p:nvSpPr>
        <p:spPr>
          <a:xfrm rot="20048699" flipV="1">
            <a:off x="2202705" y="5414567"/>
            <a:ext cx="914400" cy="304800"/>
          </a:xfrm>
          <a:prstGeom prst="rightArrow">
            <a:avLst/>
          </a:prstGeom>
          <a:solidFill>
            <a:schemeClr val="bg2">
              <a:lumMod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32" name="Rectangle 31"/>
          <p:cNvSpPr/>
          <p:nvPr/>
        </p:nvSpPr>
        <p:spPr bwMode="auto">
          <a:xfrm>
            <a:off x="6900386" y="3538449"/>
            <a:ext cx="1616597" cy="568411"/>
          </a:xfrm>
          <a:prstGeom prst="rect">
            <a:avLst/>
          </a:prstGeom>
          <a:solidFill>
            <a:schemeClr val="accent2"/>
          </a:solidFill>
          <a:ln>
            <a:solidFill>
              <a:schemeClr val="accent2"/>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2" tIns="45716" rIns="91432" bIns="45716" numCol="1" rtlCol="0" anchor="ctr" anchorCtr="0" compatLnSpc="1">
            <a:prstTxWarp prst="textNoShape">
              <a:avLst/>
            </a:prstTxWarp>
          </a:bodyPr>
          <a:lstStyle/>
          <a:p>
            <a:pPr defTabSz="914061" fontAlgn="base">
              <a:spcBef>
                <a:spcPct val="0"/>
              </a:spcBef>
              <a:spcAft>
                <a:spcPct val="0"/>
              </a:spcAft>
            </a:pPr>
            <a:r>
              <a:rPr lang="en-US" sz="1800" spc="-50" dirty="0">
                <a:solidFill>
                  <a:schemeClr val="bg1">
                    <a:alpha val="99000"/>
                  </a:schemeClr>
                </a:solidFill>
              </a:rPr>
              <a:t>Worker Role</a:t>
            </a:r>
          </a:p>
        </p:txBody>
      </p:sp>
      <p:sp>
        <p:nvSpPr>
          <p:cNvPr id="33" name="Rectangle 32"/>
          <p:cNvSpPr/>
          <p:nvPr/>
        </p:nvSpPr>
        <p:spPr bwMode="auto">
          <a:xfrm>
            <a:off x="6900386" y="4195391"/>
            <a:ext cx="1616597" cy="568411"/>
          </a:xfrm>
          <a:prstGeom prst="rect">
            <a:avLst/>
          </a:prstGeom>
          <a:solidFill>
            <a:schemeClr val="accent2"/>
          </a:solidFill>
          <a:ln>
            <a:solidFill>
              <a:schemeClr val="accent2"/>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2" tIns="45716" rIns="91432" bIns="45716" numCol="1" rtlCol="0" anchor="ctr" anchorCtr="0" compatLnSpc="1">
            <a:prstTxWarp prst="textNoShape">
              <a:avLst/>
            </a:prstTxWarp>
          </a:bodyPr>
          <a:lstStyle/>
          <a:p>
            <a:pPr defTabSz="914061" fontAlgn="base">
              <a:spcBef>
                <a:spcPct val="0"/>
              </a:spcBef>
              <a:spcAft>
                <a:spcPct val="0"/>
              </a:spcAft>
            </a:pPr>
            <a:r>
              <a:rPr lang="en-US" sz="1800" spc="-50" dirty="0">
                <a:solidFill>
                  <a:schemeClr val="bg1">
                    <a:alpha val="99000"/>
                  </a:schemeClr>
                </a:solidFill>
              </a:rPr>
              <a:t>Worker Role</a:t>
            </a:r>
          </a:p>
        </p:txBody>
      </p:sp>
      <p:sp>
        <p:nvSpPr>
          <p:cNvPr id="34" name="Rectangle 33"/>
          <p:cNvSpPr/>
          <p:nvPr/>
        </p:nvSpPr>
        <p:spPr bwMode="auto">
          <a:xfrm>
            <a:off x="6900386" y="4852333"/>
            <a:ext cx="1616597" cy="568411"/>
          </a:xfrm>
          <a:prstGeom prst="rect">
            <a:avLst/>
          </a:prstGeom>
          <a:solidFill>
            <a:schemeClr val="accent2"/>
          </a:solidFill>
          <a:ln>
            <a:solidFill>
              <a:schemeClr val="accent2"/>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2" tIns="45716" rIns="91432" bIns="45716" numCol="1" rtlCol="0" anchor="ctr" anchorCtr="0" compatLnSpc="1">
            <a:prstTxWarp prst="textNoShape">
              <a:avLst/>
            </a:prstTxWarp>
          </a:bodyPr>
          <a:lstStyle/>
          <a:p>
            <a:pPr defTabSz="914061" fontAlgn="base">
              <a:spcBef>
                <a:spcPct val="0"/>
              </a:spcBef>
              <a:spcAft>
                <a:spcPct val="0"/>
              </a:spcAft>
            </a:pPr>
            <a:r>
              <a:rPr lang="en-US" sz="1800" spc="-50" dirty="0">
                <a:solidFill>
                  <a:schemeClr val="bg1">
                    <a:alpha val="99000"/>
                  </a:schemeClr>
                </a:solidFill>
              </a:rPr>
              <a:t>Worker Role</a:t>
            </a:r>
          </a:p>
        </p:txBody>
      </p:sp>
      <p:sp>
        <p:nvSpPr>
          <p:cNvPr id="35" name="Rectangle 34"/>
          <p:cNvSpPr/>
          <p:nvPr/>
        </p:nvSpPr>
        <p:spPr bwMode="auto">
          <a:xfrm>
            <a:off x="6900386" y="5509275"/>
            <a:ext cx="1616597" cy="568411"/>
          </a:xfrm>
          <a:prstGeom prst="rect">
            <a:avLst/>
          </a:prstGeom>
          <a:solidFill>
            <a:schemeClr val="accent2"/>
          </a:solidFill>
          <a:ln>
            <a:solidFill>
              <a:schemeClr val="accent2"/>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2" tIns="45716" rIns="91432" bIns="45716" numCol="1" rtlCol="0" anchor="ctr" anchorCtr="0" compatLnSpc="1">
            <a:prstTxWarp prst="textNoShape">
              <a:avLst/>
            </a:prstTxWarp>
          </a:bodyPr>
          <a:lstStyle/>
          <a:p>
            <a:pPr defTabSz="914061" fontAlgn="base">
              <a:spcBef>
                <a:spcPct val="0"/>
              </a:spcBef>
              <a:spcAft>
                <a:spcPct val="0"/>
              </a:spcAft>
            </a:pPr>
            <a:r>
              <a:rPr lang="en-US" sz="1800" spc="-50" dirty="0">
                <a:solidFill>
                  <a:schemeClr val="bg1">
                    <a:alpha val="99000"/>
                  </a:schemeClr>
                </a:solidFill>
              </a:rPr>
              <a:t>Worker Role</a:t>
            </a:r>
          </a:p>
        </p:txBody>
      </p:sp>
      <p:sp>
        <p:nvSpPr>
          <p:cNvPr id="39" name="Right Arrow 38"/>
          <p:cNvSpPr/>
          <p:nvPr/>
        </p:nvSpPr>
        <p:spPr>
          <a:xfrm rot="19502620" flipV="1">
            <a:off x="5936789" y="4022401"/>
            <a:ext cx="981817" cy="235331"/>
          </a:xfrm>
          <a:prstGeom prst="rightArrow">
            <a:avLst/>
          </a:prstGeom>
          <a:solidFill>
            <a:schemeClr val="bg2">
              <a:lumMod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40" name="Right Arrow 39"/>
          <p:cNvSpPr/>
          <p:nvPr/>
        </p:nvSpPr>
        <p:spPr>
          <a:xfrm rot="20525229" flipV="1">
            <a:off x="6016523" y="4437318"/>
            <a:ext cx="842308" cy="235331"/>
          </a:xfrm>
          <a:prstGeom prst="rightArrow">
            <a:avLst/>
          </a:prstGeom>
          <a:solidFill>
            <a:schemeClr val="bg2">
              <a:lumMod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a:gradFill>
                <a:gsLst>
                  <a:gs pos="0">
                    <a:srgbClr val="FFFFFF"/>
                  </a:gs>
                  <a:gs pos="100000">
                    <a:srgbClr val="FFFFFF"/>
                  </a:gs>
                </a:gsLst>
                <a:lin ang="5400000" scaled="0"/>
              </a:gradFill>
            </a:endParaRPr>
          </a:p>
        </p:txBody>
      </p:sp>
      <p:grpSp>
        <p:nvGrpSpPr>
          <p:cNvPr id="7" name="Group 6"/>
          <p:cNvGrpSpPr/>
          <p:nvPr/>
        </p:nvGrpSpPr>
        <p:grpSpPr>
          <a:xfrm flipV="1">
            <a:off x="5935408" y="4951437"/>
            <a:ext cx="997132" cy="656096"/>
            <a:chOff x="7911816" y="4929189"/>
            <a:chExt cx="1329163" cy="656096"/>
          </a:xfrm>
        </p:grpSpPr>
        <p:sp>
          <p:nvSpPr>
            <p:cNvPr id="41" name="Right Arrow 40"/>
            <p:cNvSpPr/>
            <p:nvPr/>
          </p:nvSpPr>
          <p:spPr>
            <a:xfrm rot="19502620" flipV="1">
              <a:off x="7911816" y="4929189"/>
              <a:ext cx="1329163" cy="235331"/>
            </a:xfrm>
            <a:prstGeom prst="rightArrow">
              <a:avLst/>
            </a:prstGeom>
            <a:solidFill>
              <a:schemeClr val="bg2">
                <a:lumMod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42" name="Right Arrow 41"/>
            <p:cNvSpPr/>
            <p:nvPr/>
          </p:nvSpPr>
          <p:spPr>
            <a:xfrm rot="20525229" flipV="1">
              <a:off x="8019941" y="5349954"/>
              <a:ext cx="1122785" cy="235331"/>
            </a:xfrm>
            <a:prstGeom prst="rightArrow">
              <a:avLst/>
            </a:prstGeom>
            <a:solidFill>
              <a:schemeClr val="bg2">
                <a:lumMod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a:gradFill>
                  <a:gsLst>
                    <a:gs pos="0">
                      <a:srgbClr val="FFFFFF"/>
                    </a:gs>
                    <a:gs pos="100000">
                      <a:srgbClr val="FFFFFF"/>
                    </a:gs>
                  </a:gsLst>
                  <a:lin ang="5400000" scaled="0"/>
                </a:gradFill>
              </a:endParaRPr>
            </a:p>
          </p:txBody>
        </p:sp>
      </p:grpSp>
    </p:spTree>
    <p:extLst>
      <p:ext uri="{BB962C8B-B14F-4D97-AF65-F5344CB8AC3E}">
        <p14:creationId xmlns:p14="http://schemas.microsoft.com/office/powerpoint/2010/main" val="3214406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F0"/>
                </a:solidFill>
              </a:rPr>
              <a:t>Queue</a:t>
            </a:r>
            <a:r>
              <a:rPr lang="en-US" dirty="0" smtClean="0"/>
              <a:t> Details</a:t>
            </a:r>
            <a:endParaRPr lang="en-US" dirty="0"/>
          </a:p>
        </p:txBody>
      </p:sp>
      <p:sp>
        <p:nvSpPr>
          <p:cNvPr id="3" name="Content Placeholder 2"/>
          <p:cNvSpPr>
            <a:spLocks noGrp="1"/>
          </p:cNvSpPr>
          <p:nvPr>
            <p:ph type="body" sz="quarter" idx="10"/>
          </p:nvPr>
        </p:nvSpPr>
        <p:spPr>
          <a:xfrm>
            <a:off x="389436" y="1447800"/>
            <a:ext cx="8363938" cy="4691743"/>
          </a:xfrm>
        </p:spPr>
        <p:txBody>
          <a:bodyPr>
            <a:noAutofit/>
          </a:bodyPr>
          <a:lstStyle/>
          <a:p>
            <a:r>
              <a:rPr lang="en-US" sz="3600" dirty="0" smtClean="0"/>
              <a:t>Simple </a:t>
            </a:r>
            <a:r>
              <a:rPr lang="en-US" sz="3600" dirty="0" smtClean="0">
                <a:solidFill>
                  <a:srgbClr val="00B0F0"/>
                </a:solidFill>
              </a:rPr>
              <a:t>asynchronous</a:t>
            </a:r>
            <a:r>
              <a:rPr lang="en-US" sz="3600" dirty="0" smtClean="0"/>
              <a:t> dispatch queue</a:t>
            </a:r>
          </a:p>
          <a:p>
            <a:pPr marL="288925" lvl="1" indent="-285750">
              <a:buFont typeface="Wingdings" pitchFamily="2" charset="2"/>
              <a:buChar char="§"/>
            </a:pPr>
            <a:r>
              <a:rPr lang="en-US" sz="1800" dirty="0" smtClean="0"/>
              <a:t>No limit to queue length subject to storage limit</a:t>
            </a:r>
          </a:p>
          <a:p>
            <a:pPr marL="288925" lvl="1" indent="-285750">
              <a:buFont typeface="Wingdings" pitchFamily="2" charset="2"/>
              <a:buChar char="§"/>
            </a:pPr>
            <a:r>
              <a:rPr lang="en-US" sz="1800" dirty="0" smtClean="0"/>
              <a:t>64kb per message</a:t>
            </a:r>
          </a:p>
          <a:p>
            <a:pPr marL="288925" lvl="1" indent="-285750">
              <a:buFont typeface="Wingdings" pitchFamily="2" charset="2"/>
              <a:buChar char="§"/>
            </a:pPr>
            <a:r>
              <a:rPr lang="en-US" sz="1800" dirty="0" err="1" smtClean="0"/>
              <a:t>ListQueues</a:t>
            </a:r>
            <a:r>
              <a:rPr lang="en-US" sz="1800" dirty="0" smtClean="0"/>
              <a:t> -  List queues in account</a:t>
            </a:r>
          </a:p>
          <a:p>
            <a:r>
              <a:rPr lang="en-US" sz="3600" dirty="0" smtClean="0">
                <a:solidFill>
                  <a:srgbClr val="00B0F0"/>
                </a:solidFill>
              </a:rPr>
              <a:t>Queue</a:t>
            </a:r>
            <a:r>
              <a:rPr lang="en-US" sz="3600" dirty="0" smtClean="0"/>
              <a:t> operations </a:t>
            </a:r>
          </a:p>
          <a:p>
            <a:pPr marL="288925" lvl="1" indent="-285750">
              <a:buFont typeface="Wingdings" pitchFamily="2" charset="2"/>
              <a:buChar char="§"/>
            </a:pPr>
            <a:r>
              <a:rPr lang="en-US" sz="1800" dirty="0" err="1" smtClean="0"/>
              <a:t>CreateQueue</a:t>
            </a:r>
            <a:r>
              <a:rPr lang="en-US" sz="1800" dirty="0" smtClean="0"/>
              <a:t> </a:t>
            </a:r>
          </a:p>
          <a:p>
            <a:pPr marL="288925" lvl="1" indent="-285750">
              <a:buFont typeface="Wingdings" pitchFamily="2" charset="2"/>
              <a:buChar char="§"/>
            </a:pPr>
            <a:r>
              <a:rPr lang="en-US" sz="1800" dirty="0" err="1" smtClean="0"/>
              <a:t>DeleteQueue</a:t>
            </a:r>
            <a:endParaRPr lang="en-US" sz="1800" dirty="0" smtClean="0"/>
          </a:p>
          <a:p>
            <a:pPr marL="288925" lvl="1" indent="-285750">
              <a:buFont typeface="Wingdings" pitchFamily="2" charset="2"/>
              <a:buChar char="§"/>
            </a:pPr>
            <a:r>
              <a:rPr lang="en-US" sz="1800" dirty="0" smtClean="0"/>
              <a:t>Get/Set Metadata</a:t>
            </a:r>
          </a:p>
          <a:p>
            <a:pPr marL="288925" lvl="1" indent="-285750">
              <a:buFont typeface="Wingdings" pitchFamily="2" charset="2"/>
              <a:buChar char="§"/>
            </a:pPr>
            <a:r>
              <a:rPr lang="en-US" sz="1800" dirty="0" smtClean="0"/>
              <a:t>Clear Messages</a:t>
            </a:r>
          </a:p>
          <a:p>
            <a:r>
              <a:rPr lang="en-US" sz="3200" dirty="0" smtClean="0">
                <a:solidFill>
                  <a:srgbClr val="00B0F0"/>
                </a:solidFill>
              </a:rPr>
              <a:t>Message</a:t>
            </a:r>
            <a:r>
              <a:rPr lang="en-US" sz="3200" dirty="0" smtClean="0"/>
              <a:t> operations</a:t>
            </a:r>
          </a:p>
          <a:p>
            <a:pPr marL="288925" lvl="1" indent="-285750">
              <a:buFont typeface="Wingdings" pitchFamily="2" charset="2"/>
              <a:buChar char="§"/>
            </a:pPr>
            <a:r>
              <a:rPr lang="en-US" sz="1800" dirty="0" err="1" smtClean="0"/>
              <a:t>PutMessage</a:t>
            </a:r>
            <a:r>
              <a:rPr lang="en-US" sz="1800" dirty="0" smtClean="0"/>
              <a:t>– Reads message and hides for time period</a:t>
            </a:r>
          </a:p>
          <a:p>
            <a:pPr marL="288925" lvl="1" indent="-285750">
              <a:buFont typeface="Wingdings" pitchFamily="2" charset="2"/>
              <a:buChar char="§"/>
            </a:pPr>
            <a:r>
              <a:rPr lang="en-US" sz="1800" dirty="0" err="1" smtClean="0"/>
              <a:t>GetMessages</a:t>
            </a:r>
            <a:r>
              <a:rPr lang="en-US" sz="1800" dirty="0" smtClean="0"/>
              <a:t> – Reads one or more messages and hides them</a:t>
            </a:r>
          </a:p>
          <a:p>
            <a:pPr marL="288925" lvl="1" indent="-285750">
              <a:buFont typeface="Wingdings" pitchFamily="2" charset="2"/>
              <a:buChar char="§"/>
            </a:pPr>
            <a:r>
              <a:rPr lang="en-US" sz="1800" dirty="0" err="1" smtClean="0"/>
              <a:t>PeekMessages</a:t>
            </a:r>
            <a:r>
              <a:rPr lang="en-US" sz="1800" dirty="0" smtClean="0"/>
              <a:t> – Reads one or more messages w/o hiding them</a:t>
            </a:r>
          </a:p>
          <a:p>
            <a:pPr marL="288925" lvl="1" indent="-285750">
              <a:buFont typeface="Wingdings" pitchFamily="2" charset="2"/>
              <a:buChar char="§"/>
            </a:pPr>
            <a:r>
              <a:rPr lang="en-US" sz="1800" dirty="0" err="1" smtClean="0"/>
              <a:t>DeleteMessage</a:t>
            </a:r>
            <a:r>
              <a:rPr lang="en-US" sz="1800" dirty="0" smtClean="0"/>
              <a:t> – Permanently deletes messages from queue</a:t>
            </a:r>
          </a:p>
          <a:p>
            <a:pPr marL="288925" lvl="1" indent="-285750">
              <a:buFont typeface="Wingdings" pitchFamily="2" charset="2"/>
              <a:buChar char="§"/>
            </a:pPr>
            <a:r>
              <a:rPr lang="en-US" sz="1800" dirty="0" err="1" smtClean="0"/>
              <a:t>UpdateMessage</a:t>
            </a:r>
            <a:r>
              <a:rPr lang="en-US" sz="1800" dirty="0" smtClean="0"/>
              <a:t> – </a:t>
            </a:r>
            <a:r>
              <a:rPr lang="en-US" sz="1800" dirty="0"/>
              <a:t>C</a:t>
            </a:r>
            <a:r>
              <a:rPr lang="en-US" sz="1800" dirty="0" smtClean="0"/>
              <a:t>lients renew the lease and contents</a:t>
            </a:r>
            <a:endParaRPr lang="en-US" sz="1800" dirty="0"/>
          </a:p>
        </p:txBody>
      </p:sp>
    </p:spTree>
    <p:extLst>
      <p:ext uri="{BB962C8B-B14F-4D97-AF65-F5344CB8AC3E}">
        <p14:creationId xmlns:p14="http://schemas.microsoft.com/office/powerpoint/2010/main" val="920096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Queue’s </a:t>
            </a:r>
            <a:r>
              <a:rPr lang="en-US" dirty="0" smtClean="0">
                <a:solidFill>
                  <a:srgbClr val="00B0F0"/>
                </a:solidFill>
              </a:rPr>
              <a:t>Reliable</a:t>
            </a:r>
            <a:r>
              <a:rPr lang="en-US" dirty="0" smtClean="0"/>
              <a:t> Delivery</a:t>
            </a:r>
            <a:br>
              <a:rPr lang="en-US" dirty="0" smtClean="0"/>
            </a:br>
            <a:endParaRPr lang="en-US" dirty="0"/>
          </a:p>
        </p:txBody>
      </p:sp>
      <p:sp>
        <p:nvSpPr>
          <p:cNvPr id="3" name="Content Placeholder 2"/>
          <p:cNvSpPr>
            <a:spLocks noGrp="1"/>
          </p:cNvSpPr>
          <p:nvPr>
            <p:ph type="body" sz="quarter" idx="10"/>
          </p:nvPr>
        </p:nvSpPr>
        <p:spPr>
          <a:xfrm>
            <a:off x="389436" y="1447800"/>
            <a:ext cx="8345261" cy="4804954"/>
          </a:xfrm>
        </p:spPr>
        <p:txBody>
          <a:bodyPr>
            <a:normAutofit/>
          </a:bodyPr>
          <a:lstStyle/>
          <a:p>
            <a:r>
              <a:rPr lang="en-US" dirty="0" smtClean="0"/>
              <a:t>Guarantee delivery/processing of messages (two-step consumption)</a:t>
            </a:r>
            <a:br>
              <a:rPr lang="en-US" dirty="0" smtClean="0"/>
            </a:br>
            <a:endParaRPr lang="en-US" dirty="0" smtClean="0"/>
          </a:p>
          <a:p>
            <a:pPr marL="460375" lvl="1" indent="-457200">
              <a:buFont typeface="Wingdings" pitchFamily="2" charset="2"/>
              <a:buChar char="§"/>
            </a:pPr>
            <a:r>
              <a:rPr lang="en-US" sz="3200" dirty="0" smtClean="0">
                <a:latin typeface="Segoe UI Light" pitchFamily="34" charset="0"/>
              </a:rPr>
              <a:t>Worker </a:t>
            </a:r>
            <a:r>
              <a:rPr lang="en-US" sz="3200" dirty="0" err="1" smtClean="0">
                <a:solidFill>
                  <a:srgbClr val="00B0F0"/>
                </a:solidFill>
                <a:latin typeface="Segoe UI Light" pitchFamily="34" charset="0"/>
              </a:rPr>
              <a:t>dequeues</a:t>
            </a:r>
            <a:r>
              <a:rPr lang="en-US" sz="3200" dirty="0" smtClean="0">
                <a:solidFill>
                  <a:srgbClr val="00B0F0"/>
                </a:solidFill>
                <a:latin typeface="Segoe UI Light" pitchFamily="34" charset="0"/>
              </a:rPr>
              <a:t> </a:t>
            </a:r>
            <a:r>
              <a:rPr lang="en-US" sz="3200" dirty="0" smtClean="0">
                <a:latin typeface="Segoe UI Light" pitchFamily="34" charset="0"/>
              </a:rPr>
              <a:t>message and it is marked as Invisible for a specified “</a:t>
            </a:r>
            <a:r>
              <a:rPr lang="en-US" sz="3200" dirty="0" smtClean="0">
                <a:solidFill>
                  <a:srgbClr val="00B0F0"/>
                </a:solidFill>
                <a:latin typeface="Segoe UI Light" pitchFamily="34" charset="0"/>
              </a:rPr>
              <a:t>Invisibility Time</a:t>
            </a:r>
            <a:r>
              <a:rPr lang="en-US" sz="3200" dirty="0" smtClean="0">
                <a:latin typeface="Segoe UI Light" pitchFamily="34" charset="0"/>
              </a:rPr>
              <a:t>”</a:t>
            </a:r>
          </a:p>
          <a:p>
            <a:pPr marL="460375" lvl="1" indent="-457200">
              <a:buFont typeface="Wingdings" pitchFamily="2" charset="2"/>
              <a:buChar char="§"/>
            </a:pPr>
            <a:r>
              <a:rPr lang="en-US" sz="3200" dirty="0" smtClean="0">
                <a:latin typeface="Segoe UI Light" pitchFamily="34" charset="0"/>
              </a:rPr>
              <a:t>Worker </a:t>
            </a:r>
            <a:r>
              <a:rPr lang="en-US" sz="3200" dirty="0" smtClean="0">
                <a:solidFill>
                  <a:srgbClr val="00B0F0"/>
                </a:solidFill>
                <a:latin typeface="Segoe UI Light" pitchFamily="34" charset="0"/>
              </a:rPr>
              <a:t>deletes</a:t>
            </a:r>
            <a:r>
              <a:rPr lang="en-US" sz="3200" dirty="0" smtClean="0">
                <a:latin typeface="Segoe UI Light" pitchFamily="34" charset="0"/>
              </a:rPr>
              <a:t> message when finished processing</a:t>
            </a:r>
          </a:p>
          <a:p>
            <a:pPr marL="460375" lvl="1" indent="-457200">
              <a:buFont typeface="Wingdings" pitchFamily="2" charset="2"/>
              <a:buChar char="§"/>
            </a:pPr>
            <a:r>
              <a:rPr lang="en-US" sz="3200" dirty="0" smtClean="0">
                <a:latin typeface="Segoe UI Light" pitchFamily="34" charset="0"/>
              </a:rPr>
              <a:t>If Worker role crashes, message becomes </a:t>
            </a:r>
            <a:r>
              <a:rPr lang="en-US" sz="3200" dirty="0" smtClean="0">
                <a:solidFill>
                  <a:srgbClr val="00B0F0"/>
                </a:solidFill>
                <a:latin typeface="Segoe UI Light" pitchFamily="34" charset="0"/>
              </a:rPr>
              <a:t>visible</a:t>
            </a:r>
            <a:r>
              <a:rPr lang="en-US" sz="3200" dirty="0" smtClean="0">
                <a:latin typeface="Segoe UI Light" pitchFamily="34" charset="0"/>
              </a:rPr>
              <a:t> for another Worker to process</a:t>
            </a:r>
          </a:p>
          <a:p>
            <a:pPr lvl="5"/>
            <a:endParaRPr lang="en-US" dirty="0" smtClean="0"/>
          </a:p>
          <a:p>
            <a:endParaRPr lang="en-US" dirty="0"/>
          </a:p>
        </p:txBody>
      </p:sp>
    </p:spTree>
    <p:extLst>
      <p:ext uri="{BB962C8B-B14F-4D97-AF65-F5344CB8AC3E}">
        <p14:creationId xmlns:p14="http://schemas.microsoft.com/office/powerpoint/2010/main" val="1374828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Message lifecycle</a:t>
            </a:r>
            <a:endParaRPr lang="en-US" dirty="0"/>
          </a:p>
        </p:txBody>
      </p:sp>
      <p:sp>
        <p:nvSpPr>
          <p:cNvPr id="5" name="Flowchart: Process 4"/>
          <p:cNvSpPr/>
          <p:nvPr/>
        </p:nvSpPr>
        <p:spPr bwMode="auto">
          <a:xfrm>
            <a:off x="3758184" y="2034540"/>
            <a:ext cx="1627632" cy="3794760"/>
          </a:xfrm>
          <a:prstGeom prst="flowChartProcess">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b" anchorCtr="0" compatLnSpc="1">
            <a:prstTxWarp prst="textNoShape">
              <a:avLst/>
            </a:prstTxWarp>
          </a:bodyPr>
          <a:lstStyle/>
          <a:p>
            <a:pPr algn="ctr" defTabSz="914099" fontAlgn="base">
              <a:spcBef>
                <a:spcPct val="0"/>
              </a:spcBef>
              <a:spcAft>
                <a:spcPct val="0"/>
              </a:spcAft>
            </a:pPr>
            <a:r>
              <a:rPr lang="en-GB" sz="2400" dirty="0" smtClean="0">
                <a:solidFill>
                  <a:srgbClr val="FFFFFF"/>
                </a:solidFill>
                <a:effectLst>
                  <a:outerShdw blurRad="38100" dist="38100" dir="2700000" algn="tl">
                    <a:srgbClr val="000000">
                      <a:alpha val="43137"/>
                    </a:srgbClr>
                  </a:outerShdw>
                </a:effectLst>
                <a:latin typeface="Segoe" pitchFamily="34" charset="0"/>
              </a:rPr>
              <a:t>Queue</a:t>
            </a:r>
          </a:p>
        </p:txBody>
      </p:sp>
      <p:sp>
        <p:nvSpPr>
          <p:cNvPr id="6" name="Flowchart: Process 5"/>
          <p:cNvSpPr/>
          <p:nvPr/>
        </p:nvSpPr>
        <p:spPr bwMode="auto">
          <a:xfrm>
            <a:off x="3904488" y="2189988"/>
            <a:ext cx="1335024" cy="557784"/>
          </a:xfrm>
          <a:prstGeom prst="flowChartProcess">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GB" sz="2400" dirty="0" err="1" smtClean="0">
                <a:solidFill>
                  <a:srgbClr val="FFFFFF"/>
                </a:solidFill>
                <a:effectLst>
                  <a:outerShdw blurRad="38100" dist="38100" dir="2700000" algn="tl">
                    <a:srgbClr val="000000">
                      <a:alpha val="43137"/>
                    </a:srgbClr>
                  </a:outerShdw>
                </a:effectLst>
                <a:latin typeface="Segoe" pitchFamily="34" charset="0"/>
              </a:rPr>
              <a:t>Msg</a:t>
            </a:r>
            <a:r>
              <a:rPr lang="en-GB" sz="2400" dirty="0" smtClean="0">
                <a:solidFill>
                  <a:srgbClr val="FFFFFF"/>
                </a:solidFill>
                <a:effectLst>
                  <a:outerShdw blurRad="38100" dist="38100" dir="2700000" algn="tl">
                    <a:srgbClr val="000000">
                      <a:alpha val="43137"/>
                    </a:srgbClr>
                  </a:outerShdw>
                </a:effectLst>
                <a:latin typeface="Segoe" pitchFamily="34" charset="0"/>
              </a:rPr>
              <a:t> 1</a:t>
            </a:r>
          </a:p>
        </p:txBody>
      </p:sp>
      <p:sp>
        <p:nvSpPr>
          <p:cNvPr id="7" name="Flowchart: Process 6"/>
          <p:cNvSpPr/>
          <p:nvPr/>
        </p:nvSpPr>
        <p:spPr bwMode="auto">
          <a:xfrm>
            <a:off x="3892296" y="2836164"/>
            <a:ext cx="1335024" cy="557784"/>
          </a:xfrm>
          <a:prstGeom prst="flowChartProcess">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GB" sz="2400" dirty="0" err="1" smtClean="0">
                <a:solidFill>
                  <a:srgbClr val="FFFFFF"/>
                </a:solidFill>
                <a:effectLst>
                  <a:outerShdw blurRad="38100" dist="38100" dir="2700000" algn="tl">
                    <a:srgbClr val="000000">
                      <a:alpha val="43137"/>
                    </a:srgbClr>
                  </a:outerShdw>
                </a:effectLst>
                <a:latin typeface="Segoe" pitchFamily="34" charset="0"/>
              </a:rPr>
              <a:t>Msg</a:t>
            </a:r>
            <a:r>
              <a:rPr lang="en-GB" sz="2400" dirty="0" smtClean="0">
                <a:solidFill>
                  <a:srgbClr val="FFFFFF"/>
                </a:solidFill>
                <a:effectLst>
                  <a:outerShdw blurRad="38100" dist="38100" dir="2700000" algn="tl">
                    <a:srgbClr val="000000">
                      <a:alpha val="43137"/>
                    </a:srgbClr>
                  </a:outerShdw>
                </a:effectLst>
                <a:latin typeface="Segoe" pitchFamily="34" charset="0"/>
              </a:rPr>
              <a:t> 2</a:t>
            </a:r>
          </a:p>
        </p:txBody>
      </p:sp>
      <p:sp>
        <p:nvSpPr>
          <p:cNvPr id="8" name="Flowchart: Process 7"/>
          <p:cNvSpPr/>
          <p:nvPr/>
        </p:nvSpPr>
        <p:spPr bwMode="auto">
          <a:xfrm>
            <a:off x="3901440" y="3503676"/>
            <a:ext cx="1335024" cy="557784"/>
          </a:xfrm>
          <a:prstGeom prst="flowChartProcess">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GB" sz="2400" dirty="0" err="1" smtClean="0">
                <a:solidFill>
                  <a:srgbClr val="FFFFFF"/>
                </a:solidFill>
                <a:effectLst>
                  <a:outerShdw blurRad="38100" dist="38100" dir="2700000" algn="tl">
                    <a:srgbClr val="000000">
                      <a:alpha val="43137"/>
                    </a:srgbClr>
                  </a:outerShdw>
                </a:effectLst>
                <a:latin typeface="Segoe" pitchFamily="34" charset="0"/>
              </a:rPr>
              <a:t>Msg</a:t>
            </a:r>
            <a:r>
              <a:rPr lang="en-GB" sz="2400" dirty="0" smtClean="0">
                <a:solidFill>
                  <a:srgbClr val="FFFFFF"/>
                </a:solidFill>
                <a:effectLst>
                  <a:outerShdw blurRad="38100" dist="38100" dir="2700000" algn="tl">
                    <a:srgbClr val="000000">
                      <a:alpha val="43137"/>
                    </a:srgbClr>
                  </a:outerShdw>
                </a:effectLst>
                <a:latin typeface="Segoe" pitchFamily="34" charset="0"/>
              </a:rPr>
              <a:t> 3</a:t>
            </a:r>
          </a:p>
        </p:txBody>
      </p:sp>
      <p:sp>
        <p:nvSpPr>
          <p:cNvPr id="9" name="Flowchart: Process 8"/>
          <p:cNvSpPr/>
          <p:nvPr/>
        </p:nvSpPr>
        <p:spPr bwMode="auto">
          <a:xfrm>
            <a:off x="3889248" y="4149852"/>
            <a:ext cx="1335024" cy="557784"/>
          </a:xfrm>
          <a:prstGeom prst="flowChartProcess">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GB" sz="2400" dirty="0" err="1" smtClean="0">
                <a:solidFill>
                  <a:srgbClr val="FFFFFF"/>
                </a:solidFill>
                <a:effectLst>
                  <a:outerShdw blurRad="38100" dist="38100" dir="2700000" algn="tl">
                    <a:srgbClr val="000000">
                      <a:alpha val="43137"/>
                    </a:srgbClr>
                  </a:outerShdw>
                </a:effectLst>
                <a:latin typeface="Segoe" pitchFamily="34" charset="0"/>
              </a:rPr>
              <a:t>Msg</a:t>
            </a:r>
            <a:r>
              <a:rPr lang="en-GB" sz="2400" dirty="0" smtClean="0">
                <a:solidFill>
                  <a:srgbClr val="FFFFFF"/>
                </a:solidFill>
                <a:effectLst>
                  <a:outerShdw blurRad="38100" dist="38100" dir="2700000" algn="tl">
                    <a:srgbClr val="000000">
                      <a:alpha val="43137"/>
                    </a:srgbClr>
                  </a:outerShdw>
                </a:effectLst>
                <a:latin typeface="Segoe" pitchFamily="34" charset="0"/>
              </a:rPr>
              <a:t> 4</a:t>
            </a:r>
          </a:p>
        </p:txBody>
      </p:sp>
      <p:grpSp>
        <p:nvGrpSpPr>
          <p:cNvPr id="10" name="Group 16"/>
          <p:cNvGrpSpPr/>
          <p:nvPr/>
        </p:nvGrpSpPr>
        <p:grpSpPr>
          <a:xfrm>
            <a:off x="6675120" y="1940052"/>
            <a:ext cx="2231136" cy="1609344"/>
            <a:chOff x="6108192" y="1426464"/>
            <a:chExt cx="2231136" cy="1609344"/>
          </a:xfrm>
        </p:grpSpPr>
        <p:sp>
          <p:nvSpPr>
            <p:cNvPr id="11" name="Rounded Rectangle 10"/>
            <p:cNvSpPr/>
            <p:nvPr/>
          </p:nvSpPr>
          <p:spPr bwMode="auto">
            <a:xfrm>
              <a:off x="6108192" y="1426464"/>
              <a:ext cx="2231136" cy="1609344"/>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t" anchorCtr="0" compatLnSpc="1">
              <a:prstTxWarp prst="textNoShape">
                <a:avLst/>
              </a:prstTxWarp>
            </a:bodyPr>
            <a:lstStyle/>
            <a:p>
              <a:pPr algn="ctr" defTabSz="914099" fontAlgn="base">
                <a:spcBef>
                  <a:spcPct val="0"/>
                </a:spcBef>
                <a:spcAft>
                  <a:spcPct val="0"/>
                </a:spcAft>
              </a:pPr>
              <a:r>
                <a:rPr lang="en-GB" sz="2400" dirty="0" smtClean="0">
                  <a:solidFill>
                    <a:srgbClr val="FFFFFF"/>
                  </a:solidFill>
                  <a:effectLst>
                    <a:outerShdw blurRad="38100" dist="38100" dir="2700000" algn="tl">
                      <a:srgbClr val="000000">
                        <a:alpha val="43137"/>
                      </a:srgbClr>
                    </a:outerShdw>
                  </a:effectLst>
                  <a:latin typeface="Segoe" pitchFamily="34" charset="0"/>
                </a:rPr>
                <a:t>Worker Role</a:t>
              </a:r>
            </a:p>
          </p:txBody>
        </p:sp>
        <p:pic>
          <p:nvPicPr>
            <p:cNvPr id="12" name="Picture 2" descr="D:\Art\PPT 2007 Style Library\EMF_SHAPES\3 cycle arrows.png"/>
            <p:cNvPicPr>
              <a:picLocks noChangeAspect="1" noChangeArrowheads="1"/>
            </p:cNvPicPr>
            <p:nvPr/>
          </p:nvPicPr>
          <p:blipFill>
            <a:blip r:embed="rId2" cstate="print"/>
            <a:srcRect/>
            <a:stretch>
              <a:fillRect/>
            </a:stretch>
          </p:blipFill>
          <p:spPr bwMode="auto">
            <a:xfrm>
              <a:off x="6733253" y="1977517"/>
              <a:ext cx="981014" cy="957707"/>
            </a:xfrm>
            <a:prstGeom prst="rect">
              <a:avLst/>
            </a:prstGeom>
            <a:noFill/>
          </p:spPr>
        </p:pic>
      </p:grpSp>
      <p:grpSp>
        <p:nvGrpSpPr>
          <p:cNvPr id="13" name="Group 17"/>
          <p:cNvGrpSpPr/>
          <p:nvPr/>
        </p:nvGrpSpPr>
        <p:grpSpPr>
          <a:xfrm>
            <a:off x="6675120" y="4314444"/>
            <a:ext cx="2231136" cy="1609344"/>
            <a:chOff x="6653784" y="3499104"/>
            <a:chExt cx="2231136" cy="1609344"/>
          </a:xfrm>
        </p:grpSpPr>
        <p:sp>
          <p:nvSpPr>
            <p:cNvPr id="14" name="Rounded Rectangle 13"/>
            <p:cNvSpPr/>
            <p:nvPr/>
          </p:nvSpPr>
          <p:spPr bwMode="auto">
            <a:xfrm>
              <a:off x="6653784" y="3499104"/>
              <a:ext cx="2231136" cy="1609344"/>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t" anchorCtr="0" compatLnSpc="1">
              <a:prstTxWarp prst="textNoShape">
                <a:avLst/>
              </a:prstTxWarp>
            </a:bodyPr>
            <a:lstStyle/>
            <a:p>
              <a:pPr algn="ctr" defTabSz="914099" fontAlgn="base">
                <a:spcBef>
                  <a:spcPct val="0"/>
                </a:spcBef>
                <a:spcAft>
                  <a:spcPct val="0"/>
                </a:spcAft>
              </a:pPr>
              <a:r>
                <a:rPr lang="en-GB" sz="2400" dirty="0" smtClean="0">
                  <a:solidFill>
                    <a:srgbClr val="FFFFFF"/>
                  </a:solidFill>
                  <a:effectLst>
                    <a:outerShdw blurRad="38100" dist="38100" dir="2700000" algn="tl">
                      <a:srgbClr val="000000">
                        <a:alpha val="43137"/>
                      </a:srgbClr>
                    </a:outerShdw>
                  </a:effectLst>
                  <a:latin typeface="Segoe" pitchFamily="34" charset="0"/>
                </a:rPr>
                <a:t>Worker Role</a:t>
              </a:r>
            </a:p>
          </p:txBody>
        </p:sp>
        <p:pic>
          <p:nvPicPr>
            <p:cNvPr id="15" name="Picture 2" descr="D:\Art\PPT 2007 Style Library\EMF_SHAPES\3 cycle arrows.png"/>
            <p:cNvPicPr>
              <a:picLocks noChangeAspect="1" noChangeArrowheads="1"/>
            </p:cNvPicPr>
            <p:nvPr/>
          </p:nvPicPr>
          <p:blipFill>
            <a:blip r:embed="rId2" cstate="print"/>
            <a:srcRect/>
            <a:stretch>
              <a:fillRect/>
            </a:stretch>
          </p:blipFill>
          <p:spPr bwMode="auto">
            <a:xfrm>
              <a:off x="7278845" y="4050157"/>
              <a:ext cx="981014" cy="957707"/>
            </a:xfrm>
            <a:prstGeom prst="rect">
              <a:avLst/>
            </a:prstGeom>
            <a:noFill/>
          </p:spPr>
        </p:pic>
      </p:grpSp>
      <p:sp>
        <p:nvSpPr>
          <p:cNvPr id="16" name="Rounded Rectangular Callout 15"/>
          <p:cNvSpPr/>
          <p:nvPr/>
        </p:nvSpPr>
        <p:spPr bwMode="auto">
          <a:xfrm>
            <a:off x="783770" y="1595535"/>
            <a:ext cx="2239347" cy="802432"/>
          </a:xfrm>
          <a:prstGeom prst="wedgeRoundRectCallout">
            <a:avLst>
              <a:gd name="adj1" fmla="val 45857"/>
              <a:gd name="adj2" fmla="val 104518"/>
              <a:gd name="adj3" fmla="val 16667"/>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GB" sz="2400" dirty="0" err="1" smtClean="0">
                <a:solidFill>
                  <a:srgbClr val="FFFFFF"/>
                </a:solidFill>
                <a:effectLst>
                  <a:outerShdw blurRad="38100" dist="38100" dir="2700000" algn="tl">
                    <a:srgbClr val="000000">
                      <a:alpha val="43137"/>
                    </a:srgbClr>
                  </a:outerShdw>
                </a:effectLst>
                <a:latin typeface="Segoe" pitchFamily="34" charset="0"/>
              </a:rPr>
              <a:t>PutMessage</a:t>
            </a:r>
            <a:endParaRPr lang="en-GB" sz="2400" dirty="0" smtClean="0">
              <a:solidFill>
                <a:srgbClr val="FFFFFF"/>
              </a:solidFill>
              <a:effectLst>
                <a:outerShdw blurRad="38100" dist="38100" dir="2700000" algn="tl">
                  <a:srgbClr val="000000">
                    <a:alpha val="43137"/>
                  </a:srgbClr>
                </a:outerShdw>
              </a:effectLst>
              <a:latin typeface="Segoe" pitchFamily="34" charset="0"/>
            </a:endParaRPr>
          </a:p>
        </p:txBody>
      </p:sp>
      <p:grpSp>
        <p:nvGrpSpPr>
          <p:cNvPr id="17" name="Group 40"/>
          <p:cNvGrpSpPr/>
          <p:nvPr/>
        </p:nvGrpSpPr>
        <p:grpSpPr>
          <a:xfrm>
            <a:off x="237744" y="2935224"/>
            <a:ext cx="2761488" cy="1993392"/>
            <a:chOff x="237744" y="2935224"/>
            <a:chExt cx="2761488" cy="1993392"/>
          </a:xfrm>
        </p:grpSpPr>
        <p:sp>
          <p:nvSpPr>
            <p:cNvPr id="18" name="Rounded Rectangle 17"/>
            <p:cNvSpPr/>
            <p:nvPr/>
          </p:nvSpPr>
          <p:spPr bwMode="auto">
            <a:xfrm>
              <a:off x="237744" y="2935224"/>
              <a:ext cx="2761488" cy="1993392"/>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t" anchorCtr="0" compatLnSpc="1">
              <a:prstTxWarp prst="textNoShape">
                <a:avLst/>
              </a:prstTxWarp>
            </a:bodyPr>
            <a:lstStyle/>
            <a:p>
              <a:pPr algn="ctr" defTabSz="914099" fontAlgn="base">
                <a:spcBef>
                  <a:spcPct val="0"/>
                </a:spcBef>
                <a:spcAft>
                  <a:spcPct val="0"/>
                </a:spcAft>
              </a:pPr>
              <a:r>
                <a:rPr lang="en-GB" sz="2400" dirty="0" smtClean="0">
                  <a:solidFill>
                    <a:srgbClr val="FFFFFF"/>
                  </a:solidFill>
                  <a:effectLst>
                    <a:outerShdw blurRad="38100" dist="38100" dir="2700000" algn="tl">
                      <a:srgbClr val="000000">
                        <a:alpha val="43137"/>
                      </a:srgbClr>
                    </a:outerShdw>
                  </a:effectLst>
                  <a:latin typeface="Segoe" pitchFamily="34" charset="0"/>
                </a:rPr>
                <a:t>Web Role</a:t>
              </a:r>
            </a:p>
          </p:txBody>
        </p:sp>
        <p:pic>
          <p:nvPicPr>
            <p:cNvPr id="19" name="Picture 4" descr="D:\Art\HARDWARE_IMAGERY\Illustration - Misc Hardware\XML Icons\XML Web Service.png"/>
            <p:cNvPicPr>
              <a:picLocks noChangeAspect="1" noChangeArrowheads="1"/>
            </p:cNvPicPr>
            <p:nvPr/>
          </p:nvPicPr>
          <p:blipFill>
            <a:blip r:embed="rId3" cstate="print"/>
            <a:srcRect/>
            <a:stretch>
              <a:fillRect/>
            </a:stretch>
          </p:blipFill>
          <p:spPr bwMode="auto">
            <a:xfrm>
              <a:off x="1192634" y="3571100"/>
              <a:ext cx="851709" cy="1022051"/>
            </a:xfrm>
            <a:prstGeom prst="rect">
              <a:avLst/>
            </a:prstGeom>
            <a:noFill/>
          </p:spPr>
        </p:pic>
      </p:grpSp>
      <p:pic>
        <p:nvPicPr>
          <p:cNvPr id="20" name="Picture 3" descr="D:\Art\Shapes and Graphics\Arrows - arrow\White Collection 25 percent opaque - soft shadow\arrow 4.png"/>
          <p:cNvPicPr>
            <a:picLocks noChangeAspect="1" noChangeArrowheads="1"/>
          </p:cNvPicPr>
          <p:nvPr/>
        </p:nvPicPr>
        <p:blipFill>
          <a:blip r:embed="rId4" cstate="print"/>
          <a:srcRect/>
          <a:stretch>
            <a:fillRect/>
          </a:stretch>
        </p:blipFill>
        <p:spPr bwMode="auto">
          <a:xfrm rot="5400000">
            <a:off x="674629" y="2770917"/>
            <a:ext cx="566617" cy="1915875"/>
          </a:xfrm>
          <a:prstGeom prst="rect">
            <a:avLst/>
          </a:prstGeom>
          <a:ln>
            <a:noFill/>
          </a:ln>
          <a:effectLst>
            <a:outerShdw blurRad="292100" dist="139700" dir="2700000" algn="tl" rotWithShape="0">
              <a:srgbClr val="333333">
                <a:alpha val="65000"/>
              </a:srgbClr>
            </a:outerShdw>
          </a:effectLst>
        </p:spPr>
      </p:pic>
      <p:pic>
        <p:nvPicPr>
          <p:cNvPr id="21" name="Picture 3" descr="D:\Art\Shapes and Graphics\Arrows - arrow\White Collection 25 percent opaque - soft shadow\arrow 4.png"/>
          <p:cNvPicPr>
            <a:picLocks noChangeAspect="1" noChangeArrowheads="1"/>
          </p:cNvPicPr>
          <p:nvPr/>
        </p:nvPicPr>
        <p:blipFill>
          <a:blip r:embed="rId4" cstate="print"/>
          <a:srcRect/>
          <a:stretch>
            <a:fillRect/>
          </a:stretch>
        </p:blipFill>
        <p:spPr bwMode="auto">
          <a:xfrm rot="16200000" flipH="1">
            <a:off x="674629" y="3426237"/>
            <a:ext cx="566617" cy="1915875"/>
          </a:xfrm>
          <a:prstGeom prst="rect">
            <a:avLst/>
          </a:prstGeom>
          <a:ln>
            <a:noFill/>
          </a:ln>
          <a:effectLst>
            <a:outerShdw blurRad="292100" dist="139700" dir="2700000" algn="tl" rotWithShape="0">
              <a:srgbClr val="333333">
                <a:alpha val="65000"/>
              </a:srgbClr>
            </a:outerShdw>
          </a:effectLst>
        </p:spPr>
      </p:pic>
      <p:cxnSp>
        <p:nvCxnSpPr>
          <p:cNvPr id="22" name="Straight Arrow Connector 21"/>
          <p:cNvCxnSpPr>
            <a:endCxn id="6" idx="1"/>
          </p:cNvCxnSpPr>
          <p:nvPr/>
        </p:nvCxnSpPr>
        <p:spPr>
          <a:xfrm flipV="1">
            <a:off x="2276669" y="2468880"/>
            <a:ext cx="1627819" cy="1431317"/>
          </a:xfrm>
          <a:prstGeom prst="straightConnector1">
            <a:avLst/>
          </a:prstGeom>
          <a:ln w="165100">
            <a:gradFill>
              <a:gsLst>
                <a:gs pos="0">
                  <a:schemeClr val="accent2">
                    <a:alpha val="20000"/>
                  </a:schemeClr>
                </a:gs>
                <a:gs pos="100000">
                  <a:schemeClr val="tx1">
                    <a:alpha val="47000"/>
                  </a:schemeClr>
                </a:gs>
              </a:gsLst>
              <a:lin ang="5400000" scaled="0"/>
            </a:gradFill>
            <a:tailEnd type="triangle" w="sm"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endCxn id="7" idx="1"/>
          </p:cNvCxnSpPr>
          <p:nvPr/>
        </p:nvCxnSpPr>
        <p:spPr>
          <a:xfrm flipV="1">
            <a:off x="2295331" y="3115056"/>
            <a:ext cx="1596965" cy="831794"/>
          </a:xfrm>
          <a:prstGeom prst="straightConnector1">
            <a:avLst/>
          </a:prstGeom>
          <a:ln w="165100">
            <a:gradFill>
              <a:gsLst>
                <a:gs pos="0">
                  <a:schemeClr val="accent2">
                    <a:alpha val="20000"/>
                  </a:schemeClr>
                </a:gs>
                <a:gs pos="100000">
                  <a:schemeClr val="tx1">
                    <a:alpha val="47000"/>
                  </a:schemeClr>
                </a:gs>
              </a:gsLst>
              <a:lin ang="5400000" scaled="0"/>
            </a:gradFill>
            <a:tailEnd type="triangle" w="sm"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endCxn id="8" idx="1"/>
          </p:cNvCxnSpPr>
          <p:nvPr/>
        </p:nvCxnSpPr>
        <p:spPr>
          <a:xfrm flipV="1">
            <a:off x="2276669" y="3782568"/>
            <a:ext cx="1624771" cy="117629"/>
          </a:xfrm>
          <a:prstGeom prst="straightConnector1">
            <a:avLst/>
          </a:prstGeom>
          <a:ln w="165100">
            <a:gradFill>
              <a:gsLst>
                <a:gs pos="0">
                  <a:schemeClr val="accent2">
                    <a:alpha val="20000"/>
                  </a:schemeClr>
                </a:gs>
                <a:gs pos="100000">
                  <a:schemeClr val="tx1">
                    <a:alpha val="47000"/>
                  </a:schemeClr>
                </a:gs>
              </a:gsLst>
              <a:lin ang="5400000" scaled="0"/>
            </a:gradFill>
            <a:tailEnd type="triangle" w="sm"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endCxn id="9" idx="1"/>
          </p:cNvCxnSpPr>
          <p:nvPr/>
        </p:nvCxnSpPr>
        <p:spPr>
          <a:xfrm>
            <a:off x="2276669" y="3900197"/>
            <a:ext cx="1612579" cy="528547"/>
          </a:xfrm>
          <a:prstGeom prst="straightConnector1">
            <a:avLst/>
          </a:prstGeom>
          <a:ln w="165100">
            <a:gradFill>
              <a:gsLst>
                <a:gs pos="0">
                  <a:schemeClr val="accent2">
                    <a:alpha val="20000"/>
                  </a:schemeClr>
                </a:gs>
                <a:gs pos="100000">
                  <a:schemeClr val="tx1">
                    <a:alpha val="47000"/>
                  </a:schemeClr>
                </a:gs>
              </a:gsLst>
              <a:lin ang="5400000" scaled="0"/>
            </a:gradFill>
            <a:tailEnd type="triangle" w="sm"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endCxn id="6" idx="3"/>
          </p:cNvCxnSpPr>
          <p:nvPr/>
        </p:nvCxnSpPr>
        <p:spPr>
          <a:xfrm rot="10800000">
            <a:off x="5239512" y="2468880"/>
            <a:ext cx="1982382" cy="236998"/>
          </a:xfrm>
          <a:prstGeom prst="straightConnector1">
            <a:avLst/>
          </a:prstGeom>
          <a:ln w="165100">
            <a:gradFill>
              <a:gsLst>
                <a:gs pos="0">
                  <a:schemeClr val="accent2">
                    <a:alpha val="20000"/>
                  </a:schemeClr>
                </a:gs>
                <a:gs pos="100000">
                  <a:schemeClr val="tx1">
                    <a:alpha val="47000"/>
                  </a:schemeClr>
                </a:gs>
              </a:gsLst>
              <a:lin ang="5400000" scaled="0"/>
            </a:gradFill>
            <a:tailEnd type="triangle" w="sm"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7" name="Rounded Rectangular Callout 26"/>
          <p:cNvSpPr/>
          <p:nvPr/>
        </p:nvSpPr>
        <p:spPr bwMode="auto">
          <a:xfrm>
            <a:off x="5358880" y="656254"/>
            <a:ext cx="3374573" cy="802432"/>
          </a:xfrm>
          <a:prstGeom prst="wedgeRoundRectCallout">
            <a:avLst>
              <a:gd name="adj1" fmla="val -24143"/>
              <a:gd name="adj2" fmla="val 152193"/>
              <a:gd name="adj3" fmla="val 16667"/>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GB" sz="2400" dirty="0" err="1" smtClean="0">
                <a:solidFill>
                  <a:srgbClr val="FFFFFF"/>
                </a:solidFill>
                <a:effectLst>
                  <a:outerShdw blurRad="38100" dist="38100" dir="2700000" algn="tl">
                    <a:srgbClr val="000000">
                      <a:alpha val="43137"/>
                    </a:srgbClr>
                  </a:outerShdw>
                </a:effectLst>
                <a:latin typeface="Segoe" pitchFamily="34" charset="0"/>
              </a:rPr>
              <a:t>GetMessage</a:t>
            </a:r>
            <a:r>
              <a:rPr lang="en-GB" sz="2400" dirty="0" smtClean="0">
                <a:solidFill>
                  <a:srgbClr val="FFFFFF"/>
                </a:solidFill>
                <a:effectLst>
                  <a:outerShdw blurRad="38100" dist="38100" dir="2700000" algn="tl">
                    <a:srgbClr val="000000">
                      <a:alpha val="43137"/>
                    </a:srgbClr>
                  </a:outerShdw>
                </a:effectLst>
                <a:latin typeface="Segoe" pitchFamily="34" charset="0"/>
              </a:rPr>
              <a:t> (Timeout)</a:t>
            </a:r>
          </a:p>
        </p:txBody>
      </p:sp>
      <p:sp>
        <p:nvSpPr>
          <p:cNvPr id="28" name="Rounded Rectangular Callout 27"/>
          <p:cNvSpPr/>
          <p:nvPr/>
        </p:nvSpPr>
        <p:spPr bwMode="auto">
          <a:xfrm>
            <a:off x="5934269" y="650034"/>
            <a:ext cx="2817845" cy="802432"/>
          </a:xfrm>
          <a:prstGeom prst="wedgeRoundRectCallout">
            <a:avLst>
              <a:gd name="adj1" fmla="val -31428"/>
              <a:gd name="adj2" fmla="val 163821"/>
              <a:gd name="adj3" fmla="val 16667"/>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GB" sz="2400" dirty="0" err="1" smtClean="0">
                <a:solidFill>
                  <a:srgbClr val="FFFFFF"/>
                </a:solidFill>
                <a:effectLst>
                  <a:outerShdw blurRad="38100" dist="38100" dir="2700000" algn="tl">
                    <a:srgbClr val="000000">
                      <a:alpha val="43137"/>
                    </a:srgbClr>
                  </a:outerShdw>
                </a:effectLst>
                <a:latin typeface="Segoe" pitchFamily="34" charset="0"/>
              </a:rPr>
              <a:t>RemoveMessage</a:t>
            </a:r>
            <a:endParaRPr lang="en-GB" sz="24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29" name="Flowchart: Process 28"/>
          <p:cNvSpPr/>
          <p:nvPr/>
        </p:nvSpPr>
        <p:spPr bwMode="auto">
          <a:xfrm>
            <a:off x="7409999" y="2837345"/>
            <a:ext cx="1335024" cy="557784"/>
          </a:xfrm>
          <a:prstGeom prst="flowChartProcess">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GB" sz="2400" dirty="0" err="1" smtClean="0">
                <a:solidFill>
                  <a:srgbClr val="FFFFFF"/>
                </a:solidFill>
                <a:effectLst>
                  <a:outerShdw blurRad="38100" dist="38100" dir="2700000" algn="tl">
                    <a:srgbClr val="000000">
                      <a:alpha val="43137"/>
                    </a:srgbClr>
                  </a:outerShdw>
                </a:effectLst>
                <a:latin typeface="Segoe" pitchFamily="34" charset="0"/>
              </a:rPr>
              <a:t>Msg</a:t>
            </a:r>
            <a:r>
              <a:rPr lang="en-GB" sz="2400" dirty="0" smtClean="0">
                <a:solidFill>
                  <a:srgbClr val="FFFFFF"/>
                </a:solidFill>
                <a:effectLst>
                  <a:outerShdw blurRad="38100" dist="38100" dir="2700000" algn="tl">
                    <a:srgbClr val="000000">
                      <a:alpha val="43137"/>
                    </a:srgbClr>
                  </a:outerShdw>
                </a:effectLst>
                <a:latin typeface="Segoe" pitchFamily="34" charset="0"/>
              </a:rPr>
              <a:t> 2</a:t>
            </a:r>
          </a:p>
        </p:txBody>
      </p:sp>
      <p:sp>
        <p:nvSpPr>
          <p:cNvPr id="30" name="Flowchart: Process 29"/>
          <p:cNvSpPr/>
          <p:nvPr/>
        </p:nvSpPr>
        <p:spPr bwMode="auto">
          <a:xfrm>
            <a:off x="7413109" y="2840455"/>
            <a:ext cx="1335024" cy="557784"/>
          </a:xfrm>
          <a:prstGeom prst="flowChartProcess">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GB" sz="2400" dirty="0" err="1" smtClean="0">
                <a:solidFill>
                  <a:srgbClr val="FFFFFF"/>
                </a:solidFill>
                <a:effectLst>
                  <a:outerShdw blurRad="38100" dist="38100" dir="2700000" algn="tl">
                    <a:srgbClr val="000000">
                      <a:alpha val="43137"/>
                    </a:srgbClr>
                  </a:outerShdw>
                </a:effectLst>
                <a:latin typeface="Segoe" pitchFamily="34" charset="0"/>
              </a:rPr>
              <a:t>Msg</a:t>
            </a:r>
            <a:r>
              <a:rPr lang="en-GB" sz="2400" dirty="0" smtClean="0">
                <a:solidFill>
                  <a:srgbClr val="FFFFFF"/>
                </a:solidFill>
                <a:effectLst>
                  <a:outerShdw blurRad="38100" dist="38100" dir="2700000" algn="tl">
                    <a:srgbClr val="000000">
                      <a:alpha val="43137"/>
                    </a:srgbClr>
                  </a:outerShdw>
                </a:effectLst>
                <a:latin typeface="Segoe" pitchFamily="34" charset="0"/>
              </a:rPr>
              <a:t> 1</a:t>
            </a:r>
          </a:p>
        </p:txBody>
      </p:sp>
      <p:cxnSp>
        <p:nvCxnSpPr>
          <p:cNvPr id="31" name="Straight Arrow Connector 30"/>
          <p:cNvCxnSpPr/>
          <p:nvPr/>
        </p:nvCxnSpPr>
        <p:spPr>
          <a:xfrm rot="10800000">
            <a:off x="5307938" y="3181117"/>
            <a:ext cx="1951279" cy="1801430"/>
          </a:xfrm>
          <a:prstGeom prst="straightConnector1">
            <a:avLst/>
          </a:prstGeom>
          <a:ln w="165100">
            <a:gradFill>
              <a:gsLst>
                <a:gs pos="0">
                  <a:schemeClr val="accent2">
                    <a:alpha val="20000"/>
                  </a:schemeClr>
                </a:gs>
                <a:gs pos="100000">
                  <a:schemeClr val="tx1">
                    <a:alpha val="47000"/>
                  </a:schemeClr>
                </a:gs>
              </a:gsLst>
              <a:lin ang="5400000" scaled="0"/>
            </a:gradFill>
            <a:tailEnd type="triangle" w="sm"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32" name="Group 52"/>
          <p:cNvGrpSpPr/>
          <p:nvPr/>
        </p:nvGrpSpPr>
        <p:grpSpPr>
          <a:xfrm>
            <a:off x="6668899" y="4296934"/>
            <a:ext cx="2231136" cy="1609344"/>
            <a:chOff x="6653784" y="3499104"/>
            <a:chExt cx="2231136" cy="1609344"/>
          </a:xfrm>
        </p:grpSpPr>
        <p:sp>
          <p:nvSpPr>
            <p:cNvPr id="33" name="Rounded Rectangle 32"/>
            <p:cNvSpPr/>
            <p:nvPr/>
          </p:nvSpPr>
          <p:spPr bwMode="auto">
            <a:xfrm>
              <a:off x="6653784" y="3499104"/>
              <a:ext cx="2231136" cy="1609344"/>
            </a:xfrm>
            <a:prstGeom prst="roundRect">
              <a:avLst/>
            </a:prstGeom>
            <a:ln>
              <a:headEnd type="none" w="med" len="med"/>
              <a:tailEnd type="none" w="med" len="med"/>
            </a:ln>
          </p:spPr>
          <p:style>
            <a:lnRef idx="0">
              <a:schemeClr val="dk1"/>
            </a:lnRef>
            <a:fillRef idx="3">
              <a:schemeClr val="dk1"/>
            </a:fillRef>
            <a:effectRef idx="3">
              <a:schemeClr val="dk1"/>
            </a:effectRef>
            <a:fontRef idx="minor">
              <a:schemeClr val="lt1"/>
            </a:fontRef>
          </p:style>
          <p:txBody>
            <a:bodyPr vert="horz" wrap="square" lIns="91436" tIns="45718" rIns="91436" bIns="45718" numCol="1" rtlCol="0" anchor="t" anchorCtr="0" compatLnSpc="1">
              <a:prstTxWarp prst="textNoShape">
                <a:avLst/>
              </a:prstTxWarp>
            </a:bodyPr>
            <a:lstStyle/>
            <a:p>
              <a:pPr algn="ctr" defTabSz="914099" fontAlgn="base">
                <a:spcBef>
                  <a:spcPct val="0"/>
                </a:spcBef>
                <a:spcAft>
                  <a:spcPct val="0"/>
                </a:spcAft>
              </a:pPr>
              <a:r>
                <a:rPr lang="en-GB" sz="2400" dirty="0" smtClean="0">
                  <a:solidFill>
                    <a:schemeClr val="bg1">
                      <a:lumMod val="65000"/>
                      <a:lumOff val="35000"/>
                    </a:schemeClr>
                  </a:solidFill>
                  <a:effectLst>
                    <a:outerShdw blurRad="38100" dist="38100" dir="2700000" algn="tl">
                      <a:srgbClr val="000000">
                        <a:alpha val="43137"/>
                      </a:srgbClr>
                    </a:outerShdw>
                  </a:effectLst>
                  <a:latin typeface="Segoe" pitchFamily="34" charset="0"/>
                </a:rPr>
                <a:t>Worker Role</a:t>
              </a:r>
            </a:p>
          </p:txBody>
        </p:sp>
        <p:pic>
          <p:nvPicPr>
            <p:cNvPr id="34" name="Picture 2" descr="D:\Art\PPT 2007 Style Library\EMF_SHAPES\3 cycle arrows.png"/>
            <p:cNvPicPr>
              <a:picLocks noChangeAspect="1" noChangeArrowheads="1"/>
            </p:cNvPicPr>
            <p:nvPr/>
          </p:nvPicPr>
          <p:blipFill>
            <a:blip r:embed="rId2" cstate="print">
              <a:grayscl/>
            </a:blip>
            <a:srcRect/>
            <a:stretch>
              <a:fillRect/>
            </a:stretch>
          </p:blipFill>
          <p:spPr bwMode="auto">
            <a:xfrm>
              <a:off x="7278845" y="4050157"/>
              <a:ext cx="981014" cy="957707"/>
            </a:xfrm>
            <a:prstGeom prst="rect">
              <a:avLst/>
            </a:prstGeom>
            <a:noFill/>
          </p:spPr>
        </p:pic>
      </p:grpSp>
      <p:sp>
        <p:nvSpPr>
          <p:cNvPr id="35" name="Flowchart: Process 34"/>
          <p:cNvSpPr/>
          <p:nvPr/>
        </p:nvSpPr>
        <p:spPr bwMode="auto">
          <a:xfrm>
            <a:off x="7394448" y="5219762"/>
            <a:ext cx="1335024" cy="557784"/>
          </a:xfrm>
          <a:prstGeom prst="flowChartProcess">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GB" sz="2400" dirty="0" err="1" smtClean="0">
                <a:solidFill>
                  <a:srgbClr val="FFFFFF"/>
                </a:solidFill>
                <a:effectLst>
                  <a:outerShdw blurRad="38100" dist="38100" dir="2700000" algn="tl">
                    <a:srgbClr val="000000">
                      <a:alpha val="43137"/>
                    </a:srgbClr>
                  </a:outerShdw>
                </a:effectLst>
                <a:latin typeface="Segoe" pitchFamily="34" charset="0"/>
              </a:rPr>
              <a:t>Msg</a:t>
            </a:r>
            <a:r>
              <a:rPr lang="en-GB" sz="2400" dirty="0" smtClean="0">
                <a:solidFill>
                  <a:srgbClr val="FFFFFF"/>
                </a:solidFill>
                <a:effectLst>
                  <a:outerShdw blurRad="38100" dist="38100" dir="2700000" algn="tl">
                    <a:srgbClr val="000000">
                      <a:alpha val="43137"/>
                    </a:srgbClr>
                  </a:outerShdw>
                </a:effectLst>
                <a:latin typeface="Segoe" pitchFamily="34" charset="0"/>
              </a:rPr>
              <a:t> 2</a:t>
            </a:r>
          </a:p>
        </p:txBody>
      </p:sp>
      <p:pic>
        <p:nvPicPr>
          <p:cNvPr id="36" name="Picture 6" descr="D:\Users\neilkidd\AppData\Local\Microsoft\Windows\Temporary Internet Files\Content.IE5\EES2PB9B\MCj04326020000[1].png"/>
          <p:cNvPicPr>
            <a:picLocks noChangeAspect="1" noChangeArrowheads="1"/>
          </p:cNvPicPr>
          <p:nvPr/>
        </p:nvPicPr>
        <p:blipFill>
          <a:blip r:embed="rId5" cstate="print"/>
          <a:srcRect/>
          <a:stretch>
            <a:fillRect/>
          </a:stretch>
        </p:blipFill>
        <p:spPr bwMode="auto">
          <a:xfrm>
            <a:off x="5311549" y="2221140"/>
            <a:ext cx="1828800" cy="1828800"/>
          </a:xfrm>
          <a:prstGeom prst="rect">
            <a:avLst/>
          </a:prstGeom>
          <a:ln>
            <a:noFill/>
          </a:ln>
          <a:effectLst>
            <a:outerShdw blurRad="292100" dist="139700" dir="2700000" algn="tl" rotWithShape="0">
              <a:srgbClr val="333333">
                <a:alpha val="65000"/>
              </a:srgbClr>
            </a:outerShdw>
          </a:effectLst>
        </p:spPr>
      </p:pic>
      <p:cxnSp>
        <p:nvCxnSpPr>
          <p:cNvPr id="37" name="Straight Arrow Connector 36"/>
          <p:cNvCxnSpPr/>
          <p:nvPr/>
        </p:nvCxnSpPr>
        <p:spPr>
          <a:xfrm rot="10800000" flipV="1">
            <a:off x="5255065" y="2724538"/>
            <a:ext cx="1929506" cy="375713"/>
          </a:xfrm>
          <a:prstGeom prst="straightConnector1">
            <a:avLst/>
          </a:prstGeom>
          <a:ln w="165100">
            <a:gradFill>
              <a:gsLst>
                <a:gs pos="0">
                  <a:schemeClr val="accent2">
                    <a:alpha val="20000"/>
                  </a:schemeClr>
                </a:gs>
                <a:gs pos="100000">
                  <a:schemeClr val="tx1">
                    <a:alpha val="47000"/>
                  </a:schemeClr>
                </a:gs>
              </a:gsLst>
              <a:lin ang="5400000" scaled="0"/>
            </a:gradFill>
            <a:tailEnd type="triangle" w="sm"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Multiply 2"/>
          <p:cNvSpPr/>
          <p:nvPr/>
        </p:nvSpPr>
        <p:spPr bwMode="auto">
          <a:xfrm>
            <a:off x="5074920" y="2935224"/>
            <a:ext cx="1731139" cy="1657927"/>
          </a:xfrm>
          <a:prstGeom prst="mathMultiply">
            <a:avLst/>
          </a:prstGeom>
          <a:gradFill>
            <a:lin ang="16500000" scaled="0"/>
          </a:gradFill>
          <a:ln>
            <a:gradFill>
              <a:gsLst>
                <a:gs pos="0">
                  <a:schemeClr val="tx1">
                    <a:alpha val="40000"/>
                  </a:schemeClr>
                </a:gs>
                <a:gs pos="50000">
                  <a:schemeClr val="tx1">
                    <a:alpha val="90000"/>
                  </a:schemeClr>
                </a:gs>
              </a:gsLst>
              <a:lin ang="5400000" scaled="0"/>
            </a:gradFill>
            <a:headEnd type="none" w="med" len="med"/>
            <a:tailEnd type="none" w="med" len="med"/>
          </a:ln>
          <a:effectLst>
            <a:outerShdw blurRad="127000" sx="102000" sy="102000" algn="ctr" rotWithShape="0">
              <a:schemeClr val="tx1">
                <a:alpha val="26000"/>
              </a:schemeClr>
            </a:outerShdw>
          </a:effectLst>
        </p:spPr>
        <p:style>
          <a:lnRef idx="1">
            <a:schemeClr val="accent4"/>
          </a:lnRef>
          <a:fillRef idx="3">
            <a:schemeClr val="accent4"/>
          </a:fillRef>
          <a:effectRef idx="2">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400" dirty="0" smtClean="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22537885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20"/>
                                        </p:tgtEl>
                                      </p:cBhvr>
                                    </p:animEffect>
                                    <p:set>
                                      <p:cBhvr>
                                        <p:cTn id="22" dur="1" fill="hold">
                                          <p:stCondLst>
                                            <p:cond delay="499"/>
                                          </p:stCondLst>
                                        </p:cTn>
                                        <p:tgtEl>
                                          <p:spTgt spid="20"/>
                                        </p:tgtEl>
                                        <p:attrNameLst>
                                          <p:attrName>style.visibility</p:attrName>
                                        </p:attrNameLst>
                                      </p:cBhvr>
                                      <p:to>
                                        <p:strVal val="hidden"/>
                                      </p:to>
                                    </p:set>
                                  </p:childTnLst>
                                </p:cTn>
                              </p:par>
                            </p:childTnLst>
                          </p:cTn>
                        </p:par>
                        <p:par>
                          <p:cTn id="23" fill="hold">
                            <p:stCondLst>
                              <p:cond delay="500"/>
                            </p:stCondLst>
                            <p:childTnLst>
                              <p:par>
                                <p:cTn id="24" presetID="22" presetClass="entr" presetSubtype="8"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left)">
                                      <p:cBhvr>
                                        <p:cTn id="26" dur="500"/>
                                        <p:tgtEl>
                                          <p:spTgt spid="22"/>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1000"/>
                                        <p:tgtEl>
                                          <p:spTgt spid="16"/>
                                        </p:tgtEl>
                                      </p:cBhvr>
                                    </p:animEffect>
                                  </p:childTnLst>
                                </p:cTn>
                              </p:par>
                            </p:childTnLst>
                          </p:cTn>
                        </p:par>
                        <p:par>
                          <p:cTn id="31" fill="hold">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10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1" nodeType="clickEffect">
                                  <p:stCondLst>
                                    <p:cond delay="0"/>
                                  </p:stCondLst>
                                  <p:childTnLst>
                                    <p:animEffect transition="out" filter="fade">
                                      <p:cBhvr>
                                        <p:cTn id="38" dur="500"/>
                                        <p:tgtEl>
                                          <p:spTgt spid="16"/>
                                        </p:tgtEl>
                                      </p:cBhvr>
                                    </p:animEffect>
                                    <p:set>
                                      <p:cBhvr>
                                        <p:cTn id="39" dur="1" fill="hold">
                                          <p:stCondLst>
                                            <p:cond delay="499"/>
                                          </p:stCondLst>
                                        </p:cTn>
                                        <p:tgtEl>
                                          <p:spTgt spid="16"/>
                                        </p:tgtEl>
                                        <p:attrNameLst>
                                          <p:attrName>style.visibility</p:attrName>
                                        </p:attrNameLst>
                                      </p:cBhvr>
                                      <p:to>
                                        <p:strVal val="hidden"/>
                                      </p:to>
                                    </p:set>
                                  </p:childTnLst>
                                </p:cTn>
                              </p:par>
                              <p:par>
                                <p:cTn id="40" presetID="22" presetClass="exit" presetSubtype="8" fill="hold" nodeType="withEffect">
                                  <p:stCondLst>
                                    <p:cond delay="0"/>
                                  </p:stCondLst>
                                  <p:childTnLst>
                                    <p:animEffect transition="out" filter="wipe(left)">
                                      <p:cBhvr>
                                        <p:cTn id="41" dur="500"/>
                                        <p:tgtEl>
                                          <p:spTgt spid="22"/>
                                        </p:tgtEl>
                                      </p:cBhvr>
                                    </p:animEffect>
                                    <p:set>
                                      <p:cBhvr>
                                        <p:cTn id="42" dur="1" fill="hold">
                                          <p:stCondLst>
                                            <p:cond delay="499"/>
                                          </p:stCondLst>
                                        </p:cTn>
                                        <p:tgtEl>
                                          <p:spTgt spid="22"/>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right)">
                                      <p:cBhvr>
                                        <p:cTn id="47" dur="500"/>
                                        <p:tgtEl>
                                          <p:spTgt spid="21"/>
                                        </p:tgtEl>
                                      </p:cBhvr>
                                    </p:animEffect>
                                  </p:childTnLst>
                                </p:cTn>
                              </p:par>
                            </p:childTnLst>
                          </p:cTn>
                        </p:par>
                        <p:par>
                          <p:cTn id="48" fill="hold">
                            <p:stCondLst>
                              <p:cond delay="500"/>
                            </p:stCondLst>
                            <p:childTnLst>
                              <p:par>
                                <p:cTn id="49" presetID="22" presetClass="exit" presetSubtype="2" fill="hold" nodeType="afterEffect">
                                  <p:stCondLst>
                                    <p:cond delay="0"/>
                                  </p:stCondLst>
                                  <p:childTnLst>
                                    <p:animEffect transition="out" filter="wipe(right)">
                                      <p:cBhvr>
                                        <p:cTn id="50" dur="500"/>
                                        <p:tgtEl>
                                          <p:spTgt spid="21"/>
                                        </p:tgtEl>
                                      </p:cBhvr>
                                    </p:animEffect>
                                    <p:set>
                                      <p:cBhvr>
                                        <p:cTn id="51" dur="1" fill="hold">
                                          <p:stCondLst>
                                            <p:cond delay="499"/>
                                          </p:stCondLst>
                                        </p:cTn>
                                        <p:tgtEl>
                                          <p:spTgt spid="21"/>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wipe(left)">
                                      <p:cBhvr>
                                        <p:cTn id="56" dur="500"/>
                                        <p:tgtEl>
                                          <p:spTgt spid="23"/>
                                        </p:tgtEl>
                                      </p:cBhvr>
                                    </p:animEffect>
                                  </p:childTnLst>
                                </p:cTn>
                              </p:par>
                            </p:childTnLst>
                          </p:cTn>
                        </p:par>
                        <p:par>
                          <p:cTn id="57" fill="hold">
                            <p:stCondLst>
                              <p:cond delay="500"/>
                            </p:stCondLst>
                            <p:childTnLst>
                              <p:par>
                                <p:cTn id="58" presetID="10" presetClass="entr" presetSubtype="0" fill="hold" grpId="0" nodeType="after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fade">
                                      <p:cBhvr>
                                        <p:cTn id="60" dur="500"/>
                                        <p:tgtEl>
                                          <p:spTgt spid="7"/>
                                        </p:tgtEl>
                                      </p:cBhvr>
                                    </p:animEffect>
                                  </p:childTnLst>
                                </p:cTn>
                              </p:par>
                            </p:childTnLst>
                          </p:cTn>
                        </p:par>
                        <p:par>
                          <p:cTn id="61" fill="hold">
                            <p:stCondLst>
                              <p:cond delay="1000"/>
                            </p:stCondLst>
                            <p:childTnLst>
                              <p:par>
                                <p:cTn id="62" presetID="22" presetClass="exit" presetSubtype="8" fill="hold" nodeType="afterEffect">
                                  <p:stCondLst>
                                    <p:cond delay="0"/>
                                  </p:stCondLst>
                                  <p:childTnLst>
                                    <p:animEffect transition="out" filter="wipe(left)">
                                      <p:cBhvr>
                                        <p:cTn id="63" dur="500"/>
                                        <p:tgtEl>
                                          <p:spTgt spid="23"/>
                                        </p:tgtEl>
                                      </p:cBhvr>
                                    </p:animEffect>
                                    <p:set>
                                      <p:cBhvr>
                                        <p:cTn id="64" dur="1" fill="hold">
                                          <p:stCondLst>
                                            <p:cond delay="499"/>
                                          </p:stCondLst>
                                        </p:cTn>
                                        <p:tgtEl>
                                          <p:spTgt spid="23"/>
                                        </p:tgtEl>
                                        <p:attrNameLst>
                                          <p:attrName>style.visibility</p:attrName>
                                        </p:attrNameLst>
                                      </p:cBhvr>
                                      <p:to>
                                        <p:strVal val="hidden"/>
                                      </p:to>
                                    </p:set>
                                  </p:childTnLst>
                                </p:cTn>
                              </p:par>
                            </p:childTnLst>
                          </p:cTn>
                        </p:par>
                        <p:par>
                          <p:cTn id="65" fill="hold">
                            <p:stCondLst>
                              <p:cond delay="1500"/>
                            </p:stCondLst>
                            <p:childTnLst>
                              <p:par>
                                <p:cTn id="66" presetID="22" presetClass="entr" presetSubtype="8" fill="hold" nodeType="after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wipe(left)">
                                      <p:cBhvr>
                                        <p:cTn id="68" dur="500"/>
                                        <p:tgtEl>
                                          <p:spTgt spid="24"/>
                                        </p:tgtEl>
                                      </p:cBhvr>
                                    </p:animEffect>
                                  </p:childTnLst>
                                </p:cTn>
                              </p:par>
                            </p:childTnLst>
                          </p:cTn>
                        </p:par>
                        <p:par>
                          <p:cTn id="69" fill="hold">
                            <p:stCondLst>
                              <p:cond delay="2000"/>
                            </p:stCondLst>
                            <p:childTnLst>
                              <p:par>
                                <p:cTn id="70" presetID="10" presetClass="entr" presetSubtype="0" fill="hold" grpId="0" nodeType="after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fade">
                                      <p:cBhvr>
                                        <p:cTn id="72" dur="500"/>
                                        <p:tgtEl>
                                          <p:spTgt spid="8"/>
                                        </p:tgtEl>
                                      </p:cBhvr>
                                    </p:animEffect>
                                  </p:childTnLst>
                                </p:cTn>
                              </p:par>
                            </p:childTnLst>
                          </p:cTn>
                        </p:par>
                        <p:par>
                          <p:cTn id="73" fill="hold">
                            <p:stCondLst>
                              <p:cond delay="2500"/>
                            </p:stCondLst>
                            <p:childTnLst>
                              <p:par>
                                <p:cTn id="74" presetID="22" presetClass="exit" presetSubtype="8" fill="hold" nodeType="afterEffect">
                                  <p:stCondLst>
                                    <p:cond delay="0"/>
                                  </p:stCondLst>
                                  <p:childTnLst>
                                    <p:animEffect transition="out" filter="wipe(left)">
                                      <p:cBhvr>
                                        <p:cTn id="75" dur="500"/>
                                        <p:tgtEl>
                                          <p:spTgt spid="24"/>
                                        </p:tgtEl>
                                      </p:cBhvr>
                                    </p:animEffect>
                                    <p:set>
                                      <p:cBhvr>
                                        <p:cTn id="76" dur="1" fill="hold">
                                          <p:stCondLst>
                                            <p:cond delay="499"/>
                                          </p:stCondLst>
                                        </p:cTn>
                                        <p:tgtEl>
                                          <p:spTgt spid="24"/>
                                        </p:tgtEl>
                                        <p:attrNameLst>
                                          <p:attrName>style.visibility</p:attrName>
                                        </p:attrNameLst>
                                      </p:cBhvr>
                                      <p:to>
                                        <p:strVal val="hidden"/>
                                      </p:to>
                                    </p:set>
                                  </p:childTnLst>
                                </p:cTn>
                              </p:par>
                            </p:childTnLst>
                          </p:cTn>
                        </p:par>
                        <p:par>
                          <p:cTn id="77" fill="hold">
                            <p:stCondLst>
                              <p:cond delay="3000"/>
                            </p:stCondLst>
                            <p:childTnLst>
                              <p:par>
                                <p:cTn id="78" presetID="22" presetClass="entr" presetSubtype="8" fill="hold" nodeType="afterEffect">
                                  <p:stCondLst>
                                    <p:cond delay="0"/>
                                  </p:stCondLst>
                                  <p:childTnLst>
                                    <p:set>
                                      <p:cBhvr>
                                        <p:cTn id="79" dur="1" fill="hold">
                                          <p:stCondLst>
                                            <p:cond delay="0"/>
                                          </p:stCondLst>
                                        </p:cTn>
                                        <p:tgtEl>
                                          <p:spTgt spid="25"/>
                                        </p:tgtEl>
                                        <p:attrNameLst>
                                          <p:attrName>style.visibility</p:attrName>
                                        </p:attrNameLst>
                                      </p:cBhvr>
                                      <p:to>
                                        <p:strVal val="visible"/>
                                      </p:to>
                                    </p:set>
                                    <p:animEffect transition="in" filter="wipe(left)">
                                      <p:cBhvr>
                                        <p:cTn id="80" dur="500"/>
                                        <p:tgtEl>
                                          <p:spTgt spid="25"/>
                                        </p:tgtEl>
                                      </p:cBhvr>
                                    </p:animEffect>
                                  </p:childTnLst>
                                </p:cTn>
                              </p:par>
                            </p:childTnLst>
                          </p:cTn>
                        </p:par>
                        <p:par>
                          <p:cTn id="81" fill="hold">
                            <p:stCondLst>
                              <p:cond delay="3500"/>
                            </p:stCondLst>
                            <p:childTnLst>
                              <p:par>
                                <p:cTn id="82" presetID="10" presetClass="entr" presetSubtype="0" fill="hold" grpId="0" nodeType="afterEffect">
                                  <p:stCondLst>
                                    <p:cond delay="0"/>
                                  </p:stCondLst>
                                  <p:childTnLst>
                                    <p:set>
                                      <p:cBhvr>
                                        <p:cTn id="83" dur="1" fill="hold">
                                          <p:stCondLst>
                                            <p:cond delay="0"/>
                                          </p:stCondLst>
                                        </p:cTn>
                                        <p:tgtEl>
                                          <p:spTgt spid="9"/>
                                        </p:tgtEl>
                                        <p:attrNameLst>
                                          <p:attrName>style.visibility</p:attrName>
                                        </p:attrNameLst>
                                      </p:cBhvr>
                                      <p:to>
                                        <p:strVal val="visible"/>
                                      </p:to>
                                    </p:set>
                                    <p:animEffect transition="in" filter="fade">
                                      <p:cBhvr>
                                        <p:cTn id="84" dur="500"/>
                                        <p:tgtEl>
                                          <p:spTgt spid="9"/>
                                        </p:tgtEl>
                                      </p:cBhvr>
                                    </p:animEffect>
                                  </p:childTnLst>
                                </p:cTn>
                              </p:par>
                            </p:childTnLst>
                          </p:cTn>
                        </p:par>
                        <p:par>
                          <p:cTn id="85" fill="hold">
                            <p:stCondLst>
                              <p:cond delay="4000"/>
                            </p:stCondLst>
                            <p:childTnLst>
                              <p:par>
                                <p:cTn id="86" presetID="22" presetClass="exit" presetSubtype="8" fill="hold" nodeType="afterEffect">
                                  <p:stCondLst>
                                    <p:cond delay="0"/>
                                  </p:stCondLst>
                                  <p:childTnLst>
                                    <p:animEffect transition="out" filter="wipe(left)">
                                      <p:cBhvr>
                                        <p:cTn id="87" dur="500"/>
                                        <p:tgtEl>
                                          <p:spTgt spid="25"/>
                                        </p:tgtEl>
                                      </p:cBhvr>
                                    </p:animEffect>
                                    <p:set>
                                      <p:cBhvr>
                                        <p:cTn id="88" dur="1" fill="hold">
                                          <p:stCondLst>
                                            <p:cond delay="499"/>
                                          </p:stCondLst>
                                        </p:cTn>
                                        <p:tgtEl>
                                          <p:spTgt spid="25"/>
                                        </p:tgtEl>
                                        <p:attrNameLst>
                                          <p:attrName>style.visibility</p:attrName>
                                        </p:attrNameLst>
                                      </p:cBhvr>
                                      <p:to>
                                        <p:strVal val="hidden"/>
                                      </p:to>
                                    </p:se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nodeType="clickEffect">
                                  <p:stCondLst>
                                    <p:cond delay="0"/>
                                  </p:stCondLst>
                                  <p:childTnLst>
                                    <p:set>
                                      <p:cBhvr>
                                        <p:cTn id="92" dur="1" fill="hold">
                                          <p:stCondLst>
                                            <p:cond delay="0"/>
                                          </p:stCondLst>
                                        </p:cTn>
                                        <p:tgtEl>
                                          <p:spTgt spid="10"/>
                                        </p:tgtEl>
                                        <p:attrNameLst>
                                          <p:attrName>style.visibility</p:attrName>
                                        </p:attrNameLst>
                                      </p:cBhvr>
                                      <p:to>
                                        <p:strVal val="visible"/>
                                      </p:to>
                                    </p:set>
                                    <p:animEffect transition="in" filter="fade">
                                      <p:cBhvr>
                                        <p:cTn id="93" dur="1000"/>
                                        <p:tgtEl>
                                          <p:spTgt spid="10"/>
                                        </p:tgtEl>
                                      </p:cBhvr>
                                    </p:animEffect>
                                  </p:childTnLst>
                                </p:cTn>
                              </p:par>
                            </p:childTnLst>
                          </p:cTn>
                        </p:par>
                        <p:par>
                          <p:cTn id="94" fill="hold">
                            <p:stCondLst>
                              <p:cond delay="1000"/>
                            </p:stCondLst>
                            <p:childTnLst>
                              <p:par>
                                <p:cTn id="95" presetID="10" presetClass="entr" presetSubtype="0" fill="hold" nodeType="afterEffect">
                                  <p:stCondLst>
                                    <p:cond delay="0"/>
                                  </p:stCondLst>
                                  <p:iterate type="lt">
                                    <p:tmPct val="0"/>
                                  </p:iterate>
                                  <p:childTnLst>
                                    <p:set>
                                      <p:cBhvr>
                                        <p:cTn id="96" dur="1" fill="hold">
                                          <p:stCondLst>
                                            <p:cond delay="0"/>
                                          </p:stCondLst>
                                        </p:cTn>
                                        <p:tgtEl>
                                          <p:spTgt spid="13"/>
                                        </p:tgtEl>
                                        <p:attrNameLst>
                                          <p:attrName>style.visibility</p:attrName>
                                        </p:attrNameLst>
                                      </p:cBhvr>
                                      <p:to>
                                        <p:strVal val="visible"/>
                                      </p:to>
                                    </p:set>
                                    <p:animEffect transition="in" filter="fade">
                                      <p:cBhvr>
                                        <p:cTn id="97" dur="1000"/>
                                        <p:tgtEl>
                                          <p:spTgt spid="13"/>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2" fill="hold" nodeType="click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wipe(right)">
                                      <p:cBhvr>
                                        <p:cTn id="102" dur="500"/>
                                        <p:tgtEl>
                                          <p:spTgt spid="26"/>
                                        </p:tgtEl>
                                      </p:cBhvr>
                                    </p:animEffect>
                                  </p:childTnLst>
                                </p:cTn>
                              </p:par>
                            </p:childTnLst>
                          </p:cTn>
                        </p:par>
                        <p:par>
                          <p:cTn id="103" fill="hold">
                            <p:stCondLst>
                              <p:cond delay="500"/>
                            </p:stCondLst>
                            <p:childTnLst>
                              <p:par>
                                <p:cTn id="104" presetID="10" presetClass="entr" presetSubtype="0" fill="hold" grpId="0" nodeType="afterEffect">
                                  <p:stCondLst>
                                    <p:cond delay="0"/>
                                  </p:stCondLst>
                                  <p:childTnLst>
                                    <p:set>
                                      <p:cBhvr>
                                        <p:cTn id="105" dur="1" fill="hold">
                                          <p:stCondLst>
                                            <p:cond delay="0"/>
                                          </p:stCondLst>
                                        </p:cTn>
                                        <p:tgtEl>
                                          <p:spTgt spid="27"/>
                                        </p:tgtEl>
                                        <p:attrNameLst>
                                          <p:attrName>style.visibility</p:attrName>
                                        </p:attrNameLst>
                                      </p:cBhvr>
                                      <p:to>
                                        <p:strVal val="visible"/>
                                      </p:to>
                                    </p:set>
                                    <p:animEffect transition="in" filter="fade">
                                      <p:cBhvr>
                                        <p:cTn id="106" dur="1000"/>
                                        <p:tgtEl>
                                          <p:spTgt spid="27"/>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xit" presetSubtype="0" fill="hold" grpId="1" nodeType="clickEffect">
                                  <p:stCondLst>
                                    <p:cond delay="0"/>
                                  </p:stCondLst>
                                  <p:childTnLst>
                                    <p:animEffect transition="out" filter="fade">
                                      <p:cBhvr>
                                        <p:cTn id="110" dur="500"/>
                                        <p:tgtEl>
                                          <p:spTgt spid="27"/>
                                        </p:tgtEl>
                                      </p:cBhvr>
                                    </p:animEffect>
                                    <p:set>
                                      <p:cBhvr>
                                        <p:cTn id="111" dur="1" fill="hold">
                                          <p:stCondLst>
                                            <p:cond delay="499"/>
                                          </p:stCondLst>
                                        </p:cTn>
                                        <p:tgtEl>
                                          <p:spTgt spid="27"/>
                                        </p:tgtEl>
                                        <p:attrNameLst>
                                          <p:attrName>style.visibility</p:attrName>
                                        </p:attrNameLst>
                                      </p:cBhvr>
                                      <p:to>
                                        <p:strVal val="hidden"/>
                                      </p:to>
                                    </p:set>
                                  </p:childTnLst>
                                </p:cTn>
                              </p:par>
                            </p:childTnLst>
                          </p:cTn>
                        </p:par>
                        <p:par>
                          <p:cTn id="112" fill="hold">
                            <p:stCondLst>
                              <p:cond delay="500"/>
                            </p:stCondLst>
                            <p:childTnLst>
                              <p:par>
                                <p:cTn id="113" presetID="9" presetClass="emph" presetSubtype="0" grpId="1" nodeType="afterEffect">
                                  <p:stCondLst>
                                    <p:cond delay="0"/>
                                  </p:stCondLst>
                                  <p:childTnLst>
                                    <p:set>
                                      <p:cBhvr rctx="PPT">
                                        <p:cTn id="114" dur="indefinite"/>
                                        <p:tgtEl>
                                          <p:spTgt spid="6"/>
                                        </p:tgtEl>
                                        <p:attrNameLst>
                                          <p:attrName>style.opacity</p:attrName>
                                        </p:attrNameLst>
                                      </p:cBhvr>
                                      <p:to>
                                        <p:strVal val="0.25"/>
                                      </p:to>
                                    </p:set>
                                    <p:animEffect filter="image" prLst="opacity: 0.25">
                                      <p:cBhvr rctx="IE">
                                        <p:cTn id="115" dur="indefinite"/>
                                        <p:tgtEl>
                                          <p:spTgt spid="6"/>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30"/>
                                        </p:tgtEl>
                                        <p:attrNameLst>
                                          <p:attrName>style.visibility</p:attrName>
                                        </p:attrNameLst>
                                      </p:cBhvr>
                                      <p:to>
                                        <p:strVal val="visible"/>
                                      </p:to>
                                    </p:set>
                                    <p:animEffect transition="in" filter="fade">
                                      <p:cBhvr>
                                        <p:cTn id="118" dur="1000"/>
                                        <p:tgtEl>
                                          <p:spTgt spid="30"/>
                                        </p:tgtEl>
                                      </p:cBhvr>
                                    </p:animEffect>
                                  </p:childTnLst>
                                </p:cTn>
                              </p:par>
                              <p:par>
                                <p:cTn id="119" presetID="10" presetClass="exit" presetSubtype="0" fill="hold" nodeType="withEffect">
                                  <p:stCondLst>
                                    <p:cond delay="0"/>
                                  </p:stCondLst>
                                  <p:childTnLst>
                                    <p:animEffect transition="out" filter="fade">
                                      <p:cBhvr>
                                        <p:cTn id="120" dur="500"/>
                                        <p:tgtEl>
                                          <p:spTgt spid="26"/>
                                        </p:tgtEl>
                                      </p:cBhvr>
                                    </p:animEffect>
                                    <p:set>
                                      <p:cBhvr>
                                        <p:cTn id="121" dur="1" fill="hold">
                                          <p:stCondLst>
                                            <p:cond delay="499"/>
                                          </p:stCondLst>
                                        </p:cTn>
                                        <p:tgtEl>
                                          <p:spTgt spid="26"/>
                                        </p:tgtEl>
                                        <p:attrNameLst>
                                          <p:attrName>style.visibility</p:attrName>
                                        </p:attrNameLst>
                                      </p:cBhvr>
                                      <p:to>
                                        <p:strVal val="hidden"/>
                                      </p:to>
                                    </p:set>
                                  </p:childTnLst>
                                </p:cTn>
                              </p:par>
                            </p:childTnLst>
                          </p:cTn>
                        </p:par>
                      </p:childTnLst>
                    </p:cTn>
                  </p:par>
                  <p:par>
                    <p:cTn id="122" fill="hold">
                      <p:stCondLst>
                        <p:cond delay="indefinite"/>
                      </p:stCondLst>
                      <p:childTnLst>
                        <p:par>
                          <p:cTn id="123" fill="hold">
                            <p:stCondLst>
                              <p:cond delay="0"/>
                            </p:stCondLst>
                            <p:childTnLst>
                              <p:par>
                                <p:cTn id="124" presetID="22" presetClass="entr" presetSubtype="2" fill="hold" nodeType="clickEffect">
                                  <p:stCondLst>
                                    <p:cond delay="0"/>
                                  </p:stCondLst>
                                  <p:childTnLst>
                                    <p:set>
                                      <p:cBhvr>
                                        <p:cTn id="125" dur="1" fill="hold">
                                          <p:stCondLst>
                                            <p:cond delay="0"/>
                                          </p:stCondLst>
                                        </p:cTn>
                                        <p:tgtEl>
                                          <p:spTgt spid="26"/>
                                        </p:tgtEl>
                                        <p:attrNameLst>
                                          <p:attrName>style.visibility</p:attrName>
                                        </p:attrNameLst>
                                      </p:cBhvr>
                                      <p:to>
                                        <p:strVal val="visible"/>
                                      </p:to>
                                    </p:set>
                                    <p:animEffect transition="in" filter="wipe(right)">
                                      <p:cBhvr>
                                        <p:cTn id="126" dur="500"/>
                                        <p:tgtEl>
                                          <p:spTgt spid="26"/>
                                        </p:tgtEl>
                                      </p:cBhvr>
                                    </p:animEffect>
                                  </p:childTnLst>
                                </p:cTn>
                              </p:par>
                            </p:childTnLst>
                          </p:cTn>
                        </p:par>
                        <p:par>
                          <p:cTn id="127" fill="hold">
                            <p:stCondLst>
                              <p:cond delay="500"/>
                            </p:stCondLst>
                            <p:childTnLst>
                              <p:par>
                                <p:cTn id="128" presetID="10" presetClass="entr" presetSubtype="0" fill="hold" grpId="0" nodeType="afterEffect">
                                  <p:stCondLst>
                                    <p:cond delay="0"/>
                                  </p:stCondLst>
                                  <p:childTnLst>
                                    <p:set>
                                      <p:cBhvr>
                                        <p:cTn id="129" dur="1" fill="hold">
                                          <p:stCondLst>
                                            <p:cond delay="0"/>
                                          </p:stCondLst>
                                        </p:cTn>
                                        <p:tgtEl>
                                          <p:spTgt spid="28"/>
                                        </p:tgtEl>
                                        <p:attrNameLst>
                                          <p:attrName>style.visibility</p:attrName>
                                        </p:attrNameLst>
                                      </p:cBhvr>
                                      <p:to>
                                        <p:strVal val="visible"/>
                                      </p:to>
                                    </p:set>
                                    <p:animEffect transition="in" filter="fade">
                                      <p:cBhvr>
                                        <p:cTn id="130" dur="1000"/>
                                        <p:tgtEl>
                                          <p:spTgt spid="28"/>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xit" presetSubtype="0" fill="hold" grpId="2" nodeType="clickEffect">
                                  <p:stCondLst>
                                    <p:cond delay="0"/>
                                  </p:stCondLst>
                                  <p:childTnLst>
                                    <p:animEffect transition="out" filter="fade">
                                      <p:cBhvr>
                                        <p:cTn id="134" dur="500"/>
                                        <p:tgtEl>
                                          <p:spTgt spid="6"/>
                                        </p:tgtEl>
                                      </p:cBhvr>
                                    </p:animEffect>
                                    <p:set>
                                      <p:cBhvr>
                                        <p:cTn id="135" dur="1" fill="hold">
                                          <p:stCondLst>
                                            <p:cond delay="499"/>
                                          </p:stCondLst>
                                        </p:cTn>
                                        <p:tgtEl>
                                          <p:spTgt spid="6"/>
                                        </p:tgtEl>
                                        <p:attrNameLst>
                                          <p:attrName>style.visibility</p:attrName>
                                        </p:attrNameLst>
                                      </p:cBhvr>
                                      <p:to>
                                        <p:strVal val="hidden"/>
                                      </p:to>
                                    </p:set>
                                  </p:childTnLst>
                                </p:cTn>
                              </p:par>
                              <p:par>
                                <p:cTn id="136" presetID="10" presetClass="exit" presetSubtype="0" fill="hold" grpId="1" nodeType="withEffect">
                                  <p:stCondLst>
                                    <p:cond delay="0"/>
                                  </p:stCondLst>
                                  <p:childTnLst>
                                    <p:animEffect transition="out" filter="fade">
                                      <p:cBhvr>
                                        <p:cTn id="137" dur="500"/>
                                        <p:tgtEl>
                                          <p:spTgt spid="30"/>
                                        </p:tgtEl>
                                      </p:cBhvr>
                                    </p:animEffect>
                                    <p:set>
                                      <p:cBhvr>
                                        <p:cTn id="138" dur="1" fill="hold">
                                          <p:stCondLst>
                                            <p:cond delay="499"/>
                                          </p:stCondLst>
                                        </p:cTn>
                                        <p:tgtEl>
                                          <p:spTgt spid="30"/>
                                        </p:tgtEl>
                                        <p:attrNameLst>
                                          <p:attrName>style.visibility</p:attrName>
                                        </p:attrNameLst>
                                      </p:cBhvr>
                                      <p:to>
                                        <p:strVal val="hidden"/>
                                      </p:to>
                                    </p:set>
                                  </p:childTnLst>
                                </p:cTn>
                              </p:par>
                              <p:par>
                                <p:cTn id="139" presetID="10" presetClass="exit" presetSubtype="0" fill="hold" grpId="1" nodeType="withEffect">
                                  <p:stCondLst>
                                    <p:cond delay="0"/>
                                  </p:stCondLst>
                                  <p:childTnLst>
                                    <p:animEffect transition="out" filter="fade">
                                      <p:cBhvr>
                                        <p:cTn id="140" dur="500"/>
                                        <p:tgtEl>
                                          <p:spTgt spid="28"/>
                                        </p:tgtEl>
                                      </p:cBhvr>
                                    </p:animEffect>
                                    <p:set>
                                      <p:cBhvr>
                                        <p:cTn id="141" dur="1" fill="hold">
                                          <p:stCondLst>
                                            <p:cond delay="499"/>
                                          </p:stCondLst>
                                        </p:cTn>
                                        <p:tgtEl>
                                          <p:spTgt spid="28"/>
                                        </p:tgtEl>
                                        <p:attrNameLst>
                                          <p:attrName>style.visibility</p:attrName>
                                        </p:attrNameLst>
                                      </p:cBhvr>
                                      <p:to>
                                        <p:strVal val="hidden"/>
                                      </p:to>
                                    </p:set>
                                  </p:childTnLst>
                                </p:cTn>
                              </p:par>
                              <p:par>
                                <p:cTn id="142" presetID="10" presetClass="exit" presetSubtype="0" fill="hold" nodeType="withEffect">
                                  <p:stCondLst>
                                    <p:cond delay="0"/>
                                  </p:stCondLst>
                                  <p:childTnLst>
                                    <p:animEffect transition="out" filter="fade">
                                      <p:cBhvr>
                                        <p:cTn id="143" dur="500"/>
                                        <p:tgtEl>
                                          <p:spTgt spid="26"/>
                                        </p:tgtEl>
                                      </p:cBhvr>
                                    </p:animEffect>
                                    <p:set>
                                      <p:cBhvr>
                                        <p:cTn id="144" dur="1" fill="hold">
                                          <p:stCondLst>
                                            <p:cond delay="499"/>
                                          </p:stCondLst>
                                        </p:cTn>
                                        <p:tgtEl>
                                          <p:spTgt spid="26"/>
                                        </p:tgtEl>
                                        <p:attrNameLst>
                                          <p:attrName>style.visibility</p:attrName>
                                        </p:attrNameLst>
                                      </p:cBhvr>
                                      <p:to>
                                        <p:strVal val="hidden"/>
                                      </p:to>
                                    </p:set>
                                  </p:childTnLst>
                                </p:cTn>
                              </p:par>
                            </p:childTnLst>
                          </p:cTn>
                        </p:par>
                      </p:childTnLst>
                    </p:cTn>
                  </p:par>
                  <p:par>
                    <p:cTn id="145" fill="hold">
                      <p:stCondLst>
                        <p:cond delay="indefinite"/>
                      </p:stCondLst>
                      <p:childTnLst>
                        <p:par>
                          <p:cTn id="146" fill="hold">
                            <p:stCondLst>
                              <p:cond delay="0"/>
                            </p:stCondLst>
                            <p:childTnLst>
                              <p:par>
                                <p:cTn id="147" presetID="22" presetClass="entr" presetSubtype="2" fill="hold" nodeType="clickEffect">
                                  <p:stCondLst>
                                    <p:cond delay="0"/>
                                  </p:stCondLst>
                                  <p:childTnLst>
                                    <p:set>
                                      <p:cBhvr>
                                        <p:cTn id="148" dur="1" fill="hold">
                                          <p:stCondLst>
                                            <p:cond delay="0"/>
                                          </p:stCondLst>
                                        </p:cTn>
                                        <p:tgtEl>
                                          <p:spTgt spid="31"/>
                                        </p:tgtEl>
                                        <p:attrNameLst>
                                          <p:attrName>style.visibility</p:attrName>
                                        </p:attrNameLst>
                                      </p:cBhvr>
                                      <p:to>
                                        <p:strVal val="visible"/>
                                      </p:to>
                                    </p:set>
                                    <p:animEffect transition="in" filter="wipe(right)">
                                      <p:cBhvr>
                                        <p:cTn id="149" dur="500"/>
                                        <p:tgtEl>
                                          <p:spTgt spid="31"/>
                                        </p:tgtEl>
                                      </p:cBhvr>
                                    </p:animEffect>
                                  </p:childTnLst>
                                </p:cTn>
                              </p:par>
                            </p:childTnLst>
                          </p:cTn>
                        </p:par>
                        <p:par>
                          <p:cTn id="150" fill="hold">
                            <p:stCondLst>
                              <p:cond delay="500"/>
                            </p:stCondLst>
                            <p:childTnLst>
                              <p:par>
                                <p:cTn id="151" presetID="10" presetClass="entr" presetSubtype="0" fill="hold" grpId="0" nodeType="afterEffect">
                                  <p:stCondLst>
                                    <p:cond delay="0"/>
                                  </p:stCondLst>
                                  <p:childTnLst>
                                    <p:set>
                                      <p:cBhvr>
                                        <p:cTn id="152" dur="1" fill="hold">
                                          <p:stCondLst>
                                            <p:cond delay="0"/>
                                          </p:stCondLst>
                                        </p:cTn>
                                        <p:tgtEl>
                                          <p:spTgt spid="35"/>
                                        </p:tgtEl>
                                        <p:attrNameLst>
                                          <p:attrName>style.visibility</p:attrName>
                                        </p:attrNameLst>
                                      </p:cBhvr>
                                      <p:to>
                                        <p:strVal val="visible"/>
                                      </p:to>
                                    </p:set>
                                    <p:animEffect transition="in" filter="fade">
                                      <p:cBhvr>
                                        <p:cTn id="153" dur="500"/>
                                        <p:tgtEl>
                                          <p:spTgt spid="35"/>
                                        </p:tgtEl>
                                      </p:cBhvr>
                                    </p:animEffect>
                                  </p:childTnLst>
                                </p:cTn>
                              </p:par>
                              <p:par>
                                <p:cTn id="154" presetID="9" presetClass="emph" presetSubtype="0" grpId="1" nodeType="withEffect">
                                  <p:stCondLst>
                                    <p:cond delay="0"/>
                                  </p:stCondLst>
                                  <p:childTnLst>
                                    <p:set>
                                      <p:cBhvr rctx="PPT">
                                        <p:cTn id="155" dur="indefinite"/>
                                        <p:tgtEl>
                                          <p:spTgt spid="7"/>
                                        </p:tgtEl>
                                        <p:attrNameLst>
                                          <p:attrName>style.opacity</p:attrName>
                                        </p:attrNameLst>
                                      </p:cBhvr>
                                      <p:to>
                                        <p:strVal val="0.25"/>
                                      </p:to>
                                    </p:set>
                                    <p:animEffect filter="image" prLst="opacity: 0.25">
                                      <p:cBhvr rctx="IE">
                                        <p:cTn id="156" dur="indefinite"/>
                                        <p:tgtEl>
                                          <p:spTgt spid="7"/>
                                        </p:tgtEl>
                                      </p:cBhvr>
                                    </p:animEffect>
                                  </p:childTnLst>
                                </p:cTn>
                              </p:par>
                              <p:par>
                                <p:cTn id="157" presetID="22" presetClass="exit" presetSubtype="4" fill="hold" nodeType="withEffect">
                                  <p:stCondLst>
                                    <p:cond delay="0"/>
                                  </p:stCondLst>
                                  <p:childTnLst>
                                    <p:animEffect transition="out" filter="wipe(down)">
                                      <p:cBhvr>
                                        <p:cTn id="158" dur="500"/>
                                        <p:tgtEl>
                                          <p:spTgt spid="31"/>
                                        </p:tgtEl>
                                      </p:cBhvr>
                                    </p:animEffect>
                                    <p:set>
                                      <p:cBhvr>
                                        <p:cTn id="159" dur="1" fill="hold">
                                          <p:stCondLst>
                                            <p:cond delay="499"/>
                                          </p:stCondLst>
                                        </p:cTn>
                                        <p:tgtEl>
                                          <p:spTgt spid="31"/>
                                        </p:tgtEl>
                                        <p:attrNameLst>
                                          <p:attrName>style.visibility</p:attrName>
                                        </p:attrNameLst>
                                      </p:cBhvr>
                                      <p:to>
                                        <p:strVal val="hidden"/>
                                      </p:to>
                                    </p:set>
                                  </p:childTnLst>
                                </p:cTn>
                              </p:par>
                            </p:childTnLst>
                          </p:cTn>
                        </p:par>
                      </p:childTnLst>
                    </p:cTn>
                  </p:par>
                  <p:par>
                    <p:cTn id="160" fill="hold">
                      <p:stCondLst>
                        <p:cond delay="indefinite"/>
                      </p:stCondLst>
                      <p:childTnLst>
                        <p:par>
                          <p:cTn id="161" fill="hold">
                            <p:stCondLst>
                              <p:cond delay="0"/>
                            </p:stCondLst>
                            <p:childTnLst>
                              <p:par>
                                <p:cTn id="162" presetID="1" presetClass="entr" presetSubtype="0" fill="hold" nodeType="clickEffect">
                                  <p:stCondLst>
                                    <p:cond delay="0"/>
                                  </p:stCondLst>
                                  <p:iterate type="lt">
                                    <p:tmAbs val="0"/>
                                  </p:iterate>
                                  <p:childTnLst>
                                    <p:set>
                                      <p:cBhvr>
                                        <p:cTn id="163" dur="1" fill="hold">
                                          <p:stCondLst>
                                            <p:cond delay="0"/>
                                          </p:stCondLst>
                                        </p:cTn>
                                        <p:tgtEl>
                                          <p:spTgt spid="32"/>
                                        </p:tgtEl>
                                        <p:attrNameLst>
                                          <p:attrName>style.visibility</p:attrName>
                                        </p:attrNameLst>
                                      </p:cBhvr>
                                      <p:to>
                                        <p:strVal val="visible"/>
                                      </p:to>
                                    </p:set>
                                  </p:childTnLst>
                                </p:cTn>
                              </p:par>
                            </p:childTnLst>
                          </p:cTn>
                        </p:par>
                        <p:par>
                          <p:cTn id="164" fill="hold">
                            <p:stCondLst>
                              <p:cond delay="0"/>
                            </p:stCondLst>
                            <p:childTnLst>
                              <p:par>
                                <p:cTn id="165" presetID="35" presetClass="emph" presetSubtype="0" repeatCount="3000" fill="hold" nodeType="afterEffect">
                                  <p:stCondLst>
                                    <p:cond delay="0"/>
                                  </p:stCondLst>
                                  <p:iterate type="lt">
                                    <p:tmPct val="0"/>
                                  </p:iterate>
                                  <p:childTnLst>
                                    <p:anim calcmode="discrete" valueType="str">
                                      <p:cBhvr>
                                        <p:cTn id="166" dur="1000" fill="hold"/>
                                        <p:tgtEl>
                                          <p:spTgt spid="32"/>
                                        </p:tgtEl>
                                        <p:attrNameLst>
                                          <p:attrName>style.visibility</p:attrName>
                                        </p:attrNameLst>
                                      </p:cBhvr>
                                      <p:tavLst>
                                        <p:tav tm="0">
                                          <p:val>
                                            <p:strVal val="hidden"/>
                                          </p:val>
                                        </p:tav>
                                        <p:tav tm="50000">
                                          <p:val>
                                            <p:strVal val="visible"/>
                                          </p:val>
                                        </p:tav>
                                      </p:tavLst>
                                    </p:anim>
                                  </p:childTnLst>
                                </p:cTn>
                              </p:par>
                            </p:childTnLst>
                          </p:cTn>
                        </p:par>
                        <p:par>
                          <p:cTn id="167" fill="hold">
                            <p:stCondLst>
                              <p:cond delay="3000"/>
                            </p:stCondLst>
                            <p:childTnLst>
                              <p:par>
                                <p:cTn id="168" presetID="1" presetClass="exit" presetSubtype="0" fill="hold" nodeType="afterEffect">
                                  <p:stCondLst>
                                    <p:cond delay="0"/>
                                  </p:stCondLst>
                                  <p:iterate type="lt">
                                    <p:tmAbs val="0"/>
                                  </p:iterate>
                                  <p:childTnLst>
                                    <p:set>
                                      <p:cBhvr>
                                        <p:cTn id="169" dur="1" fill="hold">
                                          <p:stCondLst>
                                            <p:cond delay="0"/>
                                          </p:stCondLst>
                                        </p:cTn>
                                        <p:tgtEl>
                                          <p:spTgt spid="13"/>
                                        </p:tgtEl>
                                        <p:attrNameLst>
                                          <p:attrName>style.visibility</p:attrName>
                                        </p:attrNameLst>
                                      </p:cBhvr>
                                      <p:to>
                                        <p:strVal val="hidden"/>
                                      </p:to>
                                    </p:set>
                                  </p:childTnLst>
                                </p:cTn>
                              </p:par>
                            </p:childTnLst>
                          </p:cTn>
                        </p:par>
                        <p:par>
                          <p:cTn id="170" fill="hold">
                            <p:stCondLst>
                              <p:cond delay="3000"/>
                            </p:stCondLst>
                            <p:childTnLst>
                              <p:par>
                                <p:cTn id="171" presetID="9" presetClass="emph" presetSubtype="0" nodeType="afterEffect">
                                  <p:stCondLst>
                                    <p:cond delay="0"/>
                                  </p:stCondLst>
                                  <p:iterate type="lt">
                                    <p:tmAbs val="0"/>
                                  </p:iterate>
                                  <p:childTnLst>
                                    <p:set>
                                      <p:cBhvr rctx="PPT">
                                        <p:cTn id="172" dur="indefinite"/>
                                        <p:tgtEl>
                                          <p:spTgt spid="32"/>
                                        </p:tgtEl>
                                        <p:attrNameLst>
                                          <p:attrName>style.opacity</p:attrName>
                                        </p:attrNameLst>
                                      </p:cBhvr>
                                      <p:to>
                                        <p:strVal val="0.75"/>
                                      </p:to>
                                    </p:set>
                                    <p:animEffect filter="image" prLst="opacity: 0.75">
                                      <p:cBhvr rctx="IE">
                                        <p:cTn id="173" dur="indefinite"/>
                                        <p:tgtEl>
                                          <p:spTgt spid="32"/>
                                        </p:tgtEl>
                                      </p:cBhvr>
                                    </p:animEffect>
                                  </p:childTnLst>
                                </p:cTn>
                              </p:par>
                              <p:par>
                                <p:cTn id="174" presetID="9" presetClass="emph" presetSubtype="0" grpId="1" nodeType="withEffect">
                                  <p:stCondLst>
                                    <p:cond delay="0"/>
                                  </p:stCondLst>
                                  <p:childTnLst>
                                    <p:set>
                                      <p:cBhvr rctx="PPT">
                                        <p:cTn id="175" dur="indefinite"/>
                                        <p:tgtEl>
                                          <p:spTgt spid="35"/>
                                        </p:tgtEl>
                                        <p:attrNameLst>
                                          <p:attrName>style.opacity</p:attrName>
                                        </p:attrNameLst>
                                      </p:cBhvr>
                                      <p:to>
                                        <p:strVal val="0.75"/>
                                      </p:to>
                                    </p:set>
                                    <p:animEffect filter="image" prLst="opacity: 0.75">
                                      <p:cBhvr rctx="IE">
                                        <p:cTn id="176" dur="indefinite"/>
                                        <p:tgtEl>
                                          <p:spTgt spid="35"/>
                                        </p:tgtEl>
                                      </p:cBhvr>
                                    </p:animEffect>
                                  </p:childTnLst>
                                </p:cTn>
                              </p:par>
                            </p:childTnLst>
                          </p:cTn>
                        </p:par>
                      </p:childTnLst>
                    </p:cTn>
                  </p:par>
                  <p:par>
                    <p:cTn id="177" fill="hold">
                      <p:stCondLst>
                        <p:cond delay="indefinite"/>
                      </p:stCondLst>
                      <p:childTnLst>
                        <p:par>
                          <p:cTn id="178" fill="hold">
                            <p:stCondLst>
                              <p:cond delay="0"/>
                            </p:stCondLst>
                            <p:childTnLst>
                              <p:par>
                                <p:cTn id="179" presetID="10" presetClass="entr" presetSubtype="0" fill="hold" nodeType="clickEffect">
                                  <p:stCondLst>
                                    <p:cond delay="0"/>
                                  </p:stCondLst>
                                  <p:childTnLst>
                                    <p:set>
                                      <p:cBhvr>
                                        <p:cTn id="180" dur="1" fill="hold">
                                          <p:stCondLst>
                                            <p:cond delay="0"/>
                                          </p:stCondLst>
                                        </p:cTn>
                                        <p:tgtEl>
                                          <p:spTgt spid="36"/>
                                        </p:tgtEl>
                                        <p:attrNameLst>
                                          <p:attrName>style.visibility</p:attrName>
                                        </p:attrNameLst>
                                      </p:cBhvr>
                                      <p:to>
                                        <p:strVal val="visible"/>
                                      </p:to>
                                    </p:set>
                                    <p:animEffect transition="in" filter="fade">
                                      <p:cBhvr>
                                        <p:cTn id="181" dur="500"/>
                                        <p:tgtEl>
                                          <p:spTgt spid="36"/>
                                        </p:tgtEl>
                                      </p:cBhvr>
                                    </p:animEffect>
                                  </p:childTnLst>
                                </p:cTn>
                              </p:par>
                            </p:childTnLst>
                          </p:cTn>
                        </p:par>
                      </p:childTnLst>
                    </p:cTn>
                  </p:par>
                  <p:par>
                    <p:cTn id="182" fill="hold">
                      <p:stCondLst>
                        <p:cond delay="indefinite"/>
                      </p:stCondLst>
                      <p:childTnLst>
                        <p:par>
                          <p:cTn id="183" fill="hold">
                            <p:stCondLst>
                              <p:cond delay="0"/>
                            </p:stCondLst>
                            <p:childTnLst>
                              <p:par>
                                <p:cTn id="184" presetID="9" presetClass="emph" presetSubtype="0" grpId="2" nodeType="clickEffect">
                                  <p:stCondLst>
                                    <p:cond delay="0"/>
                                  </p:stCondLst>
                                  <p:childTnLst>
                                    <p:set>
                                      <p:cBhvr rctx="PPT">
                                        <p:cTn id="185" dur="indefinite"/>
                                        <p:tgtEl>
                                          <p:spTgt spid="7"/>
                                        </p:tgtEl>
                                        <p:attrNameLst>
                                          <p:attrName>style.opacity</p:attrName>
                                        </p:attrNameLst>
                                      </p:cBhvr>
                                      <p:to>
                                        <p:strVal val="1"/>
                                      </p:to>
                                    </p:set>
                                    <p:animEffect filter="image" prLst="opacity: 1">
                                      <p:cBhvr rctx="IE">
                                        <p:cTn id="186" dur="indefinite"/>
                                        <p:tgtEl>
                                          <p:spTgt spid="7"/>
                                        </p:tgtEl>
                                      </p:cBhvr>
                                    </p:animEffect>
                                  </p:childTnLst>
                                </p:cTn>
                              </p:par>
                            </p:childTnLst>
                          </p:cTn>
                        </p:par>
                        <p:par>
                          <p:cTn id="187" fill="hold">
                            <p:stCondLst>
                              <p:cond delay="0"/>
                            </p:stCondLst>
                            <p:childTnLst>
                              <p:par>
                                <p:cTn id="188" presetID="10" presetClass="exit" presetSubtype="0" fill="hold" nodeType="afterEffect">
                                  <p:stCondLst>
                                    <p:cond delay="0"/>
                                  </p:stCondLst>
                                  <p:childTnLst>
                                    <p:animEffect transition="out" filter="fade">
                                      <p:cBhvr>
                                        <p:cTn id="189" dur="500"/>
                                        <p:tgtEl>
                                          <p:spTgt spid="36"/>
                                        </p:tgtEl>
                                      </p:cBhvr>
                                    </p:animEffect>
                                    <p:set>
                                      <p:cBhvr>
                                        <p:cTn id="190" dur="1" fill="hold">
                                          <p:stCondLst>
                                            <p:cond delay="499"/>
                                          </p:stCondLst>
                                        </p:cTn>
                                        <p:tgtEl>
                                          <p:spTgt spid="36"/>
                                        </p:tgtEl>
                                        <p:attrNameLst>
                                          <p:attrName>style.visibility</p:attrName>
                                        </p:attrNameLst>
                                      </p:cBhvr>
                                      <p:to>
                                        <p:strVal val="hidden"/>
                                      </p:to>
                                    </p:set>
                                  </p:childTnLst>
                                </p:cTn>
                              </p:par>
                            </p:childTnLst>
                          </p:cTn>
                        </p:par>
                      </p:childTnLst>
                    </p:cTn>
                  </p:par>
                  <p:par>
                    <p:cTn id="191" fill="hold">
                      <p:stCondLst>
                        <p:cond delay="indefinite"/>
                      </p:stCondLst>
                      <p:childTnLst>
                        <p:par>
                          <p:cTn id="192" fill="hold">
                            <p:stCondLst>
                              <p:cond delay="0"/>
                            </p:stCondLst>
                            <p:childTnLst>
                              <p:par>
                                <p:cTn id="193" presetID="22" presetClass="entr" presetSubtype="2" fill="hold" nodeType="clickEffect">
                                  <p:stCondLst>
                                    <p:cond delay="0"/>
                                  </p:stCondLst>
                                  <p:childTnLst>
                                    <p:set>
                                      <p:cBhvr>
                                        <p:cTn id="194" dur="1" fill="hold">
                                          <p:stCondLst>
                                            <p:cond delay="0"/>
                                          </p:stCondLst>
                                        </p:cTn>
                                        <p:tgtEl>
                                          <p:spTgt spid="37"/>
                                        </p:tgtEl>
                                        <p:attrNameLst>
                                          <p:attrName>style.visibility</p:attrName>
                                        </p:attrNameLst>
                                      </p:cBhvr>
                                      <p:to>
                                        <p:strVal val="visible"/>
                                      </p:to>
                                    </p:set>
                                    <p:animEffect transition="in" filter="wipe(right)">
                                      <p:cBhvr>
                                        <p:cTn id="195" dur="500"/>
                                        <p:tgtEl>
                                          <p:spTgt spid="37"/>
                                        </p:tgtEl>
                                      </p:cBhvr>
                                    </p:animEffect>
                                  </p:childTnLst>
                                </p:cTn>
                              </p:par>
                              <p:par>
                                <p:cTn id="196" presetID="22" presetClass="exit" presetSubtype="4" fill="hold" nodeType="withEffect">
                                  <p:stCondLst>
                                    <p:cond delay="0"/>
                                  </p:stCondLst>
                                  <p:childTnLst>
                                    <p:animEffect transition="out" filter="wipe(down)">
                                      <p:cBhvr>
                                        <p:cTn id="197" dur="500"/>
                                        <p:tgtEl>
                                          <p:spTgt spid="37"/>
                                        </p:tgtEl>
                                      </p:cBhvr>
                                    </p:animEffect>
                                    <p:set>
                                      <p:cBhvr>
                                        <p:cTn id="198" dur="1" fill="hold">
                                          <p:stCondLst>
                                            <p:cond delay="499"/>
                                          </p:stCondLst>
                                        </p:cTn>
                                        <p:tgtEl>
                                          <p:spTgt spid="37"/>
                                        </p:tgtEl>
                                        <p:attrNameLst>
                                          <p:attrName>style.visibility</p:attrName>
                                        </p:attrNameLst>
                                      </p:cBhvr>
                                      <p:to>
                                        <p:strVal val="hidden"/>
                                      </p:to>
                                    </p:set>
                                  </p:childTnLst>
                                </p:cTn>
                              </p:par>
                            </p:childTnLst>
                          </p:cTn>
                        </p:par>
                        <p:par>
                          <p:cTn id="199" fill="hold">
                            <p:stCondLst>
                              <p:cond delay="500"/>
                            </p:stCondLst>
                            <p:childTnLst>
                              <p:par>
                                <p:cTn id="200" presetID="10" presetClass="entr" presetSubtype="0" fill="hold" grpId="0" nodeType="afterEffect">
                                  <p:stCondLst>
                                    <p:cond delay="0"/>
                                  </p:stCondLst>
                                  <p:childTnLst>
                                    <p:set>
                                      <p:cBhvr>
                                        <p:cTn id="201" dur="1" fill="hold">
                                          <p:stCondLst>
                                            <p:cond delay="0"/>
                                          </p:stCondLst>
                                        </p:cTn>
                                        <p:tgtEl>
                                          <p:spTgt spid="29"/>
                                        </p:tgtEl>
                                        <p:attrNameLst>
                                          <p:attrName>style.visibility</p:attrName>
                                        </p:attrNameLst>
                                      </p:cBhvr>
                                      <p:to>
                                        <p:strVal val="visible"/>
                                      </p:to>
                                    </p:set>
                                    <p:animEffect transition="in" filter="fade">
                                      <p:cBhvr>
                                        <p:cTn id="202" dur="500"/>
                                        <p:tgtEl>
                                          <p:spTgt spid="29"/>
                                        </p:tgtEl>
                                      </p:cBhvr>
                                    </p:animEffect>
                                  </p:childTnLst>
                                </p:cTn>
                              </p:par>
                              <p:par>
                                <p:cTn id="203" presetID="9" presetClass="emph" presetSubtype="0" grpId="3" nodeType="withEffect">
                                  <p:stCondLst>
                                    <p:cond delay="0"/>
                                  </p:stCondLst>
                                  <p:childTnLst>
                                    <p:set>
                                      <p:cBhvr rctx="PPT">
                                        <p:cTn id="204" dur="indefinite"/>
                                        <p:tgtEl>
                                          <p:spTgt spid="7"/>
                                        </p:tgtEl>
                                        <p:attrNameLst>
                                          <p:attrName>style.opacity</p:attrName>
                                        </p:attrNameLst>
                                      </p:cBhvr>
                                      <p:to>
                                        <p:strVal val="0.25"/>
                                      </p:to>
                                    </p:set>
                                    <p:animEffect filter="image" prLst="opacity: 0.25">
                                      <p:cBhvr rctx="IE">
                                        <p:cTn id="205" dur="indefinite"/>
                                        <p:tgtEl>
                                          <p:spTgt spid="7"/>
                                        </p:tgtEl>
                                      </p:cBhvr>
                                    </p:animEffect>
                                  </p:childTnLst>
                                </p:cTn>
                              </p:par>
                            </p:childTnLst>
                          </p:cTn>
                        </p:par>
                      </p:childTnLst>
                    </p:cTn>
                  </p:par>
                  <p:par>
                    <p:cTn id="206" fill="hold">
                      <p:stCondLst>
                        <p:cond delay="indefinite"/>
                      </p:stCondLst>
                      <p:childTnLst>
                        <p:par>
                          <p:cTn id="207" fill="hold">
                            <p:stCondLst>
                              <p:cond delay="0"/>
                            </p:stCondLst>
                            <p:childTnLst>
                              <p:par>
                                <p:cTn id="208" presetID="26" presetClass="emph" presetSubtype="0" fill="hold" nodeType="clickEffect">
                                  <p:stCondLst>
                                    <p:cond delay="0"/>
                                  </p:stCondLst>
                                  <p:iterate type="lt">
                                    <p:tmPct val="0"/>
                                  </p:iterate>
                                  <p:childTnLst>
                                    <p:animEffect transition="out" filter="fade">
                                      <p:cBhvr>
                                        <p:cTn id="209" dur="500" tmFilter="0, 0; .2, .5; .8, .5; 1, 0"/>
                                        <p:tgtEl>
                                          <p:spTgt spid="13"/>
                                        </p:tgtEl>
                                      </p:cBhvr>
                                    </p:animEffect>
                                    <p:animScale>
                                      <p:cBhvr>
                                        <p:cTn id="210" dur="250" autoRev="1" fill="hold"/>
                                        <p:tgtEl>
                                          <p:spTgt spid="13"/>
                                        </p:tgtEl>
                                      </p:cBhvr>
                                      <p:by x="105000" y="105000"/>
                                    </p:animScale>
                                  </p:childTnLst>
                                </p:cTn>
                              </p:par>
                              <p:par>
                                <p:cTn id="211" presetID="1" presetClass="entr" presetSubtype="0" fill="hold" nodeType="withEffect">
                                  <p:stCondLst>
                                    <p:cond delay="0"/>
                                  </p:stCondLst>
                                  <p:iterate type="lt">
                                    <p:tmAbs val="0"/>
                                  </p:iterate>
                                  <p:childTnLst>
                                    <p:set>
                                      <p:cBhvr>
                                        <p:cTn id="212" dur="1" fill="hold">
                                          <p:stCondLst>
                                            <p:cond delay="0"/>
                                          </p:stCondLst>
                                        </p:cTn>
                                        <p:tgtEl>
                                          <p:spTgt spid="13"/>
                                        </p:tgtEl>
                                        <p:attrNameLst>
                                          <p:attrName>style.visibility</p:attrName>
                                        </p:attrNameLst>
                                      </p:cBhvr>
                                      <p:to>
                                        <p:strVal val="visible"/>
                                      </p:to>
                                    </p:set>
                                  </p:childTnLst>
                                </p:cTn>
                              </p:par>
                            </p:childTnLst>
                          </p:cTn>
                        </p:par>
                      </p:childTnLst>
                    </p:cTn>
                  </p:par>
                  <p:par>
                    <p:cTn id="213" fill="hold">
                      <p:stCondLst>
                        <p:cond delay="indefinite"/>
                      </p:stCondLst>
                      <p:childTnLst>
                        <p:par>
                          <p:cTn id="214" fill="hold">
                            <p:stCondLst>
                              <p:cond delay="0"/>
                            </p:stCondLst>
                            <p:childTnLst>
                              <p:par>
                                <p:cTn id="215" presetID="1" presetClass="entr" presetSubtype="0" fill="hold" nodeType="clickEffect">
                                  <p:stCondLst>
                                    <p:cond delay="0"/>
                                  </p:stCondLst>
                                  <p:iterate type="lt">
                                    <p:tmAbs val="0"/>
                                  </p:iterate>
                                  <p:childTnLst>
                                    <p:set>
                                      <p:cBhvr>
                                        <p:cTn id="216" dur="1" fill="hold">
                                          <p:stCondLst>
                                            <p:cond delay="0"/>
                                          </p:stCondLst>
                                        </p:cTn>
                                        <p:tgtEl>
                                          <p:spTgt spid="13"/>
                                        </p:tgtEl>
                                        <p:attrNameLst>
                                          <p:attrName>style.visibility</p:attrName>
                                        </p:attrNameLst>
                                      </p:cBhvr>
                                      <p:to>
                                        <p:strVal val="visible"/>
                                      </p:to>
                                    </p:set>
                                  </p:childTnLst>
                                </p:cTn>
                              </p:par>
                              <p:par>
                                <p:cTn id="217" presetID="1" presetClass="entr" presetSubtype="0" fill="hold" grpId="2" nodeType="withEffect">
                                  <p:stCondLst>
                                    <p:cond delay="0"/>
                                  </p:stCondLst>
                                  <p:childTnLst>
                                    <p:set>
                                      <p:cBhvr>
                                        <p:cTn id="218" dur="1" fill="hold">
                                          <p:stCondLst>
                                            <p:cond delay="0"/>
                                          </p:stCondLst>
                                        </p:cTn>
                                        <p:tgtEl>
                                          <p:spTgt spid="35"/>
                                        </p:tgtEl>
                                        <p:attrNameLst>
                                          <p:attrName>style.visibility</p:attrName>
                                        </p:attrNameLst>
                                      </p:cBhvr>
                                      <p:to>
                                        <p:strVal val="visible"/>
                                      </p:to>
                                    </p:set>
                                  </p:childTnLst>
                                </p:cTn>
                              </p:par>
                            </p:childTnLst>
                          </p:cTn>
                        </p:par>
                      </p:childTnLst>
                    </p:cTn>
                  </p:par>
                  <p:par>
                    <p:cTn id="219" fill="hold">
                      <p:stCondLst>
                        <p:cond delay="indefinite"/>
                      </p:stCondLst>
                      <p:childTnLst>
                        <p:par>
                          <p:cTn id="220" fill="hold">
                            <p:stCondLst>
                              <p:cond delay="0"/>
                            </p:stCondLst>
                            <p:childTnLst>
                              <p:par>
                                <p:cTn id="221" presetID="1" presetClass="entr" presetSubtype="0" fill="hold" nodeType="clickEffect">
                                  <p:stCondLst>
                                    <p:cond delay="0"/>
                                  </p:stCondLst>
                                  <p:childTnLst>
                                    <p:set>
                                      <p:cBhvr>
                                        <p:cTn id="222" dur="1" fill="hold">
                                          <p:stCondLst>
                                            <p:cond delay="0"/>
                                          </p:stCondLst>
                                        </p:cTn>
                                        <p:tgtEl>
                                          <p:spTgt spid="31"/>
                                        </p:tgtEl>
                                        <p:attrNameLst>
                                          <p:attrName>style.visibility</p:attrName>
                                        </p:attrNameLst>
                                      </p:cBhvr>
                                      <p:to>
                                        <p:strVal val="visible"/>
                                      </p:to>
                                    </p:set>
                                  </p:childTnLst>
                                </p:cTn>
                              </p:par>
                            </p:childTnLst>
                          </p:cTn>
                        </p:par>
                        <p:par>
                          <p:cTn id="223" fill="hold">
                            <p:stCondLst>
                              <p:cond delay="0"/>
                            </p:stCondLst>
                            <p:childTnLst>
                              <p:par>
                                <p:cTn id="224" presetID="1" presetClass="entr" presetSubtype="0" fill="hold" grpId="0" nodeType="afterEffect">
                                  <p:stCondLst>
                                    <p:cond delay="2000"/>
                                  </p:stCondLst>
                                  <p:childTnLst>
                                    <p:set>
                                      <p:cBhvr>
                                        <p:cTn id="22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6" grpId="1" animBg="1"/>
      <p:bldP spid="6" grpId="2" animBg="1"/>
      <p:bldP spid="7" grpId="0" animBg="1"/>
      <p:bldP spid="7" grpId="1" animBg="1"/>
      <p:bldP spid="7" grpId="2" animBg="1"/>
      <p:bldP spid="7" grpId="3" animBg="1"/>
      <p:bldP spid="8" grpId="0" animBg="1"/>
      <p:bldP spid="9" grpId="0" animBg="1"/>
      <p:bldP spid="16" grpId="0" animBg="1"/>
      <p:bldP spid="16" grpId="1" animBg="1"/>
      <p:bldP spid="27" grpId="0" animBg="1"/>
      <p:bldP spid="27" grpId="1" animBg="1"/>
      <p:bldP spid="28" grpId="0" animBg="1"/>
      <p:bldP spid="28" grpId="1" animBg="1"/>
      <p:bldP spid="29" grpId="0" animBg="1"/>
      <p:bldP spid="30" grpId="0" animBg="1"/>
      <p:bldP spid="30" grpId="1" animBg="1"/>
      <p:bldP spid="35" grpId="0" animBg="1"/>
      <p:bldP spid="35" grpId="1" animBg="1"/>
      <p:bldP spid="35" grpId="2" animBg="1"/>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Thumbnails</a:t>
            </a:r>
            <a:endParaRPr lang="en-US" dirty="0"/>
          </a:p>
        </p:txBody>
      </p:sp>
      <p:sp>
        <p:nvSpPr>
          <p:cNvPr id="3" name="Text Placeholder 2"/>
          <p:cNvSpPr>
            <a:spLocks noGrp="1"/>
          </p:cNvSpPr>
          <p:nvPr>
            <p:ph type="body" sz="quarter" idx="10"/>
          </p:nvPr>
        </p:nvSpPr>
        <p:spPr>
          <a:xfrm>
            <a:off x="389436" y="1447800"/>
            <a:ext cx="8363938" cy="4335033"/>
          </a:xfrm>
        </p:spPr>
        <p:txBody>
          <a:bodyPr/>
          <a:lstStyle/>
          <a:p>
            <a:r>
              <a:rPr lang="en-US" dirty="0" smtClean="0"/>
              <a:t>WPF </a:t>
            </a:r>
            <a:r>
              <a:rPr lang="en-US" dirty="0" err="1" smtClean="0"/>
              <a:t>Uploader</a:t>
            </a:r>
            <a:endParaRPr lang="en-US" dirty="0" smtClean="0"/>
          </a:p>
          <a:p>
            <a:pPr marL="460375" lvl="1" indent="-457200">
              <a:buFont typeface="Wingdings" pitchFamily="2" charset="2"/>
              <a:buChar char="ü"/>
            </a:pPr>
            <a:r>
              <a:rPr lang="en-US" sz="2400" dirty="0" smtClean="0"/>
              <a:t>Blob uploads are good</a:t>
            </a:r>
          </a:p>
          <a:p>
            <a:pPr marL="460375" lvl="1" indent="-457200">
              <a:buFont typeface="Wingdings" pitchFamily="2" charset="2"/>
              <a:buChar char="ü"/>
            </a:pPr>
            <a:r>
              <a:rPr lang="en-US" sz="2400" dirty="0" smtClean="0"/>
              <a:t>Can leverage in web applications</a:t>
            </a:r>
          </a:p>
          <a:p>
            <a:pPr marL="460375" lvl="1" indent="-457200">
              <a:buFont typeface="Wingdings" pitchFamily="2" charset="2"/>
              <a:buChar char="ü"/>
            </a:pPr>
            <a:r>
              <a:rPr lang="en-US" sz="2400" dirty="0" smtClean="0"/>
              <a:t>Nice to have thumbnails created</a:t>
            </a:r>
          </a:p>
          <a:p>
            <a:endParaRPr lang="en-US" sz="2400" dirty="0" smtClean="0"/>
          </a:p>
          <a:p>
            <a:r>
              <a:rPr lang="en-US" dirty="0" smtClean="0"/>
              <a:t>Next steps…</a:t>
            </a:r>
            <a:r>
              <a:rPr lang="en-US" dirty="0" smtClean="0">
                <a:solidFill>
                  <a:srgbClr val="00B0F0"/>
                </a:solidFill>
              </a:rPr>
              <a:t>catalog</a:t>
            </a:r>
            <a:r>
              <a:rPr lang="en-US" dirty="0" smtClean="0"/>
              <a:t> of uploads</a:t>
            </a:r>
          </a:p>
          <a:p>
            <a:pPr marL="346075" lvl="1" indent="-342900">
              <a:buFont typeface="Wingdings" pitchFamily="2" charset="2"/>
              <a:buChar char="q"/>
            </a:pPr>
            <a:r>
              <a:rPr lang="en-US" sz="2800" dirty="0" smtClean="0"/>
              <a:t>Create model for table storage</a:t>
            </a:r>
          </a:p>
          <a:p>
            <a:pPr marL="346075" lvl="1" indent="-342900">
              <a:buFont typeface="Wingdings" pitchFamily="2" charset="2"/>
              <a:buChar char="q"/>
            </a:pPr>
            <a:r>
              <a:rPr lang="en-US" sz="2800" dirty="0" smtClean="0"/>
              <a:t>Add class library to be shared between projects</a:t>
            </a:r>
            <a:endParaRPr lang="en-US" sz="3200" dirty="0"/>
          </a:p>
          <a:p>
            <a:pPr marL="346075" lvl="1" indent="-342900">
              <a:buFont typeface="Wingdings" pitchFamily="2" charset="2"/>
              <a:buChar char="q"/>
            </a:pPr>
            <a:r>
              <a:rPr lang="en-US" sz="2800" dirty="0" smtClean="0"/>
              <a:t>Define queue for work to generate thumbs</a:t>
            </a:r>
          </a:p>
          <a:p>
            <a:pPr marL="346075" lvl="1" indent="-342900">
              <a:buFont typeface="Wingdings" pitchFamily="2" charset="2"/>
              <a:buChar char="q"/>
            </a:pPr>
            <a:r>
              <a:rPr lang="en-US" sz="2800" dirty="0" smtClean="0"/>
              <a:t>Add queue message for image files</a:t>
            </a:r>
            <a:endParaRPr lang="en-US" sz="2400" dirty="0" smtClean="0"/>
          </a:p>
        </p:txBody>
      </p:sp>
    </p:spTree>
    <p:extLst>
      <p:ext uri="{BB962C8B-B14F-4D97-AF65-F5344CB8AC3E}">
        <p14:creationId xmlns:p14="http://schemas.microsoft.com/office/powerpoint/2010/main" val="799002122"/>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B0F0">
            <a:alpha val="99000"/>
          </a:srgbClr>
        </a:soli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Catalog</a:t>
            </a:r>
            <a:endParaRPr lang="en-US" dirty="0"/>
          </a:p>
        </p:txBody>
      </p:sp>
      <p:sp>
        <p:nvSpPr>
          <p:cNvPr id="5" name="Subtitle 4"/>
          <p:cNvSpPr>
            <a:spLocks noGrp="1"/>
          </p:cNvSpPr>
          <p:nvPr>
            <p:ph type="subTitle" idx="1"/>
          </p:nvPr>
        </p:nvSpPr>
        <p:spPr/>
        <p:txBody>
          <a:bodyPr/>
          <a:lstStyle/>
          <a:p>
            <a:r>
              <a:rPr lang="en-US" dirty="0" smtClean="0"/>
              <a:t>Adding table and queue messages…</a:t>
            </a:r>
            <a:endParaRPr lang="en-US" dirty="0"/>
          </a:p>
        </p:txBody>
      </p:sp>
      <p:sp>
        <p:nvSpPr>
          <p:cNvPr id="6" name="Text Placeholder 5"/>
          <p:cNvSpPr>
            <a:spLocks noGrp="1"/>
          </p:cNvSpPr>
          <p:nvPr>
            <p:ph type="body" sz="quarter" idx="10"/>
          </p:nvPr>
        </p:nvSpPr>
        <p:spPr/>
        <p:txBody>
          <a:bodyPr/>
          <a:lstStyle/>
          <a:p>
            <a:r>
              <a:rPr lang="en-US" dirty="0" smtClean="0"/>
              <a:t>Demo 3</a:t>
            </a:r>
            <a:endParaRPr lang="en-US" dirty="0"/>
          </a:p>
        </p:txBody>
      </p:sp>
    </p:spTree>
    <p:extLst>
      <p:ext uri="{BB962C8B-B14F-4D97-AF65-F5344CB8AC3E}">
        <p14:creationId xmlns:p14="http://schemas.microsoft.com/office/powerpoint/2010/main" val="3368262038"/>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Worker Process</a:t>
            </a:r>
            <a:endParaRPr lang="en-US" dirty="0"/>
          </a:p>
        </p:txBody>
      </p:sp>
      <p:sp>
        <p:nvSpPr>
          <p:cNvPr id="3" name="Text Placeholder 2"/>
          <p:cNvSpPr>
            <a:spLocks noGrp="1"/>
          </p:cNvSpPr>
          <p:nvPr>
            <p:ph type="body" sz="quarter" idx="10"/>
          </p:nvPr>
        </p:nvSpPr>
        <p:spPr>
          <a:xfrm>
            <a:off x="389436" y="1447800"/>
            <a:ext cx="8363938" cy="2788456"/>
          </a:xfrm>
        </p:spPr>
        <p:txBody>
          <a:bodyPr/>
          <a:lstStyle/>
          <a:p>
            <a:r>
              <a:rPr lang="en-US" dirty="0" smtClean="0"/>
              <a:t>Ideally suited for Worker Role</a:t>
            </a:r>
          </a:p>
          <a:p>
            <a:pPr marL="574675" indent="-571500">
              <a:buFont typeface="Wingdings" pitchFamily="2" charset="2"/>
              <a:buChar char="q"/>
            </a:pPr>
            <a:r>
              <a:rPr lang="en-US" sz="3200" dirty="0" smtClean="0"/>
              <a:t>Read queue message with work</a:t>
            </a:r>
          </a:p>
          <a:p>
            <a:pPr marL="574675" indent="-571500">
              <a:buFont typeface="Wingdings" pitchFamily="2" charset="2"/>
              <a:buChar char="q"/>
            </a:pPr>
            <a:r>
              <a:rPr lang="en-US" sz="3200" dirty="0" smtClean="0"/>
              <a:t>Process thumbnail</a:t>
            </a:r>
          </a:p>
          <a:p>
            <a:pPr marL="574675" indent="-571500">
              <a:buFont typeface="Wingdings" pitchFamily="2" charset="2"/>
              <a:buChar char="q"/>
            </a:pPr>
            <a:r>
              <a:rPr lang="en-US" sz="3200" dirty="0" smtClean="0"/>
              <a:t>Update catalog table</a:t>
            </a:r>
          </a:p>
          <a:p>
            <a:pPr marL="574675" indent="-571500">
              <a:buFont typeface="Wingdings" pitchFamily="2" charset="2"/>
              <a:buChar char="q"/>
            </a:pPr>
            <a:r>
              <a:rPr lang="en-US" sz="3200" dirty="0" smtClean="0"/>
              <a:t>Sleep for predetermined time</a:t>
            </a:r>
            <a:endParaRPr lang="en-US" sz="3200" dirty="0"/>
          </a:p>
        </p:txBody>
      </p:sp>
    </p:spTree>
    <p:extLst>
      <p:ext uri="{BB962C8B-B14F-4D97-AF65-F5344CB8AC3E}">
        <p14:creationId xmlns:p14="http://schemas.microsoft.com/office/powerpoint/2010/main" val="1456738155"/>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B0F0">
            <a:alpha val="99000"/>
          </a:srgbClr>
        </a:soli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Worker Role</a:t>
            </a:r>
            <a:endParaRPr lang="en-US" dirty="0"/>
          </a:p>
        </p:txBody>
      </p:sp>
      <p:sp>
        <p:nvSpPr>
          <p:cNvPr id="5" name="Subtitle 4"/>
          <p:cNvSpPr>
            <a:spLocks noGrp="1"/>
          </p:cNvSpPr>
          <p:nvPr>
            <p:ph type="subTitle" idx="1"/>
          </p:nvPr>
        </p:nvSpPr>
        <p:spPr/>
        <p:txBody>
          <a:bodyPr/>
          <a:lstStyle/>
          <a:p>
            <a:r>
              <a:rPr lang="en-US" dirty="0" smtClean="0"/>
              <a:t>Process thumbnails</a:t>
            </a:r>
            <a:endParaRPr lang="en-US" dirty="0"/>
          </a:p>
        </p:txBody>
      </p:sp>
      <p:sp>
        <p:nvSpPr>
          <p:cNvPr id="6" name="Text Placeholder 5"/>
          <p:cNvSpPr>
            <a:spLocks noGrp="1"/>
          </p:cNvSpPr>
          <p:nvPr>
            <p:ph type="body" sz="quarter" idx="10"/>
          </p:nvPr>
        </p:nvSpPr>
        <p:spPr/>
        <p:txBody>
          <a:bodyPr/>
          <a:lstStyle/>
          <a:p>
            <a:r>
              <a:rPr lang="en-US" dirty="0" smtClean="0"/>
              <a:t>Demo 4</a:t>
            </a:r>
            <a:endParaRPr lang="en-US" dirty="0"/>
          </a:p>
        </p:txBody>
      </p:sp>
    </p:spTree>
    <p:extLst>
      <p:ext uri="{BB962C8B-B14F-4D97-AF65-F5344CB8AC3E}">
        <p14:creationId xmlns:p14="http://schemas.microsoft.com/office/powerpoint/2010/main" val="124967550"/>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1"/>
            <a:ext cx="8363938" cy="609398"/>
          </a:xfrm>
        </p:spPr>
        <p:txBody>
          <a:bodyPr/>
          <a:lstStyle/>
          <a:p>
            <a:r>
              <a:rPr lang="en-US" sz="4400" dirty="0" smtClean="0"/>
              <a:t>Windows Azure </a:t>
            </a:r>
            <a:r>
              <a:rPr lang="en-US" sz="4400" dirty="0" smtClean="0">
                <a:solidFill>
                  <a:srgbClr val="00B0F0"/>
                </a:solidFill>
              </a:rPr>
              <a:t>Storage</a:t>
            </a:r>
            <a:r>
              <a:rPr lang="en-US" sz="4400" dirty="0" smtClean="0"/>
              <a:t> Summary</a:t>
            </a:r>
            <a:endParaRPr lang="en-US" sz="4400" dirty="0"/>
          </a:p>
        </p:txBody>
      </p:sp>
      <p:sp>
        <p:nvSpPr>
          <p:cNvPr id="8" name="Text Placeholder 7"/>
          <p:cNvSpPr>
            <a:spLocks noGrp="1"/>
          </p:cNvSpPr>
          <p:nvPr>
            <p:ph type="body" sz="quarter" idx="10"/>
          </p:nvPr>
        </p:nvSpPr>
        <p:spPr>
          <a:xfrm>
            <a:off x="389436" y="1447799"/>
            <a:ext cx="6046198" cy="3785652"/>
          </a:xfrm>
        </p:spPr>
        <p:txBody>
          <a:bodyPr/>
          <a:lstStyle/>
          <a:p>
            <a:r>
              <a:rPr lang="en-US" sz="3200" dirty="0">
                <a:solidFill>
                  <a:srgbClr val="00B0F0">
                    <a:alpha val="99000"/>
                  </a:srgbClr>
                </a:solidFill>
              </a:rPr>
              <a:t>Fundamental data abstractions to build </a:t>
            </a:r>
            <a:r>
              <a:rPr lang="en-US" sz="3200" dirty="0" smtClean="0">
                <a:solidFill>
                  <a:srgbClr val="00B0F0">
                    <a:alpha val="99000"/>
                  </a:srgbClr>
                </a:solidFill>
              </a:rPr>
              <a:t>your </a:t>
            </a:r>
            <a:r>
              <a:rPr lang="en-US" sz="3200" dirty="0">
                <a:solidFill>
                  <a:srgbClr val="00B0F0">
                    <a:alpha val="99000"/>
                  </a:srgbClr>
                </a:solidFill>
              </a:rPr>
              <a:t>applications</a:t>
            </a:r>
          </a:p>
          <a:p>
            <a:pPr lvl="1"/>
            <a:r>
              <a:rPr lang="en-US" sz="1600" dirty="0"/>
              <a:t>Blobs: Files and large objects</a:t>
            </a:r>
          </a:p>
          <a:p>
            <a:pPr lvl="1"/>
            <a:r>
              <a:rPr lang="en-US" sz="1600" dirty="0"/>
              <a:t>Drives: NTFS APIs for migrating applications</a:t>
            </a:r>
          </a:p>
          <a:p>
            <a:pPr lvl="1"/>
            <a:r>
              <a:rPr lang="en-US" sz="1600" dirty="0"/>
              <a:t>Tables: Massively scalable structured storage</a:t>
            </a:r>
          </a:p>
          <a:p>
            <a:pPr lvl="1"/>
            <a:r>
              <a:rPr lang="en-US" sz="1600" dirty="0"/>
              <a:t>Queues: Reliable delivery of messages</a:t>
            </a:r>
          </a:p>
          <a:p>
            <a:endParaRPr lang="en-US" sz="1600" dirty="0">
              <a:latin typeface="+mj-lt"/>
            </a:endParaRPr>
          </a:p>
          <a:p>
            <a:pPr>
              <a:spcAft>
                <a:spcPts val="1800"/>
              </a:spcAft>
            </a:pPr>
            <a:r>
              <a:rPr lang="en-US" sz="3200" dirty="0">
                <a:solidFill>
                  <a:srgbClr val="00B0F0">
                    <a:alpha val="99000"/>
                  </a:srgbClr>
                </a:solidFill>
              </a:rPr>
              <a:t>Easy to use via the Storage Client Library</a:t>
            </a:r>
          </a:p>
          <a:p>
            <a:r>
              <a:rPr lang="en-US" sz="3200" dirty="0">
                <a:solidFill>
                  <a:srgbClr val="00B0F0">
                    <a:alpha val="99000"/>
                  </a:srgbClr>
                </a:solidFill>
              </a:rPr>
              <a:t>Hands on Labs</a:t>
            </a:r>
          </a:p>
        </p:txBody>
      </p:sp>
      <p:sp>
        <p:nvSpPr>
          <p:cNvPr id="4" name="Freeform 18"/>
          <p:cNvSpPr>
            <a:spLocks noEditPoints="1"/>
          </p:cNvSpPr>
          <p:nvPr/>
        </p:nvSpPr>
        <p:spPr bwMode="black">
          <a:xfrm>
            <a:off x="6618514" y="1898651"/>
            <a:ext cx="2043091" cy="2441643"/>
          </a:xfrm>
          <a:custGeom>
            <a:avLst/>
            <a:gdLst>
              <a:gd name="T0" fmla="*/ 129 w 246"/>
              <a:gd name="T1" fmla="*/ 192 h 300"/>
              <a:gd name="T2" fmla="*/ 43 w 246"/>
              <a:gd name="T3" fmla="*/ 202 h 300"/>
              <a:gd name="T4" fmla="*/ 129 w 246"/>
              <a:gd name="T5" fmla="*/ 126 h 300"/>
              <a:gd name="T6" fmla="*/ 43 w 246"/>
              <a:gd name="T7" fmla="*/ 135 h 300"/>
              <a:gd name="T8" fmla="*/ 129 w 246"/>
              <a:gd name="T9" fmla="*/ 126 h 300"/>
              <a:gd name="T10" fmla="*/ 215 w 246"/>
              <a:gd name="T11" fmla="*/ 101 h 300"/>
              <a:gd name="T12" fmla="*/ 219 w 246"/>
              <a:gd name="T13" fmla="*/ 90 h 300"/>
              <a:gd name="T14" fmla="*/ 208 w 246"/>
              <a:gd name="T15" fmla="*/ 111 h 300"/>
              <a:gd name="T16" fmla="*/ 43 w 246"/>
              <a:gd name="T17" fmla="*/ 92 h 300"/>
              <a:gd name="T18" fmla="*/ 117 w 246"/>
              <a:gd name="T19" fmla="*/ 102 h 300"/>
              <a:gd name="T20" fmla="*/ 43 w 246"/>
              <a:gd name="T21" fmla="*/ 235 h 300"/>
              <a:gd name="T22" fmla="*/ 117 w 246"/>
              <a:gd name="T23" fmla="*/ 226 h 300"/>
              <a:gd name="T24" fmla="*/ 43 w 246"/>
              <a:gd name="T25" fmla="*/ 235 h 300"/>
              <a:gd name="T26" fmla="*/ 11 w 246"/>
              <a:gd name="T27" fmla="*/ 287 h 300"/>
              <a:gd name="T28" fmla="*/ 35 w 246"/>
              <a:gd name="T29" fmla="*/ 36 h 300"/>
              <a:gd name="T30" fmla="*/ 0 w 246"/>
              <a:gd name="T31" fmla="*/ 22 h 300"/>
              <a:gd name="T32" fmla="*/ 219 w 246"/>
              <a:gd name="T33" fmla="*/ 300 h 300"/>
              <a:gd name="T34" fmla="*/ 208 w 246"/>
              <a:gd name="T35" fmla="*/ 173 h 300"/>
              <a:gd name="T36" fmla="*/ 117 w 246"/>
              <a:gd name="T37" fmla="*/ 159 h 300"/>
              <a:gd name="T38" fmla="*/ 43 w 246"/>
              <a:gd name="T39" fmla="*/ 169 h 300"/>
              <a:gd name="T40" fmla="*/ 117 w 246"/>
              <a:gd name="T41" fmla="*/ 159 h 300"/>
              <a:gd name="T42" fmla="*/ 57 w 246"/>
              <a:gd name="T43" fmla="*/ 22 h 300"/>
              <a:gd name="T44" fmla="*/ 86 w 246"/>
              <a:gd name="T45" fmla="*/ 20 h 300"/>
              <a:gd name="T46" fmla="*/ 110 w 246"/>
              <a:gd name="T47" fmla="*/ 0 h 300"/>
              <a:gd name="T48" fmla="*/ 133 w 246"/>
              <a:gd name="T49" fmla="*/ 20 h 300"/>
              <a:gd name="T50" fmla="*/ 162 w 246"/>
              <a:gd name="T51" fmla="*/ 22 h 300"/>
              <a:gd name="T52" fmla="*/ 179 w 246"/>
              <a:gd name="T53" fmla="*/ 43 h 300"/>
              <a:gd name="T54" fmla="*/ 41 w 246"/>
              <a:gd name="T55" fmla="*/ 36 h 300"/>
              <a:gd name="T56" fmla="*/ 110 w 246"/>
              <a:gd name="T57" fmla="*/ 20 h 300"/>
              <a:gd name="T58" fmla="*/ 110 w 246"/>
              <a:gd name="T59" fmla="*/ 11 h 300"/>
              <a:gd name="T60" fmla="*/ 190 w 246"/>
              <a:gd name="T61" fmla="*/ 269 h 300"/>
              <a:gd name="T62" fmla="*/ 29 w 246"/>
              <a:gd name="T63" fmla="*/ 59 h 300"/>
              <a:gd name="T64" fmla="*/ 190 w 246"/>
              <a:gd name="T65" fmla="*/ 71 h 300"/>
              <a:gd name="T66" fmla="*/ 200 w 246"/>
              <a:gd name="T67" fmla="*/ 49 h 300"/>
              <a:gd name="T68" fmla="*/ 19 w 246"/>
              <a:gd name="T69" fmla="*/ 278 h 300"/>
              <a:gd name="T70" fmla="*/ 200 w 246"/>
              <a:gd name="T71" fmla="*/ 185 h 300"/>
              <a:gd name="T72" fmla="*/ 190 w 246"/>
              <a:gd name="T73" fmla="*/ 269 h 300"/>
              <a:gd name="T74" fmla="*/ 190 w 246"/>
              <a:gd name="T75" fmla="*/ 133 h 300"/>
              <a:gd name="T76" fmla="*/ 200 w 246"/>
              <a:gd name="T77" fmla="*/ 124 h 300"/>
              <a:gd name="T78" fmla="*/ 215 w 246"/>
              <a:gd name="T79" fmla="*/ 35 h 300"/>
              <a:gd name="T80" fmla="*/ 219 w 246"/>
              <a:gd name="T81" fmla="*/ 22 h 300"/>
              <a:gd name="T82" fmla="*/ 184 w 246"/>
              <a:gd name="T83" fmla="*/ 36 h 300"/>
              <a:gd name="T84" fmla="*/ 208 w 246"/>
              <a:gd name="T85" fmla="*/ 44 h 300"/>
              <a:gd name="T86" fmla="*/ 246 w 246"/>
              <a:gd name="T87" fmla="*/ 41 h 300"/>
              <a:gd name="T88" fmla="*/ 155 w 246"/>
              <a:gd name="T89" fmla="*/ 134 h 300"/>
              <a:gd name="T90" fmla="*/ 156 w 246"/>
              <a:gd name="T91" fmla="*/ 92 h 300"/>
              <a:gd name="T92" fmla="*/ 218 w 246"/>
              <a:gd name="T93" fmla="*/ 41 h 300"/>
              <a:gd name="T94" fmla="*/ 246 w 246"/>
              <a:gd name="T95" fmla="*/ 107 h 300"/>
              <a:gd name="T96" fmla="*/ 155 w 246"/>
              <a:gd name="T97" fmla="*/ 201 h 300"/>
              <a:gd name="T98" fmla="*/ 156 w 246"/>
              <a:gd name="T99" fmla="*/ 159 h 300"/>
              <a:gd name="T100" fmla="*/ 218 w 246"/>
              <a:gd name="T101" fmla="*/ 10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6" h="300">
                <a:moveTo>
                  <a:pt x="43" y="192"/>
                </a:moveTo>
                <a:cubicBezTo>
                  <a:pt x="129" y="192"/>
                  <a:pt x="129" y="192"/>
                  <a:pt x="129" y="192"/>
                </a:cubicBezTo>
                <a:cubicBezTo>
                  <a:pt x="129" y="202"/>
                  <a:pt x="129" y="202"/>
                  <a:pt x="129" y="202"/>
                </a:cubicBezTo>
                <a:cubicBezTo>
                  <a:pt x="43" y="202"/>
                  <a:pt x="43" y="202"/>
                  <a:pt x="43" y="202"/>
                </a:cubicBezTo>
                <a:lnTo>
                  <a:pt x="43" y="192"/>
                </a:lnTo>
                <a:close/>
                <a:moveTo>
                  <a:pt x="129" y="126"/>
                </a:moveTo>
                <a:cubicBezTo>
                  <a:pt x="43" y="126"/>
                  <a:pt x="43" y="126"/>
                  <a:pt x="43" y="126"/>
                </a:cubicBezTo>
                <a:cubicBezTo>
                  <a:pt x="43" y="135"/>
                  <a:pt x="43" y="135"/>
                  <a:pt x="43" y="135"/>
                </a:cubicBezTo>
                <a:cubicBezTo>
                  <a:pt x="129" y="135"/>
                  <a:pt x="129" y="135"/>
                  <a:pt x="129" y="135"/>
                </a:cubicBezTo>
                <a:lnTo>
                  <a:pt x="129" y="126"/>
                </a:lnTo>
                <a:close/>
                <a:moveTo>
                  <a:pt x="208" y="111"/>
                </a:moveTo>
                <a:cubicBezTo>
                  <a:pt x="215" y="101"/>
                  <a:pt x="215" y="101"/>
                  <a:pt x="215" y="101"/>
                </a:cubicBezTo>
                <a:cubicBezTo>
                  <a:pt x="219" y="101"/>
                  <a:pt x="219" y="101"/>
                  <a:pt x="219" y="101"/>
                </a:cubicBezTo>
                <a:cubicBezTo>
                  <a:pt x="219" y="90"/>
                  <a:pt x="219" y="90"/>
                  <a:pt x="219" y="90"/>
                </a:cubicBezTo>
                <a:cubicBezTo>
                  <a:pt x="208" y="106"/>
                  <a:pt x="208" y="106"/>
                  <a:pt x="208" y="106"/>
                </a:cubicBezTo>
                <a:lnTo>
                  <a:pt x="208" y="111"/>
                </a:lnTo>
                <a:close/>
                <a:moveTo>
                  <a:pt x="117" y="92"/>
                </a:moveTo>
                <a:cubicBezTo>
                  <a:pt x="43" y="92"/>
                  <a:pt x="43" y="92"/>
                  <a:pt x="43" y="92"/>
                </a:cubicBezTo>
                <a:cubicBezTo>
                  <a:pt x="43" y="102"/>
                  <a:pt x="43" y="102"/>
                  <a:pt x="43" y="102"/>
                </a:cubicBezTo>
                <a:cubicBezTo>
                  <a:pt x="117" y="102"/>
                  <a:pt x="117" y="102"/>
                  <a:pt x="117" y="102"/>
                </a:cubicBezTo>
                <a:lnTo>
                  <a:pt x="117" y="92"/>
                </a:lnTo>
                <a:close/>
                <a:moveTo>
                  <a:pt x="43" y="235"/>
                </a:moveTo>
                <a:cubicBezTo>
                  <a:pt x="117" y="235"/>
                  <a:pt x="117" y="235"/>
                  <a:pt x="117" y="235"/>
                </a:cubicBezTo>
                <a:cubicBezTo>
                  <a:pt x="117" y="226"/>
                  <a:pt x="117" y="226"/>
                  <a:pt x="117" y="226"/>
                </a:cubicBezTo>
                <a:cubicBezTo>
                  <a:pt x="43" y="226"/>
                  <a:pt x="43" y="226"/>
                  <a:pt x="43" y="226"/>
                </a:cubicBezTo>
                <a:lnTo>
                  <a:pt x="43" y="235"/>
                </a:lnTo>
                <a:close/>
                <a:moveTo>
                  <a:pt x="208" y="287"/>
                </a:moveTo>
                <a:cubicBezTo>
                  <a:pt x="11" y="287"/>
                  <a:pt x="11" y="287"/>
                  <a:pt x="11" y="287"/>
                </a:cubicBezTo>
                <a:cubicBezTo>
                  <a:pt x="11" y="36"/>
                  <a:pt x="11" y="36"/>
                  <a:pt x="11" y="36"/>
                </a:cubicBezTo>
                <a:cubicBezTo>
                  <a:pt x="35" y="36"/>
                  <a:pt x="35" y="36"/>
                  <a:pt x="35" y="36"/>
                </a:cubicBezTo>
                <a:cubicBezTo>
                  <a:pt x="37" y="31"/>
                  <a:pt x="40" y="26"/>
                  <a:pt x="44" y="22"/>
                </a:cubicBezTo>
                <a:cubicBezTo>
                  <a:pt x="0" y="22"/>
                  <a:pt x="0" y="22"/>
                  <a:pt x="0" y="22"/>
                </a:cubicBezTo>
                <a:cubicBezTo>
                  <a:pt x="0" y="300"/>
                  <a:pt x="0" y="300"/>
                  <a:pt x="0" y="300"/>
                </a:cubicBezTo>
                <a:cubicBezTo>
                  <a:pt x="219" y="300"/>
                  <a:pt x="219" y="300"/>
                  <a:pt x="219" y="300"/>
                </a:cubicBezTo>
                <a:cubicBezTo>
                  <a:pt x="219" y="157"/>
                  <a:pt x="219" y="157"/>
                  <a:pt x="219" y="157"/>
                </a:cubicBezTo>
                <a:cubicBezTo>
                  <a:pt x="208" y="173"/>
                  <a:pt x="208" y="173"/>
                  <a:pt x="208" y="173"/>
                </a:cubicBezTo>
                <a:lnTo>
                  <a:pt x="208" y="287"/>
                </a:lnTo>
                <a:close/>
                <a:moveTo>
                  <a:pt x="117" y="159"/>
                </a:moveTo>
                <a:cubicBezTo>
                  <a:pt x="43" y="159"/>
                  <a:pt x="43" y="159"/>
                  <a:pt x="43" y="159"/>
                </a:cubicBezTo>
                <a:cubicBezTo>
                  <a:pt x="43" y="169"/>
                  <a:pt x="43" y="169"/>
                  <a:pt x="43" y="169"/>
                </a:cubicBezTo>
                <a:cubicBezTo>
                  <a:pt x="117" y="169"/>
                  <a:pt x="117" y="169"/>
                  <a:pt x="117" y="169"/>
                </a:cubicBezTo>
                <a:lnTo>
                  <a:pt x="117" y="159"/>
                </a:lnTo>
                <a:close/>
                <a:moveTo>
                  <a:pt x="41" y="36"/>
                </a:moveTo>
                <a:cubicBezTo>
                  <a:pt x="43" y="29"/>
                  <a:pt x="50" y="25"/>
                  <a:pt x="57" y="22"/>
                </a:cubicBezTo>
                <a:cubicBezTo>
                  <a:pt x="63" y="21"/>
                  <a:pt x="71" y="20"/>
                  <a:pt x="77" y="20"/>
                </a:cubicBezTo>
                <a:cubicBezTo>
                  <a:pt x="80" y="20"/>
                  <a:pt x="83" y="20"/>
                  <a:pt x="86" y="20"/>
                </a:cubicBezTo>
                <a:cubicBezTo>
                  <a:pt x="87" y="20"/>
                  <a:pt x="88" y="20"/>
                  <a:pt x="89" y="20"/>
                </a:cubicBezTo>
                <a:cubicBezTo>
                  <a:pt x="89" y="9"/>
                  <a:pt x="98" y="0"/>
                  <a:pt x="110" y="0"/>
                </a:cubicBezTo>
                <a:cubicBezTo>
                  <a:pt x="121" y="0"/>
                  <a:pt x="130" y="9"/>
                  <a:pt x="130" y="20"/>
                </a:cubicBezTo>
                <a:cubicBezTo>
                  <a:pt x="131" y="20"/>
                  <a:pt x="132" y="20"/>
                  <a:pt x="133" y="20"/>
                </a:cubicBezTo>
                <a:cubicBezTo>
                  <a:pt x="136" y="20"/>
                  <a:pt x="139" y="20"/>
                  <a:pt x="142" y="20"/>
                </a:cubicBezTo>
                <a:cubicBezTo>
                  <a:pt x="149" y="20"/>
                  <a:pt x="156" y="21"/>
                  <a:pt x="162" y="22"/>
                </a:cubicBezTo>
                <a:cubicBezTo>
                  <a:pt x="170" y="25"/>
                  <a:pt x="176" y="29"/>
                  <a:pt x="178" y="36"/>
                </a:cubicBezTo>
                <a:cubicBezTo>
                  <a:pt x="179" y="38"/>
                  <a:pt x="179" y="41"/>
                  <a:pt x="179" y="43"/>
                </a:cubicBezTo>
                <a:cubicBezTo>
                  <a:pt x="145" y="43"/>
                  <a:pt x="74" y="43"/>
                  <a:pt x="40" y="43"/>
                </a:cubicBezTo>
                <a:cubicBezTo>
                  <a:pt x="40" y="41"/>
                  <a:pt x="41" y="38"/>
                  <a:pt x="41" y="36"/>
                </a:cubicBezTo>
                <a:close/>
                <a:moveTo>
                  <a:pt x="99" y="20"/>
                </a:moveTo>
                <a:cubicBezTo>
                  <a:pt x="103" y="20"/>
                  <a:pt x="106" y="20"/>
                  <a:pt x="110" y="20"/>
                </a:cubicBezTo>
                <a:cubicBezTo>
                  <a:pt x="113" y="20"/>
                  <a:pt x="116" y="20"/>
                  <a:pt x="120" y="20"/>
                </a:cubicBezTo>
                <a:cubicBezTo>
                  <a:pt x="119" y="15"/>
                  <a:pt x="115" y="11"/>
                  <a:pt x="110" y="11"/>
                </a:cubicBezTo>
                <a:cubicBezTo>
                  <a:pt x="104" y="11"/>
                  <a:pt x="100" y="15"/>
                  <a:pt x="99" y="20"/>
                </a:cubicBezTo>
                <a:close/>
                <a:moveTo>
                  <a:pt x="190" y="269"/>
                </a:moveTo>
                <a:cubicBezTo>
                  <a:pt x="29" y="269"/>
                  <a:pt x="29" y="269"/>
                  <a:pt x="29" y="269"/>
                </a:cubicBezTo>
                <a:cubicBezTo>
                  <a:pt x="29" y="59"/>
                  <a:pt x="29" y="59"/>
                  <a:pt x="29" y="59"/>
                </a:cubicBezTo>
                <a:cubicBezTo>
                  <a:pt x="190" y="59"/>
                  <a:pt x="190" y="59"/>
                  <a:pt x="190" y="59"/>
                </a:cubicBezTo>
                <a:cubicBezTo>
                  <a:pt x="190" y="71"/>
                  <a:pt x="190" y="71"/>
                  <a:pt x="190" y="71"/>
                </a:cubicBezTo>
                <a:cubicBezTo>
                  <a:pt x="200" y="57"/>
                  <a:pt x="200" y="57"/>
                  <a:pt x="200" y="57"/>
                </a:cubicBezTo>
                <a:cubicBezTo>
                  <a:pt x="200" y="49"/>
                  <a:pt x="200" y="49"/>
                  <a:pt x="200" y="49"/>
                </a:cubicBezTo>
                <a:cubicBezTo>
                  <a:pt x="19" y="49"/>
                  <a:pt x="19" y="49"/>
                  <a:pt x="19" y="49"/>
                </a:cubicBezTo>
                <a:cubicBezTo>
                  <a:pt x="19" y="278"/>
                  <a:pt x="19" y="278"/>
                  <a:pt x="19" y="278"/>
                </a:cubicBezTo>
                <a:cubicBezTo>
                  <a:pt x="200" y="278"/>
                  <a:pt x="200" y="278"/>
                  <a:pt x="200" y="278"/>
                </a:cubicBezTo>
                <a:cubicBezTo>
                  <a:pt x="200" y="185"/>
                  <a:pt x="200" y="185"/>
                  <a:pt x="200" y="185"/>
                </a:cubicBezTo>
                <a:cubicBezTo>
                  <a:pt x="190" y="199"/>
                  <a:pt x="190" y="199"/>
                  <a:pt x="190" y="199"/>
                </a:cubicBezTo>
                <a:lnTo>
                  <a:pt x="190" y="269"/>
                </a:lnTo>
                <a:close/>
                <a:moveTo>
                  <a:pt x="200" y="119"/>
                </a:moveTo>
                <a:cubicBezTo>
                  <a:pt x="190" y="133"/>
                  <a:pt x="190" y="133"/>
                  <a:pt x="190" y="133"/>
                </a:cubicBezTo>
                <a:cubicBezTo>
                  <a:pt x="190" y="138"/>
                  <a:pt x="190" y="138"/>
                  <a:pt x="190" y="138"/>
                </a:cubicBezTo>
                <a:cubicBezTo>
                  <a:pt x="200" y="124"/>
                  <a:pt x="200" y="124"/>
                  <a:pt x="200" y="124"/>
                </a:cubicBezTo>
                <a:lnTo>
                  <a:pt x="200" y="119"/>
                </a:lnTo>
                <a:close/>
                <a:moveTo>
                  <a:pt x="215" y="35"/>
                </a:moveTo>
                <a:cubicBezTo>
                  <a:pt x="219" y="35"/>
                  <a:pt x="219" y="35"/>
                  <a:pt x="219" y="35"/>
                </a:cubicBezTo>
                <a:cubicBezTo>
                  <a:pt x="219" y="22"/>
                  <a:pt x="219" y="22"/>
                  <a:pt x="219" y="22"/>
                </a:cubicBezTo>
                <a:cubicBezTo>
                  <a:pt x="175" y="22"/>
                  <a:pt x="175" y="22"/>
                  <a:pt x="175" y="22"/>
                </a:cubicBezTo>
                <a:cubicBezTo>
                  <a:pt x="179" y="26"/>
                  <a:pt x="182" y="30"/>
                  <a:pt x="184" y="36"/>
                </a:cubicBezTo>
                <a:cubicBezTo>
                  <a:pt x="208" y="36"/>
                  <a:pt x="208" y="36"/>
                  <a:pt x="208" y="36"/>
                </a:cubicBezTo>
                <a:cubicBezTo>
                  <a:pt x="208" y="44"/>
                  <a:pt x="208" y="44"/>
                  <a:pt x="208" y="44"/>
                </a:cubicBezTo>
                <a:lnTo>
                  <a:pt x="215" y="35"/>
                </a:lnTo>
                <a:close/>
                <a:moveTo>
                  <a:pt x="246" y="41"/>
                </a:moveTo>
                <a:cubicBezTo>
                  <a:pt x="182" y="134"/>
                  <a:pt x="182" y="134"/>
                  <a:pt x="182" y="134"/>
                </a:cubicBezTo>
                <a:cubicBezTo>
                  <a:pt x="155" y="134"/>
                  <a:pt x="155" y="134"/>
                  <a:pt x="155" y="134"/>
                </a:cubicBezTo>
                <a:cubicBezTo>
                  <a:pt x="129" y="92"/>
                  <a:pt x="129" y="92"/>
                  <a:pt x="129" y="92"/>
                </a:cubicBezTo>
                <a:cubicBezTo>
                  <a:pt x="156" y="92"/>
                  <a:pt x="156" y="92"/>
                  <a:pt x="156" y="92"/>
                </a:cubicBezTo>
                <a:cubicBezTo>
                  <a:pt x="169" y="113"/>
                  <a:pt x="169" y="113"/>
                  <a:pt x="169" y="113"/>
                </a:cubicBezTo>
                <a:cubicBezTo>
                  <a:pt x="218" y="41"/>
                  <a:pt x="218" y="41"/>
                  <a:pt x="218" y="41"/>
                </a:cubicBezTo>
                <a:lnTo>
                  <a:pt x="246" y="41"/>
                </a:lnTo>
                <a:close/>
                <a:moveTo>
                  <a:pt x="246" y="107"/>
                </a:moveTo>
                <a:cubicBezTo>
                  <a:pt x="182" y="201"/>
                  <a:pt x="182" y="201"/>
                  <a:pt x="182" y="201"/>
                </a:cubicBezTo>
                <a:cubicBezTo>
                  <a:pt x="155" y="201"/>
                  <a:pt x="155" y="201"/>
                  <a:pt x="155" y="201"/>
                </a:cubicBezTo>
                <a:cubicBezTo>
                  <a:pt x="129" y="159"/>
                  <a:pt x="129" y="159"/>
                  <a:pt x="129" y="159"/>
                </a:cubicBezTo>
                <a:cubicBezTo>
                  <a:pt x="156" y="159"/>
                  <a:pt x="156" y="159"/>
                  <a:pt x="156" y="159"/>
                </a:cubicBezTo>
                <a:cubicBezTo>
                  <a:pt x="169" y="180"/>
                  <a:pt x="169" y="180"/>
                  <a:pt x="169" y="180"/>
                </a:cubicBezTo>
                <a:cubicBezTo>
                  <a:pt x="218" y="107"/>
                  <a:pt x="218" y="107"/>
                  <a:pt x="218" y="107"/>
                </a:cubicBezTo>
                <a:lnTo>
                  <a:pt x="246" y="107"/>
                </a:lnTo>
                <a:close/>
              </a:path>
            </a:pathLst>
          </a:custGeom>
          <a:solidFill>
            <a:srgbClr val="00B0F0"/>
          </a:solidFill>
          <a:ln>
            <a:noFill/>
          </a:ln>
        </p:spPr>
        <p:txBody>
          <a:bodyPr vert="horz" wrap="square" lIns="82305" tIns="41153" rIns="82305" bIns="41153" numCol="1" anchor="t" anchorCtr="0" compatLnSpc="1">
            <a:prstTxWarp prst="textNoShape">
              <a:avLst/>
            </a:prstTxWarp>
          </a:bodyPr>
          <a:lstStyle/>
          <a:p>
            <a:endParaRPr lang="en-US" sz="1600"/>
          </a:p>
        </p:txBody>
      </p:sp>
    </p:spTree>
    <p:extLst>
      <p:ext uri="{BB962C8B-B14F-4D97-AF65-F5344CB8AC3E}">
        <p14:creationId xmlns:p14="http://schemas.microsoft.com/office/powerpoint/2010/main" val="1464331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can I get more info?</a:t>
            </a:r>
            <a:endParaRPr lang="en-US" dirty="0"/>
          </a:p>
        </p:txBody>
      </p:sp>
      <p:sp>
        <p:nvSpPr>
          <p:cNvPr id="3" name="Text Placeholder 2"/>
          <p:cNvSpPr>
            <a:spLocks noGrp="1"/>
          </p:cNvSpPr>
          <p:nvPr>
            <p:ph idx="1"/>
          </p:nvPr>
        </p:nvSpPr>
        <p:spPr>
          <a:xfrm>
            <a:off x="387531" y="1541417"/>
            <a:ext cx="8534400" cy="5212080"/>
          </a:xfrm>
        </p:spPr>
        <p:txBody>
          <a:bodyPr>
            <a:noAutofit/>
          </a:bodyPr>
          <a:lstStyle/>
          <a:p>
            <a:r>
              <a:rPr lang="en-US" sz="2800" dirty="0" smtClean="0"/>
              <a:t>Visit my site </a:t>
            </a:r>
            <a:r>
              <a:rPr lang="en-US" sz="2800" dirty="0" smtClean="0">
                <a:solidFill>
                  <a:schemeClr val="tx1"/>
                </a:solidFill>
                <a:hlinkClick r:id="rId3"/>
              </a:rPr>
              <a:t>http://www.benkotips.com</a:t>
            </a:r>
            <a:r>
              <a:rPr lang="en-US" sz="2800" dirty="0" smtClean="0">
                <a:solidFill>
                  <a:schemeClr val="tx1"/>
                </a:solidFill>
              </a:rPr>
              <a:t> </a:t>
            </a:r>
            <a:endParaRPr lang="en-US" sz="2800" b="1" spc="100" dirty="0" smtClean="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endParaRPr>
          </a:p>
          <a:p>
            <a:pPr lvl="1"/>
            <a:r>
              <a:rPr lang="en-US" sz="2400" dirty="0" smtClean="0"/>
              <a:t>Resources from today’s talk</a:t>
            </a:r>
          </a:p>
          <a:p>
            <a:pPr lvl="1"/>
            <a:r>
              <a:rPr lang="en-US" sz="2400" dirty="0" smtClean="0"/>
              <a:t>Webcasts</a:t>
            </a:r>
          </a:p>
          <a:p>
            <a:pPr lvl="1"/>
            <a:r>
              <a:rPr lang="en-US" sz="2400" dirty="0" smtClean="0"/>
              <a:t>Downloads</a:t>
            </a:r>
            <a:endParaRPr lang="en-US" dirty="0" smtClean="0"/>
          </a:p>
          <a:p>
            <a:r>
              <a:rPr lang="en-US" sz="2800" dirty="0" smtClean="0"/>
              <a:t>Check out the rest of this series!</a:t>
            </a:r>
          </a:p>
          <a:p>
            <a:pPr lvl="1"/>
            <a:r>
              <a:rPr lang="en-US" sz="2400" dirty="0">
                <a:solidFill>
                  <a:schemeClr val="tx1"/>
                </a:solidFill>
                <a:hlinkClick r:id="rId4"/>
              </a:rPr>
              <a:t>http://</a:t>
            </a:r>
            <a:r>
              <a:rPr lang="en-US" sz="2400" dirty="0" smtClean="0">
                <a:solidFill>
                  <a:schemeClr val="tx1"/>
                </a:solidFill>
                <a:hlinkClick r:id="rId4"/>
              </a:rPr>
              <a:t>bit.ly/s2nCloud</a:t>
            </a:r>
            <a:r>
              <a:rPr lang="en-US" sz="2400" dirty="0" smtClean="0">
                <a:solidFill>
                  <a:schemeClr val="tx1"/>
                </a:solidFill>
              </a:rPr>
              <a:t>  </a:t>
            </a:r>
          </a:p>
          <a:p>
            <a:r>
              <a:rPr lang="en-US" sz="2800" dirty="0" smtClean="0"/>
              <a:t>Ask questions on Windows Azure Office Hours</a:t>
            </a:r>
          </a:p>
          <a:p>
            <a:pPr lvl="1"/>
            <a:r>
              <a:rPr lang="en-US" sz="2400" dirty="0" smtClean="0">
                <a:hlinkClick r:id="rId5"/>
              </a:rPr>
              <a:t>http://bit.ly/bqtWazOH</a:t>
            </a:r>
            <a:r>
              <a:rPr lang="en-US" sz="2400" dirty="0" smtClean="0"/>
              <a:t> </a:t>
            </a:r>
          </a:p>
          <a:p>
            <a:r>
              <a:rPr lang="en-US" sz="2800" dirty="0" smtClean="0"/>
              <a:t>Get the Tools &amp; the Trial </a:t>
            </a:r>
          </a:p>
          <a:p>
            <a:pPr lvl="1"/>
            <a:r>
              <a:rPr lang="en-US" sz="2400" dirty="0" smtClean="0">
                <a:hlinkClick r:id="rId6"/>
              </a:rPr>
              <a:t>http://aka.ms/AzureMB</a:t>
            </a:r>
            <a:endParaRPr lang="en-US" sz="2400" dirty="0" smtClean="0"/>
          </a:p>
          <a:p>
            <a:pPr lvl="1"/>
            <a:r>
              <a:rPr lang="en-US" sz="2400" dirty="0" smtClean="0">
                <a:hlinkClick r:id="rId7"/>
              </a:rPr>
              <a:t>http://aka.ms/AzureTrialMB</a:t>
            </a:r>
            <a:r>
              <a:rPr lang="en-US" sz="2400" dirty="0" smtClean="0"/>
              <a:t> </a:t>
            </a:r>
          </a:p>
        </p:txBody>
      </p:sp>
    </p:spTree>
    <p:extLst>
      <p:ext uri="{BB962C8B-B14F-4D97-AF65-F5344CB8AC3E}">
        <p14:creationId xmlns:p14="http://schemas.microsoft.com/office/powerpoint/2010/main" val="284746738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4131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0.3|6.9|7.6|35.2"/>
</p:tagLst>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3.xml.rels><?xml version="1.0" encoding="UTF-8" standalone="yes"?>
<Relationships xmlns="http://schemas.openxmlformats.org/package/2006/relationships"><Relationship Id="rId1" Type="http://schemas.openxmlformats.org/officeDocument/2006/relationships/image" Target="../media/image1.png"/></Relationships>
</file>

<file path=ppt/theme/_rels/theme4.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MS1444_Windows Azure Template 16x9_r08b">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marL="460375" indent="-460375">
          <a:lnSpc>
            <a:spcPct val="90000"/>
          </a:lnSpc>
          <a:spcBef>
            <a:spcPct val="20000"/>
          </a:spcBef>
          <a:buSzPct val="80000"/>
          <a:buBlip>
            <a:blip xmlns:r="http://schemas.openxmlformats.org/officeDocument/2006/relationships" r:embed="rId1"/>
          </a:buBlip>
          <a:defRPr sz="3200" dirty="0">
            <a:gradFill>
              <a:gsLst>
                <a:gs pos="0">
                  <a:srgbClr val="292929">
                    <a:lumMod val="90000"/>
                    <a:lumOff val="10000"/>
                  </a:srgbClr>
                </a:gs>
                <a:gs pos="86000">
                  <a:srgbClr val="292929">
                    <a:lumMod val="90000"/>
                    <a:lumOff val="10000"/>
                  </a:srgbClr>
                </a:gs>
              </a:gsLst>
              <a:lin ang="5400000" scaled="0"/>
            </a:gradFill>
          </a:defRPr>
        </a:defPPr>
      </a:lstStyle>
    </a:txDef>
  </a:objectDefaults>
  <a:extraClrSchemeLst/>
</a:theme>
</file>

<file path=ppt/theme/theme2.xml><?xml version="1.0" encoding="utf-8"?>
<a:theme xmlns:a="http://schemas.openxmlformats.org/drawingml/2006/main" name="1_White with Consolas font for code slides">
  <a:themeElements>
    <a:clrScheme name="Custom 12">
      <a:dk1>
        <a:srgbClr val="292929"/>
      </a:dk1>
      <a:lt1>
        <a:srgbClr val="FFFFFF"/>
      </a:lt1>
      <a:dk2>
        <a:srgbClr val="5F5F5F"/>
      </a:dk2>
      <a:lt2>
        <a:srgbClr val="DDDDDD"/>
      </a:lt2>
      <a:accent1>
        <a:srgbClr val="FFBE00"/>
      </a:accent1>
      <a:accent2>
        <a:srgbClr val="00AEEF"/>
      </a:accent2>
      <a:accent3>
        <a:srgbClr val="910091"/>
      </a:accent3>
      <a:accent4>
        <a:srgbClr val="00A600"/>
      </a:accent4>
      <a:accent5>
        <a:srgbClr val="FF0000"/>
      </a:accent5>
      <a:accent6>
        <a:srgbClr val="0071BC"/>
      </a:accent6>
      <a:hlink>
        <a:srgbClr val="0000A6"/>
      </a:hlink>
      <a:folHlink>
        <a:srgbClr val="0071BC"/>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a:defRPr dirty="0" err="1" smtClean="0">
            <a:gradFill>
              <a:gsLst>
                <a:gs pos="417">
                  <a:srgbClr val="000000"/>
                </a:gs>
                <a:gs pos="100000">
                  <a:srgbClr val="000000"/>
                </a:gs>
              </a:gsLst>
              <a:lin ang="5400000" scaled="0"/>
            </a:gradFill>
          </a:defRPr>
        </a:defPPr>
      </a:lstStyle>
    </a:txDef>
  </a:objectDefaults>
  <a:extraClrSchemeLst/>
</a:theme>
</file>

<file path=ppt/theme/theme3.xml><?xml version="1.0" encoding="utf-8"?>
<a:theme xmlns:a="http://schemas.openxmlformats.org/drawingml/2006/main" name="1_MS1444_Windows Azure Template 16x9_r08b">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marL="460375" indent="-460375">
          <a:lnSpc>
            <a:spcPct val="90000"/>
          </a:lnSpc>
          <a:spcBef>
            <a:spcPct val="20000"/>
          </a:spcBef>
          <a:buSzPct val="80000"/>
          <a:buBlip>
            <a:blip xmlns:r="http://schemas.openxmlformats.org/officeDocument/2006/relationships" r:embed="rId1"/>
          </a:buBlip>
          <a:defRPr sz="3200" dirty="0">
            <a:gradFill>
              <a:gsLst>
                <a:gs pos="0">
                  <a:srgbClr val="292929">
                    <a:lumMod val="90000"/>
                    <a:lumOff val="10000"/>
                  </a:srgbClr>
                </a:gs>
                <a:gs pos="86000">
                  <a:srgbClr val="292929">
                    <a:lumMod val="90000"/>
                    <a:lumOff val="10000"/>
                  </a:srgbClr>
                </a:gs>
              </a:gsLst>
              <a:lin ang="5400000" scaled="0"/>
            </a:gradFill>
          </a:defRPr>
        </a:defPPr>
      </a:lstStyle>
    </a:txDef>
  </a:objectDefaults>
  <a:extraClrSchemeLst/>
</a:theme>
</file>

<file path=ppt/theme/theme4.xml><?xml version="1.0" encoding="utf-8"?>
<a:theme xmlns:a="http://schemas.openxmlformats.org/drawingml/2006/main" name="MS1444_Windows Azure Template 16x9_r08a">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marL="460375" indent="-460375">
          <a:lnSpc>
            <a:spcPct val="90000"/>
          </a:lnSpc>
          <a:spcBef>
            <a:spcPct val="20000"/>
          </a:spcBef>
          <a:buSzPct val="80000"/>
          <a:buBlip>
            <a:blip xmlns:r="http://schemas.openxmlformats.org/officeDocument/2006/relationships" r:embed="rId1"/>
          </a:buBlip>
          <a:defRPr sz="3200" dirty="0">
            <a:gradFill>
              <a:gsLst>
                <a:gs pos="0">
                  <a:srgbClr val="292929">
                    <a:lumMod val="90000"/>
                    <a:lumOff val="10000"/>
                  </a:srgbClr>
                </a:gs>
                <a:gs pos="86000">
                  <a:srgbClr val="292929">
                    <a:lumMod val="90000"/>
                    <a:lumOff val="10000"/>
                  </a:srgbClr>
                </a:gs>
              </a:gsLst>
              <a:lin ang="5400000" scaled="0"/>
            </a:gradFill>
          </a:defRPr>
        </a:defPPr>
      </a:lstStyle>
    </a:tx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MS1444_Windows Azure Template 16x9_r08a</Template>
  <TotalTime>0</TotalTime>
  <Words>1356</Words>
  <Application>Microsoft Office PowerPoint</Application>
  <PresentationFormat>On-screen Show (4:3)</PresentationFormat>
  <Paragraphs>444</Paragraphs>
  <Slides>33</Slides>
  <Notes>18</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33</vt:i4>
      </vt:variant>
    </vt:vector>
  </HeadingPairs>
  <TitlesOfParts>
    <vt:vector size="45" baseType="lpstr">
      <vt:lpstr>Arial</vt:lpstr>
      <vt:lpstr>Wingdings</vt:lpstr>
      <vt:lpstr>Consolas</vt:lpstr>
      <vt:lpstr>Segoe</vt:lpstr>
      <vt:lpstr>Segoe UI Light</vt:lpstr>
      <vt:lpstr>Lucida Console</vt:lpstr>
      <vt:lpstr>Segoe UI</vt:lpstr>
      <vt:lpstr>Calibri</vt:lpstr>
      <vt:lpstr>MS1444_Windows Azure Template 16x9_r08b</vt:lpstr>
      <vt:lpstr>1_White with Consolas font for code slides</vt:lpstr>
      <vt:lpstr>1_MS1444_Windows Azure Template 16x9_r08b</vt:lpstr>
      <vt:lpstr>MS1444_Windows Azure Template 16x9_r08a</vt:lpstr>
      <vt:lpstr>Windows Azure Storage   Cloud Computing Soup to Nuts</vt:lpstr>
      <vt:lpstr>Agenda</vt:lpstr>
      <vt:lpstr>Windows Azure</vt:lpstr>
      <vt:lpstr>Windows Azure Storage</vt:lpstr>
      <vt:lpstr>Windows Azure Storage Abstractions</vt:lpstr>
      <vt:lpstr>Windows Azure Storage Account</vt:lpstr>
      <vt:lpstr>Tools to Explore Storage </vt:lpstr>
      <vt:lpstr>Storage Accounts</vt:lpstr>
      <vt:lpstr>Windows Azure Storage Account </vt:lpstr>
      <vt:lpstr>Storage in the Development Fabric</vt:lpstr>
      <vt:lpstr>Scalability Targets</vt:lpstr>
      <vt:lpstr>Working with Blobs</vt:lpstr>
      <vt:lpstr>Our example…</vt:lpstr>
      <vt:lpstr>Cloud Explorer</vt:lpstr>
      <vt:lpstr>Table Storage Concepts </vt:lpstr>
      <vt:lpstr>Table Details</vt:lpstr>
      <vt:lpstr>Entity Properties</vt:lpstr>
      <vt:lpstr>No Fixed Schema</vt:lpstr>
      <vt:lpstr>Querying</vt:lpstr>
      <vt:lpstr>Purpose of the Partition Key</vt:lpstr>
      <vt:lpstr>Partitions and Partition Ranges</vt:lpstr>
      <vt:lpstr>Table Properties</vt:lpstr>
      <vt:lpstr>Loosely Coupled Workflow with Queues</vt:lpstr>
      <vt:lpstr>Queue Details</vt:lpstr>
      <vt:lpstr>Queue’s Reliable Delivery </vt:lpstr>
      <vt:lpstr>Message lifecycle</vt:lpstr>
      <vt:lpstr>Creating Thumbnails</vt:lpstr>
      <vt:lpstr>Catalog</vt:lpstr>
      <vt:lpstr>Worker Process</vt:lpstr>
      <vt:lpstr>Worker Role</vt:lpstr>
      <vt:lpstr>Windows Azure Storage Summary</vt:lpstr>
      <vt:lpstr>Where can I get more info?</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2012-02-24T19:55:07Z</dcterms:created>
  <dcterms:modified xsi:type="dcterms:W3CDTF">2012-02-24T19:55:24Z</dcterms:modified>
  <cp:version/>
</cp:coreProperties>
</file>