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autoCompressPictures="0">
  <p:sldMasterIdLst>
    <p:sldMasterId id="2147483781" r:id="rId1"/>
    <p:sldMasterId id="2147483800" r:id="rId2"/>
  </p:sldMasterIdLst>
  <p:notesMasterIdLst>
    <p:notesMasterId r:id="rId35"/>
  </p:notesMasterIdLst>
  <p:handoutMasterIdLst>
    <p:handoutMasterId r:id="rId36"/>
  </p:handoutMasterIdLst>
  <p:sldIdLst>
    <p:sldId id="310" r:id="rId3"/>
    <p:sldId id="306" r:id="rId4"/>
    <p:sldId id="311" r:id="rId5"/>
    <p:sldId id="258" r:id="rId6"/>
    <p:sldId id="284" r:id="rId7"/>
    <p:sldId id="285" r:id="rId8"/>
    <p:sldId id="261" r:id="rId9"/>
    <p:sldId id="286" r:id="rId10"/>
    <p:sldId id="287" r:id="rId11"/>
    <p:sldId id="288" r:id="rId12"/>
    <p:sldId id="289" r:id="rId13"/>
    <p:sldId id="290" r:id="rId14"/>
    <p:sldId id="291" r:id="rId15"/>
    <p:sldId id="292" r:id="rId16"/>
    <p:sldId id="308" r:id="rId17"/>
    <p:sldId id="293" r:id="rId18"/>
    <p:sldId id="309" r:id="rId19"/>
    <p:sldId id="294" r:id="rId20"/>
    <p:sldId id="295" r:id="rId21"/>
    <p:sldId id="296" r:id="rId22"/>
    <p:sldId id="297" r:id="rId23"/>
    <p:sldId id="298" r:id="rId24"/>
    <p:sldId id="299" r:id="rId25"/>
    <p:sldId id="300" r:id="rId26"/>
    <p:sldId id="301" r:id="rId27"/>
    <p:sldId id="302" r:id="rId28"/>
    <p:sldId id="303" r:id="rId29"/>
    <p:sldId id="304" r:id="rId30"/>
    <p:sldId id="281" r:id="rId31"/>
    <p:sldId id="307" r:id="rId32"/>
    <p:sldId id="305" r:id="rId33"/>
    <p:sldId id="283" r:id="rId34"/>
  </p:sldIdLst>
  <p:sldSz cx="9144000" cy="6858000" type="screen4x3"/>
  <p:notesSz cx="6858000" cy="9144000"/>
  <p:embeddedFontLst>
    <p:embeddedFont>
      <p:font typeface="Segoe UI" pitchFamily="34" charset="0"/>
      <p:regular r:id="rId37"/>
      <p:bold r:id="rId38"/>
      <p:italic r:id="rId39"/>
      <p:boldItalic r:id="rId40"/>
    </p:embeddedFont>
    <p:embeddedFont>
      <p:font typeface="Consolas" pitchFamily="49" charset="0"/>
      <p:regular r:id="rId41"/>
      <p:bold r:id="rId42"/>
      <p:italic r:id="rId43"/>
      <p:boldItalic r:id="rId44"/>
    </p:embeddedFont>
    <p:embeddedFont>
      <p:font typeface="Segoe UI Light" pitchFamily="34" charset="0"/>
      <p:regular r:id="rId45"/>
    </p:embeddedFont>
  </p:embeddedFontLst>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E497"/>
    <a:srgbClr val="FFE18B"/>
    <a:srgbClr val="FFDA71"/>
    <a:srgbClr val="FFD253"/>
    <a:srgbClr val="FFBE00"/>
    <a:srgbClr val="FCFCFC"/>
    <a:srgbClr val="FBFBFB"/>
    <a:srgbClr val="8CC600"/>
    <a:srgbClr val="DCDCDC"/>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93" autoAdjust="0"/>
    <p:restoredTop sz="93939" autoAdjust="0"/>
  </p:normalViewPr>
  <p:slideViewPr>
    <p:cSldViewPr snapToGrid="0">
      <p:cViewPr varScale="1">
        <p:scale>
          <a:sx n="68" d="100"/>
          <a:sy n="68" d="100"/>
        </p:scale>
        <p:origin x="-612" y="-102"/>
      </p:cViewPr>
      <p:guideLst>
        <p:guide orient="horz" pos="144"/>
        <p:guide orient="horz" pos="1200"/>
        <p:guide orient="horz" pos="2736"/>
        <p:guide orient="horz" pos="4176"/>
        <p:guide orient="horz" pos="1488"/>
        <p:guide orient="horz" pos="912"/>
        <p:guide pos="2880"/>
        <p:guide pos="245"/>
        <p:guide pos="893"/>
        <p:guide pos="5514"/>
        <p:guide pos="5299"/>
        <p:guide pos="458"/>
        <p:guide pos="1496"/>
        <p:guide pos="2772"/>
        <p:guide pos="2988"/>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0" d="100"/>
          <a:sy n="80" d="100"/>
        </p:scale>
        <p:origin x="-317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3.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6.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2.fntdata"/><Relationship Id="rId46"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2F6B99-78E7-4F95-B2F3-CBB77712F98E}" type="doc">
      <dgm:prSet loTypeId="urn:microsoft.com/office/officeart/2005/8/layout/radial1" loCatId="cycle" qsTypeId="urn:microsoft.com/office/officeart/2005/8/quickstyle/3d9" qsCatId="3D" csTypeId="urn:microsoft.com/office/officeart/2005/8/colors/accent1_2" csCatId="accent1" phldr="1"/>
      <dgm:spPr>
        <a:scene3d>
          <a:camera prst="orthographicFront"/>
          <a:lightRig rig="soft" dir="t"/>
          <a:backdrop>
            <a:anchor x="0" y="0" z="-210000"/>
            <a:norm dx="0" dy="0" dz="914400"/>
            <a:up dx="0" dy="914400" dz="0"/>
          </a:backdrop>
        </a:scene3d>
      </dgm:spPr>
      <dgm:t>
        <a:bodyPr/>
        <a:lstStyle/>
        <a:p>
          <a:endParaRPr lang="en-US"/>
        </a:p>
      </dgm:t>
    </dgm:pt>
    <dgm:pt modelId="{94050BB7-A70F-483E-AB23-8CE3451D960B}">
      <dgm:prSet phldrT="[Text]"/>
      <dgm:spPr>
        <a:solidFill>
          <a:schemeClr val="accent6"/>
        </a:solidFill>
        <a:effectLst/>
        <a:sp3d extrusionH="152250" prstMaterial="matte"/>
      </dgm:spPr>
      <dgm:t>
        <a:bodyPr>
          <a:sp3d extrusionH="28000" prstMaterial="matte"/>
        </a:bodyPr>
        <a:lstStyle/>
        <a:p>
          <a:r>
            <a:rPr lang="en-US" dirty="0" smtClean="0">
              <a:solidFill>
                <a:schemeClr val="bg1">
                  <a:alpha val="99000"/>
                </a:schemeClr>
              </a:solidFill>
              <a:effectLst/>
            </a:rPr>
            <a:t>SQL Azure (Hub)</a:t>
          </a:r>
          <a:endParaRPr lang="en-US" dirty="0">
            <a:solidFill>
              <a:schemeClr val="bg1">
                <a:alpha val="99000"/>
              </a:schemeClr>
            </a:solidFill>
            <a:effectLst/>
          </a:endParaRPr>
        </a:p>
      </dgm:t>
    </dgm:pt>
    <dgm:pt modelId="{5587EF35-1B5F-47F0-931B-DE0C713A79BD}" type="parTrans" cxnId="{12210B67-1E78-4D08-AAEE-596919622911}">
      <dgm:prSet/>
      <dgm:spPr/>
      <dgm:t>
        <a:bodyPr/>
        <a:lstStyle/>
        <a:p>
          <a:endParaRPr lang="en-US">
            <a:solidFill>
              <a:schemeClr val="bg1">
                <a:alpha val="99000"/>
              </a:schemeClr>
            </a:solidFill>
            <a:effectLst/>
          </a:endParaRPr>
        </a:p>
      </dgm:t>
    </dgm:pt>
    <dgm:pt modelId="{A1ABBED0-BA72-424D-B7D7-38167E36DF2D}" type="sibTrans" cxnId="{12210B67-1E78-4D08-AAEE-596919622911}">
      <dgm:prSet/>
      <dgm:spPr/>
      <dgm:t>
        <a:bodyPr/>
        <a:lstStyle/>
        <a:p>
          <a:endParaRPr lang="en-US">
            <a:solidFill>
              <a:schemeClr val="bg1">
                <a:alpha val="99000"/>
              </a:schemeClr>
            </a:solidFill>
            <a:effectLst/>
          </a:endParaRPr>
        </a:p>
      </dgm:t>
    </dgm:pt>
    <dgm:pt modelId="{24642C94-DBEC-4DD0-A6CE-261D98311C8C}">
      <dgm:prSet phldrT="[Text]"/>
      <dgm:spPr>
        <a:solidFill>
          <a:schemeClr val="accent6"/>
        </a:solidFill>
        <a:effectLst/>
        <a:sp3d extrusionH="152250" prstMaterial="matte"/>
      </dgm:spPr>
      <dgm:t>
        <a:bodyPr>
          <a:sp3d extrusionH="28000" prstMaterial="matte"/>
        </a:bodyPr>
        <a:lstStyle/>
        <a:p>
          <a:r>
            <a:rPr lang="en-US" dirty="0" smtClean="0">
              <a:solidFill>
                <a:schemeClr val="bg1">
                  <a:alpha val="99000"/>
                </a:schemeClr>
              </a:solidFill>
              <a:effectLst/>
            </a:rPr>
            <a:t>SQL Azure (US)</a:t>
          </a:r>
          <a:endParaRPr lang="en-US" dirty="0">
            <a:solidFill>
              <a:schemeClr val="bg1">
                <a:alpha val="99000"/>
              </a:schemeClr>
            </a:solidFill>
            <a:effectLst/>
          </a:endParaRPr>
        </a:p>
      </dgm:t>
    </dgm:pt>
    <dgm:pt modelId="{F0EC1D10-B14A-4D30-A611-8FDDC38D85A3}" type="parTrans" cxnId="{110B150B-C08D-423A-85A6-3F4C9DE3C9D8}">
      <dgm:prSet/>
      <dgm:spPr>
        <a:ln>
          <a:solidFill>
            <a:schemeClr val="tx2"/>
          </a:solidFill>
        </a:ln>
      </dgm:spPr>
      <dgm:t>
        <a:bodyPr/>
        <a:lstStyle/>
        <a:p>
          <a:endParaRPr lang="en-US" dirty="0">
            <a:solidFill>
              <a:schemeClr val="bg1">
                <a:alpha val="99000"/>
              </a:schemeClr>
            </a:solidFill>
            <a:effectLst/>
          </a:endParaRPr>
        </a:p>
      </dgm:t>
    </dgm:pt>
    <dgm:pt modelId="{359A99E1-ADFD-4815-B533-B0D8BDAF48EF}" type="sibTrans" cxnId="{110B150B-C08D-423A-85A6-3F4C9DE3C9D8}">
      <dgm:prSet/>
      <dgm:spPr/>
      <dgm:t>
        <a:bodyPr/>
        <a:lstStyle/>
        <a:p>
          <a:endParaRPr lang="en-US">
            <a:solidFill>
              <a:schemeClr val="bg1">
                <a:alpha val="99000"/>
              </a:schemeClr>
            </a:solidFill>
            <a:effectLst/>
          </a:endParaRPr>
        </a:p>
      </dgm:t>
    </dgm:pt>
    <dgm:pt modelId="{E8BD4738-9C9D-4310-8308-ACADB5F68313}">
      <dgm:prSet phldrT="[Text]"/>
      <dgm:spPr>
        <a:solidFill>
          <a:schemeClr val="accent6"/>
        </a:solidFill>
        <a:effectLst/>
        <a:sp3d extrusionH="152250" prstMaterial="matte"/>
      </dgm:spPr>
      <dgm:t>
        <a:bodyPr>
          <a:sp3d extrusionH="28000" prstMaterial="matte"/>
        </a:bodyPr>
        <a:lstStyle/>
        <a:p>
          <a:r>
            <a:rPr lang="en-US" dirty="0" smtClean="0">
              <a:solidFill>
                <a:schemeClr val="bg1">
                  <a:alpha val="99000"/>
                </a:schemeClr>
              </a:solidFill>
              <a:effectLst/>
            </a:rPr>
            <a:t>SQL Azure (WE)</a:t>
          </a:r>
          <a:endParaRPr lang="en-US" dirty="0">
            <a:solidFill>
              <a:schemeClr val="bg1">
                <a:alpha val="99000"/>
              </a:schemeClr>
            </a:solidFill>
            <a:effectLst/>
          </a:endParaRPr>
        </a:p>
      </dgm:t>
    </dgm:pt>
    <dgm:pt modelId="{3677D5F7-93F2-4F4A-B373-05D1EBC62781}" type="parTrans" cxnId="{72BCEB60-B164-4A37-B790-5560F6A097F3}">
      <dgm:prSet/>
      <dgm:spPr>
        <a:ln>
          <a:solidFill>
            <a:schemeClr val="tx2"/>
          </a:solidFill>
        </a:ln>
      </dgm:spPr>
      <dgm:t>
        <a:bodyPr/>
        <a:lstStyle/>
        <a:p>
          <a:endParaRPr lang="en-US" dirty="0">
            <a:solidFill>
              <a:schemeClr val="bg1">
                <a:alpha val="99000"/>
              </a:schemeClr>
            </a:solidFill>
            <a:effectLst/>
          </a:endParaRPr>
        </a:p>
      </dgm:t>
    </dgm:pt>
    <dgm:pt modelId="{F9420BD5-5597-4D56-8498-A095A2B30FFC}" type="sibTrans" cxnId="{72BCEB60-B164-4A37-B790-5560F6A097F3}">
      <dgm:prSet/>
      <dgm:spPr/>
      <dgm:t>
        <a:bodyPr/>
        <a:lstStyle/>
        <a:p>
          <a:endParaRPr lang="en-US">
            <a:solidFill>
              <a:schemeClr val="bg1">
                <a:alpha val="99000"/>
              </a:schemeClr>
            </a:solidFill>
            <a:effectLst/>
          </a:endParaRPr>
        </a:p>
      </dgm:t>
    </dgm:pt>
    <dgm:pt modelId="{E91490AB-096F-4112-9F17-8E37863B8A5F}">
      <dgm:prSet phldrT="[Text]"/>
      <dgm:spPr>
        <a:solidFill>
          <a:schemeClr val="accent1"/>
        </a:solidFill>
        <a:effectLst/>
        <a:sp3d extrusionH="152250" prstMaterial="matte"/>
      </dgm:spPr>
      <dgm:t>
        <a:bodyPr>
          <a:sp3d extrusionH="28000" prstMaterial="matte"/>
        </a:bodyPr>
        <a:lstStyle/>
        <a:p>
          <a:r>
            <a:rPr lang="en-US" dirty="0" smtClean="0">
              <a:solidFill>
                <a:schemeClr val="bg1">
                  <a:alpha val="99000"/>
                </a:schemeClr>
              </a:solidFill>
              <a:effectLst/>
            </a:rPr>
            <a:t>SQL Server (OnPrem)</a:t>
          </a:r>
          <a:endParaRPr lang="en-US" dirty="0">
            <a:solidFill>
              <a:schemeClr val="bg1">
                <a:alpha val="99000"/>
              </a:schemeClr>
            </a:solidFill>
            <a:effectLst/>
          </a:endParaRPr>
        </a:p>
      </dgm:t>
    </dgm:pt>
    <dgm:pt modelId="{7C5AC8A0-2F59-4BB2-B077-A4B09B402C19}" type="parTrans" cxnId="{85523EC1-66A9-4767-80AE-37C5A4318065}">
      <dgm:prSet/>
      <dgm:spPr>
        <a:ln>
          <a:solidFill>
            <a:schemeClr val="tx2"/>
          </a:solidFill>
        </a:ln>
      </dgm:spPr>
      <dgm:t>
        <a:bodyPr/>
        <a:lstStyle/>
        <a:p>
          <a:endParaRPr lang="en-US" dirty="0">
            <a:solidFill>
              <a:schemeClr val="bg1">
                <a:alpha val="99000"/>
              </a:schemeClr>
            </a:solidFill>
            <a:effectLst/>
          </a:endParaRPr>
        </a:p>
      </dgm:t>
    </dgm:pt>
    <dgm:pt modelId="{E9E16020-78B3-425C-B6A8-208331CDE78E}" type="sibTrans" cxnId="{85523EC1-66A9-4767-80AE-37C5A4318065}">
      <dgm:prSet/>
      <dgm:spPr/>
      <dgm:t>
        <a:bodyPr/>
        <a:lstStyle/>
        <a:p>
          <a:endParaRPr lang="en-US">
            <a:solidFill>
              <a:schemeClr val="bg1">
                <a:alpha val="99000"/>
              </a:schemeClr>
            </a:solidFill>
            <a:effectLst/>
          </a:endParaRPr>
        </a:p>
      </dgm:t>
    </dgm:pt>
    <dgm:pt modelId="{27E6DC88-6717-4454-AD14-47CA621595E6}" type="pres">
      <dgm:prSet presAssocID="{9D2F6B99-78E7-4F95-B2F3-CBB77712F98E}" presName="cycle" presStyleCnt="0">
        <dgm:presLayoutVars>
          <dgm:chMax val="1"/>
          <dgm:dir/>
          <dgm:animLvl val="ctr"/>
          <dgm:resizeHandles val="exact"/>
        </dgm:presLayoutVars>
      </dgm:prSet>
      <dgm:spPr/>
      <dgm:t>
        <a:bodyPr/>
        <a:lstStyle/>
        <a:p>
          <a:endParaRPr lang="en-US"/>
        </a:p>
      </dgm:t>
    </dgm:pt>
    <dgm:pt modelId="{B30DF49B-0856-4764-A457-C374131F9B1C}" type="pres">
      <dgm:prSet presAssocID="{94050BB7-A70F-483E-AB23-8CE3451D960B}" presName="centerShape" presStyleLbl="node0" presStyleIdx="0" presStyleCnt="1"/>
      <dgm:spPr/>
      <dgm:t>
        <a:bodyPr/>
        <a:lstStyle/>
        <a:p>
          <a:endParaRPr lang="en-US"/>
        </a:p>
      </dgm:t>
    </dgm:pt>
    <dgm:pt modelId="{8733C70E-D71A-4FAA-A5E7-87D9116DD4EF}" type="pres">
      <dgm:prSet presAssocID="{F0EC1D10-B14A-4D30-A611-8FDDC38D85A3}" presName="Name9" presStyleLbl="parChTrans1D2" presStyleIdx="0" presStyleCnt="3"/>
      <dgm:spPr/>
      <dgm:t>
        <a:bodyPr/>
        <a:lstStyle/>
        <a:p>
          <a:endParaRPr lang="en-US"/>
        </a:p>
      </dgm:t>
    </dgm:pt>
    <dgm:pt modelId="{B0253916-E958-4A09-8DA8-419E90A5A0AD}" type="pres">
      <dgm:prSet presAssocID="{F0EC1D10-B14A-4D30-A611-8FDDC38D85A3}" presName="connTx" presStyleLbl="parChTrans1D2" presStyleIdx="0" presStyleCnt="3"/>
      <dgm:spPr/>
      <dgm:t>
        <a:bodyPr/>
        <a:lstStyle/>
        <a:p>
          <a:endParaRPr lang="en-US"/>
        </a:p>
      </dgm:t>
    </dgm:pt>
    <dgm:pt modelId="{BA18DF32-3670-42F7-B070-1D0E04DFE2C4}" type="pres">
      <dgm:prSet presAssocID="{24642C94-DBEC-4DD0-A6CE-261D98311C8C}" presName="node" presStyleLbl="node1" presStyleIdx="0" presStyleCnt="3">
        <dgm:presLayoutVars>
          <dgm:bulletEnabled val="1"/>
        </dgm:presLayoutVars>
      </dgm:prSet>
      <dgm:spPr/>
      <dgm:t>
        <a:bodyPr/>
        <a:lstStyle/>
        <a:p>
          <a:endParaRPr lang="en-US"/>
        </a:p>
      </dgm:t>
    </dgm:pt>
    <dgm:pt modelId="{D8959441-D70A-4AE9-BAD0-94B1C59C4975}" type="pres">
      <dgm:prSet presAssocID="{3677D5F7-93F2-4F4A-B373-05D1EBC62781}" presName="Name9" presStyleLbl="parChTrans1D2" presStyleIdx="1" presStyleCnt="3"/>
      <dgm:spPr/>
      <dgm:t>
        <a:bodyPr/>
        <a:lstStyle/>
        <a:p>
          <a:endParaRPr lang="en-US"/>
        </a:p>
      </dgm:t>
    </dgm:pt>
    <dgm:pt modelId="{5CCA5118-59C3-4EAC-B3D3-DFDEBC6883AA}" type="pres">
      <dgm:prSet presAssocID="{3677D5F7-93F2-4F4A-B373-05D1EBC62781}" presName="connTx" presStyleLbl="parChTrans1D2" presStyleIdx="1" presStyleCnt="3"/>
      <dgm:spPr/>
      <dgm:t>
        <a:bodyPr/>
        <a:lstStyle/>
        <a:p>
          <a:endParaRPr lang="en-US"/>
        </a:p>
      </dgm:t>
    </dgm:pt>
    <dgm:pt modelId="{50C615F8-0A71-4A2C-8F48-AD6FB40200FF}" type="pres">
      <dgm:prSet presAssocID="{E8BD4738-9C9D-4310-8308-ACADB5F68313}" presName="node" presStyleLbl="node1" presStyleIdx="1" presStyleCnt="3">
        <dgm:presLayoutVars>
          <dgm:bulletEnabled val="1"/>
        </dgm:presLayoutVars>
      </dgm:prSet>
      <dgm:spPr/>
      <dgm:t>
        <a:bodyPr/>
        <a:lstStyle/>
        <a:p>
          <a:endParaRPr lang="en-US"/>
        </a:p>
      </dgm:t>
    </dgm:pt>
    <dgm:pt modelId="{DE1240C2-5E60-4F96-969F-2425DC7A8F58}" type="pres">
      <dgm:prSet presAssocID="{7C5AC8A0-2F59-4BB2-B077-A4B09B402C19}" presName="Name9" presStyleLbl="parChTrans1D2" presStyleIdx="2" presStyleCnt="3"/>
      <dgm:spPr/>
      <dgm:t>
        <a:bodyPr/>
        <a:lstStyle/>
        <a:p>
          <a:endParaRPr lang="en-US"/>
        </a:p>
      </dgm:t>
    </dgm:pt>
    <dgm:pt modelId="{D9486688-689D-48AF-8993-6B92226853DD}" type="pres">
      <dgm:prSet presAssocID="{7C5AC8A0-2F59-4BB2-B077-A4B09B402C19}" presName="connTx" presStyleLbl="parChTrans1D2" presStyleIdx="2" presStyleCnt="3"/>
      <dgm:spPr/>
      <dgm:t>
        <a:bodyPr/>
        <a:lstStyle/>
        <a:p>
          <a:endParaRPr lang="en-US"/>
        </a:p>
      </dgm:t>
    </dgm:pt>
    <dgm:pt modelId="{C75D0588-B4E4-41E8-BEED-E0E7064E4A2B}" type="pres">
      <dgm:prSet presAssocID="{E91490AB-096F-4112-9F17-8E37863B8A5F}" presName="node" presStyleLbl="node1" presStyleIdx="2" presStyleCnt="3">
        <dgm:presLayoutVars>
          <dgm:bulletEnabled val="1"/>
        </dgm:presLayoutVars>
      </dgm:prSet>
      <dgm:spPr/>
      <dgm:t>
        <a:bodyPr/>
        <a:lstStyle/>
        <a:p>
          <a:endParaRPr lang="en-US"/>
        </a:p>
      </dgm:t>
    </dgm:pt>
  </dgm:ptLst>
  <dgm:cxnLst>
    <dgm:cxn modelId="{110B150B-C08D-423A-85A6-3F4C9DE3C9D8}" srcId="{94050BB7-A70F-483E-AB23-8CE3451D960B}" destId="{24642C94-DBEC-4DD0-A6CE-261D98311C8C}" srcOrd="0" destOrd="0" parTransId="{F0EC1D10-B14A-4D30-A611-8FDDC38D85A3}" sibTransId="{359A99E1-ADFD-4815-B533-B0D8BDAF48EF}"/>
    <dgm:cxn modelId="{459A5B28-E8F7-4C2F-A620-B7B1198EE214}" type="presOf" srcId="{3677D5F7-93F2-4F4A-B373-05D1EBC62781}" destId="{D8959441-D70A-4AE9-BAD0-94B1C59C4975}" srcOrd="0" destOrd="0" presId="urn:microsoft.com/office/officeart/2005/8/layout/radial1"/>
    <dgm:cxn modelId="{D6F98F45-5C9F-4E08-AAB1-22300ADA5DE7}" type="presOf" srcId="{7C5AC8A0-2F59-4BB2-B077-A4B09B402C19}" destId="{D9486688-689D-48AF-8993-6B92226853DD}" srcOrd="1" destOrd="0" presId="urn:microsoft.com/office/officeart/2005/8/layout/radial1"/>
    <dgm:cxn modelId="{0E4F1A22-CCFA-49AC-9403-E256077470D5}" type="presOf" srcId="{E91490AB-096F-4112-9F17-8E37863B8A5F}" destId="{C75D0588-B4E4-41E8-BEED-E0E7064E4A2B}" srcOrd="0" destOrd="0" presId="urn:microsoft.com/office/officeart/2005/8/layout/radial1"/>
    <dgm:cxn modelId="{09F676F5-DCF1-48BD-9BCC-716C3ABB2D1E}" type="presOf" srcId="{E8BD4738-9C9D-4310-8308-ACADB5F68313}" destId="{50C615F8-0A71-4A2C-8F48-AD6FB40200FF}" srcOrd="0" destOrd="0" presId="urn:microsoft.com/office/officeart/2005/8/layout/radial1"/>
    <dgm:cxn modelId="{F9A5105D-B824-466A-A652-1C3A394FF6B8}" type="presOf" srcId="{3677D5F7-93F2-4F4A-B373-05D1EBC62781}" destId="{5CCA5118-59C3-4EAC-B3D3-DFDEBC6883AA}" srcOrd="1" destOrd="0" presId="urn:microsoft.com/office/officeart/2005/8/layout/radial1"/>
    <dgm:cxn modelId="{85523EC1-66A9-4767-80AE-37C5A4318065}" srcId="{94050BB7-A70F-483E-AB23-8CE3451D960B}" destId="{E91490AB-096F-4112-9F17-8E37863B8A5F}" srcOrd="2" destOrd="0" parTransId="{7C5AC8A0-2F59-4BB2-B077-A4B09B402C19}" sibTransId="{E9E16020-78B3-425C-B6A8-208331CDE78E}"/>
    <dgm:cxn modelId="{72BCEB60-B164-4A37-B790-5560F6A097F3}" srcId="{94050BB7-A70F-483E-AB23-8CE3451D960B}" destId="{E8BD4738-9C9D-4310-8308-ACADB5F68313}" srcOrd="1" destOrd="0" parTransId="{3677D5F7-93F2-4F4A-B373-05D1EBC62781}" sibTransId="{F9420BD5-5597-4D56-8498-A095A2B30FFC}"/>
    <dgm:cxn modelId="{12210B67-1E78-4D08-AAEE-596919622911}" srcId="{9D2F6B99-78E7-4F95-B2F3-CBB77712F98E}" destId="{94050BB7-A70F-483E-AB23-8CE3451D960B}" srcOrd="0" destOrd="0" parTransId="{5587EF35-1B5F-47F0-931B-DE0C713A79BD}" sibTransId="{A1ABBED0-BA72-424D-B7D7-38167E36DF2D}"/>
    <dgm:cxn modelId="{61E1D720-3C98-4251-AF94-EC4BD1CC8153}" type="presOf" srcId="{24642C94-DBEC-4DD0-A6CE-261D98311C8C}" destId="{BA18DF32-3670-42F7-B070-1D0E04DFE2C4}" srcOrd="0" destOrd="0" presId="urn:microsoft.com/office/officeart/2005/8/layout/radial1"/>
    <dgm:cxn modelId="{D2313A7D-50D6-41B2-9CF0-E305B603A982}" type="presOf" srcId="{94050BB7-A70F-483E-AB23-8CE3451D960B}" destId="{B30DF49B-0856-4764-A457-C374131F9B1C}" srcOrd="0" destOrd="0" presId="urn:microsoft.com/office/officeart/2005/8/layout/radial1"/>
    <dgm:cxn modelId="{B52C4544-2444-44E5-8EB0-A446EB726574}" type="presOf" srcId="{F0EC1D10-B14A-4D30-A611-8FDDC38D85A3}" destId="{B0253916-E958-4A09-8DA8-419E90A5A0AD}" srcOrd="1" destOrd="0" presId="urn:microsoft.com/office/officeart/2005/8/layout/radial1"/>
    <dgm:cxn modelId="{5816FDD2-71DE-4079-B91C-CD5BE67FFBB8}" type="presOf" srcId="{7C5AC8A0-2F59-4BB2-B077-A4B09B402C19}" destId="{DE1240C2-5E60-4F96-969F-2425DC7A8F58}" srcOrd="0" destOrd="0" presId="urn:microsoft.com/office/officeart/2005/8/layout/radial1"/>
    <dgm:cxn modelId="{2610C878-E3F2-4268-A47D-15BC41E94EEA}" type="presOf" srcId="{F0EC1D10-B14A-4D30-A611-8FDDC38D85A3}" destId="{8733C70E-D71A-4FAA-A5E7-87D9116DD4EF}" srcOrd="0" destOrd="0" presId="urn:microsoft.com/office/officeart/2005/8/layout/radial1"/>
    <dgm:cxn modelId="{3AE0875E-8544-43E2-B5D8-9CD5961BD9E1}" type="presOf" srcId="{9D2F6B99-78E7-4F95-B2F3-CBB77712F98E}" destId="{27E6DC88-6717-4454-AD14-47CA621595E6}" srcOrd="0" destOrd="0" presId="urn:microsoft.com/office/officeart/2005/8/layout/radial1"/>
    <dgm:cxn modelId="{4FCC5169-522F-412C-94ED-56FE757FBC1F}" type="presParOf" srcId="{27E6DC88-6717-4454-AD14-47CA621595E6}" destId="{B30DF49B-0856-4764-A457-C374131F9B1C}" srcOrd="0" destOrd="0" presId="urn:microsoft.com/office/officeart/2005/8/layout/radial1"/>
    <dgm:cxn modelId="{D54E522A-E68B-4749-B0FF-E00A421910EB}" type="presParOf" srcId="{27E6DC88-6717-4454-AD14-47CA621595E6}" destId="{8733C70E-D71A-4FAA-A5E7-87D9116DD4EF}" srcOrd="1" destOrd="0" presId="urn:microsoft.com/office/officeart/2005/8/layout/radial1"/>
    <dgm:cxn modelId="{6539CEDA-31A6-4996-9CF5-EBCE3CFC56C2}" type="presParOf" srcId="{8733C70E-D71A-4FAA-A5E7-87D9116DD4EF}" destId="{B0253916-E958-4A09-8DA8-419E90A5A0AD}" srcOrd="0" destOrd="0" presId="urn:microsoft.com/office/officeart/2005/8/layout/radial1"/>
    <dgm:cxn modelId="{BB2C1855-3B72-47DE-B145-F526FAA9D106}" type="presParOf" srcId="{27E6DC88-6717-4454-AD14-47CA621595E6}" destId="{BA18DF32-3670-42F7-B070-1D0E04DFE2C4}" srcOrd="2" destOrd="0" presId="urn:microsoft.com/office/officeart/2005/8/layout/radial1"/>
    <dgm:cxn modelId="{43B8D83D-6487-4431-A2BA-B65BD15C46E3}" type="presParOf" srcId="{27E6DC88-6717-4454-AD14-47CA621595E6}" destId="{D8959441-D70A-4AE9-BAD0-94B1C59C4975}" srcOrd="3" destOrd="0" presId="urn:microsoft.com/office/officeart/2005/8/layout/radial1"/>
    <dgm:cxn modelId="{3A3D8FB9-61B2-4493-B937-BB8F90F0309B}" type="presParOf" srcId="{D8959441-D70A-4AE9-BAD0-94B1C59C4975}" destId="{5CCA5118-59C3-4EAC-B3D3-DFDEBC6883AA}" srcOrd="0" destOrd="0" presId="urn:microsoft.com/office/officeart/2005/8/layout/radial1"/>
    <dgm:cxn modelId="{529F5453-7BFC-4DC1-A974-B1FFA7DD3B89}" type="presParOf" srcId="{27E6DC88-6717-4454-AD14-47CA621595E6}" destId="{50C615F8-0A71-4A2C-8F48-AD6FB40200FF}" srcOrd="4" destOrd="0" presId="urn:microsoft.com/office/officeart/2005/8/layout/radial1"/>
    <dgm:cxn modelId="{DF8C6FB5-C965-4C34-95F4-02748574D3FA}" type="presParOf" srcId="{27E6DC88-6717-4454-AD14-47CA621595E6}" destId="{DE1240C2-5E60-4F96-969F-2425DC7A8F58}" srcOrd="5" destOrd="0" presId="urn:microsoft.com/office/officeart/2005/8/layout/radial1"/>
    <dgm:cxn modelId="{2A97F0B6-9416-4B77-86FE-2C554FCE6D49}" type="presParOf" srcId="{DE1240C2-5E60-4F96-969F-2425DC7A8F58}" destId="{D9486688-689D-48AF-8993-6B92226853DD}" srcOrd="0" destOrd="0" presId="urn:microsoft.com/office/officeart/2005/8/layout/radial1"/>
    <dgm:cxn modelId="{42DBBF7F-B2AB-4F93-814E-6B021D536D3E}" type="presParOf" srcId="{27E6DC88-6717-4454-AD14-47CA621595E6}" destId="{C75D0588-B4E4-41E8-BEED-E0E7064E4A2B}" srcOrd="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0DF49B-0856-4764-A457-C374131F9B1C}">
      <dsp:nvSpPr>
        <dsp:cNvPr id="0" name=""/>
        <dsp:cNvSpPr/>
      </dsp:nvSpPr>
      <dsp:spPr>
        <a:xfrm>
          <a:off x="1397436" y="2121067"/>
          <a:ext cx="1224962" cy="1224962"/>
        </a:xfrm>
        <a:prstGeom prst="ellipse">
          <a:avLst/>
        </a:prstGeom>
        <a:solidFill>
          <a:schemeClr val="accent6"/>
        </a:solidFill>
        <a:ln>
          <a:noFill/>
        </a:ln>
        <a:effectLst/>
        <a:scene3d>
          <a:camera prst="orthographicFront"/>
          <a:lightRig rig="soft" dir="t"/>
          <a:backdrop>
            <a:anchor x="0" y="0" z="-210000"/>
            <a:norm dx="0" dy="0" dz="914400"/>
            <a:up dx="0" dy="914400" dz="0"/>
          </a:backdrop>
        </a:scene3d>
        <a:sp3d extrusionH="152250" prstMaterial="matte"/>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sp3d extrusionH="28000" prstMaterial="matte"/>
        </a:bodyPr>
        <a:lstStyle/>
        <a:p>
          <a:pPr lvl="0" algn="ctr" defTabSz="800100">
            <a:lnSpc>
              <a:spcPct val="90000"/>
            </a:lnSpc>
            <a:spcBef>
              <a:spcPct val="0"/>
            </a:spcBef>
            <a:spcAft>
              <a:spcPct val="35000"/>
            </a:spcAft>
          </a:pPr>
          <a:r>
            <a:rPr lang="en-US" sz="1800" kern="1200" dirty="0" smtClean="0">
              <a:solidFill>
                <a:schemeClr val="bg1">
                  <a:alpha val="99000"/>
                </a:schemeClr>
              </a:solidFill>
              <a:effectLst/>
            </a:rPr>
            <a:t>SQL Azure (Hub)</a:t>
          </a:r>
          <a:endParaRPr lang="en-US" sz="1800" kern="1200" dirty="0">
            <a:solidFill>
              <a:schemeClr val="bg1">
                <a:alpha val="99000"/>
              </a:schemeClr>
            </a:solidFill>
            <a:effectLst/>
          </a:endParaRPr>
        </a:p>
      </dsp:txBody>
      <dsp:txXfrm>
        <a:off x="1576828" y="2300459"/>
        <a:ext cx="866178" cy="866178"/>
      </dsp:txXfrm>
    </dsp:sp>
    <dsp:sp modelId="{8733C70E-D71A-4FAA-A5E7-87D9116DD4EF}">
      <dsp:nvSpPr>
        <dsp:cNvPr id="0" name=""/>
        <dsp:cNvSpPr/>
      </dsp:nvSpPr>
      <dsp:spPr>
        <a:xfrm rot="16200000">
          <a:off x="1824645" y="1908369"/>
          <a:ext cx="370543" cy="54851"/>
        </a:xfrm>
        <a:custGeom>
          <a:avLst/>
          <a:gdLst/>
          <a:ahLst/>
          <a:cxnLst/>
          <a:rect l="0" t="0" r="0" b="0"/>
          <a:pathLst>
            <a:path>
              <a:moveTo>
                <a:pt x="0" y="27425"/>
              </a:moveTo>
              <a:lnTo>
                <a:pt x="370543" y="27425"/>
              </a:lnTo>
            </a:path>
          </a:pathLst>
        </a:custGeom>
        <a:noFill/>
        <a:ln w="25400" cap="flat" cmpd="sng" algn="ctr">
          <a:solidFill>
            <a:schemeClr val="tx2"/>
          </a:solidFill>
          <a:prstDash val="solid"/>
        </a:ln>
        <a:effectLst/>
        <a:scene3d>
          <a:camera prst="orthographicFront"/>
          <a:lightRig rig="soft" dir="t"/>
          <a:backdrop>
            <a:anchor x="0" y="0" z="-210000"/>
            <a:norm dx="0" dy="0" dz="914400"/>
            <a:up dx="0" dy="914400" dz="0"/>
          </a:backdrop>
        </a:scene3d>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solidFill>
              <a:schemeClr val="bg1">
                <a:alpha val="99000"/>
              </a:schemeClr>
            </a:solidFill>
            <a:effectLst/>
          </a:endParaRPr>
        </a:p>
      </dsp:txBody>
      <dsp:txXfrm>
        <a:off x="2000653" y="1926532"/>
        <a:ext cx="18527" cy="18527"/>
      </dsp:txXfrm>
    </dsp:sp>
    <dsp:sp modelId="{BA18DF32-3670-42F7-B070-1D0E04DFE2C4}">
      <dsp:nvSpPr>
        <dsp:cNvPr id="0" name=""/>
        <dsp:cNvSpPr/>
      </dsp:nvSpPr>
      <dsp:spPr>
        <a:xfrm>
          <a:off x="1397436" y="525561"/>
          <a:ext cx="1224962" cy="1224962"/>
        </a:xfrm>
        <a:prstGeom prst="ellipse">
          <a:avLst/>
        </a:prstGeom>
        <a:solidFill>
          <a:schemeClr val="accent6"/>
        </a:solidFill>
        <a:ln>
          <a:noFill/>
        </a:ln>
        <a:effectLst/>
        <a:scene3d>
          <a:camera prst="orthographicFront"/>
          <a:lightRig rig="soft" dir="t"/>
          <a:backdrop>
            <a:anchor x="0" y="0" z="-210000"/>
            <a:norm dx="0" dy="0" dz="914400"/>
            <a:up dx="0" dy="914400" dz="0"/>
          </a:backdrop>
        </a:scene3d>
        <a:sp3d extrusionH="152250" prstMaterial="matte"/>
      </dsp:spPr>
      <dsp:style>
        <a:lnRef idx="0">
          <a:scrgbClr r="0" g="0" b="0"/>
        </a:lnRef>
        <a:fillRef idx="1">
          <a:scrgbClr r="0" g="0" b="0"/>
        </a:fillRef>
        <a:effectRef idx="2">
          <a:scrgbClr r="0" g="0" b="0"/>
        </a:effectRef>
        <a:fontRef idx="minor">
          <a:schemeClr val="lt1"/>
        </a:fontRef>
      </dsp:style>
      <dsp:txBody>
        <a:bodyPr spcFirstLastPara="0" vert="horz" wrap="square" lIns="9525" tIns="9525" rIns="9525" bIns="9525" numCol="1" spcCol="1270" anchor="ctr" anchorCtr="0">
          <a:noAutofit/>
          <a:sp3d extrusionH="28000" prstMaterial="matte"/>
        </a:bodyPr>
        <a:lstStyle/>
        <a:p>
          <a:pPr lvl="0" algn="ctr" defTabSz="666750">
            <a:lnSpc>
              <a:spcPct val="90000"/>
            </a:lnSpc>
            <a:spcBef>
              <a:spcPct val="0"/>
            </a:spcBef>
            <a:spcAft>
              <a:spcPct val="35000"/>
            </a:spcAft>
          </a:pPr>
          <a:r>
            <a:rPr lang="en-US" sz="1500" kern="1200" dirty="0" smtClean="0">
              <a:solidFill>
                <a:schemeClr val="bg1">
                  <a:alpha val="99000"/>
                </a:schemeClr>
              </a:solidFill>
              <a:effectLst/>
            </a:rPr>
            <a:t>SQL Azure (US)</a:t>
          </a:r>
          <a:endParaRPr lang="en-US" sz="1500" kern="1200" dirty="0">
            <a:solidFill>
              <a:schemeClr val="bg1">
                <a:alpha val="99000"/>
              </a:schemeClr>
            </a:solidFill>
            <a:effectLst/>
          </a:endParaRPr>
        </a:p>
      </dsp:txBody>
      <dsp:txXfrm>
        <a:off x="1576828" y="704953"/>
        <a:ext cx="866178" cy="866178"/>
      </dsp:txXfrm>
    </dsp:sp>
    <dsp:sp modelId="{D8959441-D70A-4AE9-BAD0-94B1C59C4975}">
      <dsp:nvSpPr>
        <dsp:cNvPr id="0" name=""/>
        <dsp:cNvSpPr/>
      </dsp:nvSpPr>
      <dsp:spPr>
        <a:xfrm rot="1800000">
          <a:off x="2515519" y="3104999"/>
          <a:ext cx="370543" cy="54851"/>
        </a:xfrm>
        <a:custGeom>
          <a:avLst/>
          <a:gdLst/>
          <a:ahLst/>
          <a:cxnLst/>
          <a:rect l="0" t="0" r="0" b="0"/>
          <a:pathLst>
            <a:path>
              <a:moveTo>
                <a:pt x="0" y="27425"/>
              </a:moveTo>
              <a:lnTo>
                <a:pt x="370543" y="27425"/>
              </a:lnTo>
            </a:path>
          </a:pathLst>
        </a:custGeom>
        <a:noFill/>
        <a:ln w="25400" cap="flat" cmpd="sng" algn="ctr">
          <a:solidFill>
            <a:schemeClr val="tx2"/>
          </a:solidFill>
          <a:prstDash val="solid"/>
        </a:ln>
        <a:effectLst/>
        <a:scene3d>
          <a:camera prst="orthographicFront"/>
          <a:lightRig rig="soft" dir="t"/>
          <a:backdrop>
            <a:anchor x="0" y="0" z="-210000"/>
            <a:norm dx="0" dy="0" dz="914400"/>
            <a:up dx="0" dy="914400" dz="0"/>
          </a:backdrop>
        </a:scene3d>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solidFill>
              <a:schemeClr val="bg1">
                <a:alpha val="99000"/>
              </a:schemeClr>
            </a:solidFill>
            <a:effectLst/>
          </a:endParaRPr>
        </a:p>
      </dsp:txBody>
      <dsp:txXfrm>
        <a:off x="2691528" y="3123161"/>
        <a:ext cx="18527" cy="18527"/>
      </dsp:txXfrm>
    </dsp:sp>
    <dsp:sp modelId="{50C615F8-0A71-4A2C-8F48-AD6FB40200FF}">
      <dsp:nvSpPr>
        <dsp:cNvPr id="0" name=""/>
        <dsp:cNvSpPr/>
      </dsp:nvSpPr>
      <dsp:spPr>
        <a:xfrm>
          <a:off x="2779184" y="2918820"/>
          <a:ext cx="1224962" cy="1224962"/>
        </a:xfrm>
        <a:prstGeom prst="ellipse">
          <a:avLst/>
        </a:prstGeom>
        <a:solidFill>
          <a:schemeClr val="accent6"/>
        </a:solidFill>
        <a:ln>
          <a:noFill/>
        </a:ln>
        <a:effectLst/>
        <a:scene3d>
          <a:camera prst="orthographicFront"/>
          <a:lightRig rig="soft" dir="t"/>
          <a:backdrop>
            <a:anchor x="0" y="0" z="-210000"/>
            <a:norm dx="0" dy="0" dz="914400"/>
            <a:up dx="0" dy="914400" dz="0"/>
          </a:backdrop>
        </a:scene3d>
        <a:sp3d extrusionH="152250" prstMaterial="matte"/>
      </dsp:spPr>
      <dsp:style>
        <a:lnRef idx="0">
          <a:scrgbClr r="0" g="0" b="0"/>
        </a:lnRef>
        <a:fillRef idx="1">
          <a:scrgbClr r="0" g="0" b="0"/>
        </a:fillRef>
        <a:effectRef idx="2">
          <a:scrgbClr r="0" g="0" b="0"/>
        </a:effectRef>
        <a:fontRef idx="minor">
          <a:schemeClr val="lt1"/>
        </a:fontRef>
      </dsp:style>
      <dsp:txBody>
        <a:bodyPr spcFirstLastPara="0" vert="horz" wrap="square" lIns="9525" tIns="9525" rIns="9525" bIns="9525" numCol="1" spcCol="1270" anchor="ctr" anchorCtr="0">
          <a:noAutofit/>
          <a:sp3d extrusionH="28000" prstMaterial="matte"/>
        </a:bodyPr>
        <a:lstStyle/>
        <a:p>
          <a:pPr lvl="0" algn="ctr" defTabSz="666750">
            <a:lnSpc>
              <a:spcPct val="90000"/>
            </a:lnSpc>
            <a:spcBef>
              <a:spcPct val="0"/>
            </a:spcBef>
            <a:spcAft>
              <a:spcPct val="35000"/>
            </a:spcAft>
          </a:pPr>
          <a:r>
            <a:rPr lang="en-US" sz="1500" kern="1200" dirty="0" smtClean="0">
              <a:solidFill>
                <a:schemeClr val="bg1">
                  <a:alpha val="99000"/>
                </a:schemeClr>
              </a:solidFill>
              <a:effectLst/>
            </a:rPr>
            <a:t>SQL Azure (WE)</a:t>
          </a:r>
          <a:endParaRPr lang="en-US" sz="1500" kern="1200" dirty="0">
            <a:solidFill>
              <a:schemeClr val="bg1">
                <a:alpha val="99000"/>
              </a:schemeClr>
            </a:solidFill>
            <a:effectLst/>
          </a:endParaRPr>
        </a:p>
      </dsp:txBody>
      <dsp:txXfrm>
        <a:off x="2958576" y="3098212"/>
        <a:ext cx="866178" cy="866178"/>
      </dsp:txXfrm>
    </dsp:sp>
    <dsp:sp modelId="{DE1240C2-5E60-4F96-969F-2425DC7A8F58}">
      <dsp:nvSpPr>
        <dsp:cNvPr id="0" name=""/>
        <dsp:cNvSpPr/>
      </dsp:nvSpPr>
      <dsp:spPr>
        <a:xfrm rot="9000000">
          <a:off x="1133771" y="3104999"/>
          <a:ext cx="370543" cy="54851"/>
        </a:xfrm>
        <a:custGeom>
          <a:avLst/>
          <a:gdLst/>
          <a:ahLst/>
          <a:cxnLst/>
          <a:rect l="0" t="0" r="0" b="0"/>
          <a:pathLst>
            <a:path>
              <a:moveTo>
                <a:pt x="0" y="27425"/>
              </a:moveTo>
              <a:lnTo>
                <a:pt x="370543" y="27425"/>
              </a:lnTo>
            </a:path>
          </a:pathLst>
        </a:custGeom>
        <a:noFill/>
        <a:ln w="25400" cap="flat" cmpd="sng" algn="ctr">
          <a:solidFill>
            <a:schemeClr val="tx2"/>
          </a:solidFill>
          <a:prstDash val="solid"/>
        </a:ln>
        <a:effectLst/>
        <a:scene3d>
          <a:camera prst="orthographicFront"/>
          <a:lightRig rig="soft" dir="t"/>
          <a:backdrop>
            <a:anchor x="0" y="0" z="-210000"/>
            <a:norm dx="0" dy="0" dz="914400"/>
            <a:up dx="0" dy="914400" dz="0"/>
          </a:backdrop>
        </a:scene3d>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solidFill>
              <a:schemeClr val="bg1">
                <a:alpha val="99000"/>
              </a:schemeClr>
            </a:solidFill>
            <a:effectLst/>
          </a:endParaRPr>
        </a:p>
      </dsp:txBody>
      <dsp:txXfrm rot="10800000">
        <a:off x="1309779" y="3123161"/>
        <a:ext cx="18527" cy="18527"/>
      </dsp:txXfrm>
    </dsp:sp>
    <dsp:sp modelId="{C75D0588-B4E4-41E8-BEED-E0E7064E4A2B}">
      <dsp:nvSpPr>
        <dsp:cNvPr id="0" name=""/>
        <dsp:cNvSpPr/>
      </dsp:nvSpPr>
      <dsp:spPr>
        <a:xfrm>
          <a:off x="15688" y="2918820"/>
          <a:ext cx="1224962" cy="1224962"/>
        </a:xfrm>
        <a:prstGeom prst="ellipse">
          <a:avLst/>
        </a:prstGeom>
        <a:solidFill>
          <a:schemeClr val="accent1"/>
        </a:solidFill>
        <a:ln>
          <a:noFill/>
        </a:ln>
        <a:effectLst/>
        <a:scene3d>
          <a:camera prst="orthographicFront"/>
          <a:lightRig rig="soft" dir="t"/>
          <a:backdrop>
            <a:anchor x="0" y="0" z="-210000"/>
            <a:norm dx="0" dy="0" dz="914400"/>
            <a:up dx="0" dy="914400" dz="0"/>
          </a:backdrop>
        </a:scene3d>
        <a:sp3d extrusionH="152250" prstMaterial="matte"/>
      </dsp:spPr>
      <dsp:style>
        <a:lnRef idx="0">
          <a:scrgbClr r="0" g="0" b="0"/>
        </a:lnRef>
        <a:fillRef idx="1">
          <a:scrgbClr r="0" g="0" b="0"/>
        </a:fillRef>
        <a:effectRef idx="2">
          <a:scrgbClr r="0" g="0" b="0"/>
        </a:effectRef>
        <a:fontRef idx="minor">
          <a:schemeClr val="lt1"/>
        </a:fontRef>
      </dsp:style>
      <dsp:txBody>
        <a:bodyPr spcFirstLastPara="0" vert="horz" wrap="square" lIns="9525" tIns="9525" rIns="9525" bIns="9525" numCol="1" spcCol="1270" anchor="ctr" anchorCtr="0">
          <a:noAutofit/>
          <a:sp3d extrusionH="28000" prstMaterial="matte"/>
        </a:bodyPr>
        <a:lstStyle/>
        <a:p>
          <a:pPr lvl="0" algn="ctr" defTabSz="666750">
            <a:lnSpc>
              <a:spcPct val="90000"/>
            </a:lnSpc>
            <a:spcBef>
              <a:spcPct val="0"/>
            </a:spcBef>
            <a:spcAft>
              <a:spcPct val="35000"/>
            </a:spcAft>
          </a:pPr>
          <a:r>
            <a:rPr lang="en-US" sz="1500" kern="1200" dirty="0" smtClean="0">
              <a:solidFill>
                <a:schemeClr val="bg1">
                  <a:alpha val="99000"/>
                </a:schemeClr>
              </a:solidFill>
              <a:effectLst/>
            </a:rPr>
            <a:t>SQL Server (OnPrem)</a:t>
          </a:r>
          <a:endParaRPr lang="en-US" sz="1500" kern="1200" dirty="0">
            <a:solidFill>
              <a:schemeClr val="bg1">
                <a:alpha val="99000"/>
              </a:schemeClr>
            </a:solidFill>
            <a:effectLst/>
          </a:endParaRPr>
        </a:p>
      </dsp:txBody>
      <dsp:txXfrm>
        <a:off x="195080" y="3098212"/>
        <a:ext cx="866178" cy="866178"/>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latin typeface="Segoe UI" pitchFamily="34" charset="0"/>
              </a:rPr>
              <a:t>Understanding SQL Azure</a:t>
            </a:r>
            <a:endParaRPr lang="en-US" dirty="0">
              <a:latin typeface="Segoe UI"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3F5198-D814-4F07-A84F-942E63C84983}" type="datetimeFigureOut">
              <a:rPr lang="en-US" smtClean="0">
                <a:latin typeface="Segoe UI" pitchFamily="34" charset="0"/>
              </a:rPr>
              <a:pPr/>
              <a:t>3/6/2012</a:t>
            </a:fld>
            <a:endParaRPr lang="en-US" dirty="0">
              <a:latin typeface="Segoe UI" pitchFamily="34" charset="0"/>
            </a:endParaRPr>
          </a:p>
        </p:txBody>
      </p:sp>
      <p:sp>
        <p:nvSpPr>
          <p:cNvPr id="4" name="Footer Placeholder 3"/>
          <p:cNvSpPr>
            <a:spLocks noGrp="1"/>
          </p:cNvSpPr>
          <p:nvPr>
            <p:ph type="ftr" sz="quarter" idx="2"/>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latin typeface="Segoe UI" pitchFamily="34" charset="0"/>
              </a:rPr>
              <a:t>© 2011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UI" pitchFamily="34" charset="0"/>
              </a:rPr>
            </a:br>
            <a:r>
              <a:rPr lang="en-US" sz="500" dirty="0" smtClean="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248399" y="8685213"/>
            <a:ext cx="608013" cy="457200"/>
          </a:xfrm>
          <a:prstGeom prst="rect">
            <a:avLst/>
          </a:prstGeom>
        </p:spPr>
        <p:txBody>
          <a:bodyPr vert="horz" lIns="91440" tIns="45720" rIns="91440" bIns="45720"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Tree>
    <p:extLst>
      <p:ext uri="{BB962C8B-B14F-4D97-AF65-F5344CB8AC3E}">
        <p14:creationId xmlns:p14="http://schemas.microsoft.com/office/powerpoint/2010/main" val="28290163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r>
              <a:rPr lang="en-US" dirty="0" smtClean="0"/>
              <a:t>Understanding SQL Azure</a:t>
            </a: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7C3FBCD4-166E-446F-AF18-7D4A0CF9AEF6}" type="datetimeFigureOut">
              <a:rPr lang="en-US" smtClean="0"/>
              <a:pPr/>
              <a:t>3/6/2012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6172200" cy="457200"/>
          </a:xfrm>
          <a:prstGeom prst="rect">
            <a:avLst/>
          </a:prstGeom>
        </p:spPr>
        <p:txBody>
          <a:bodyPr vert="horz" lIns="91440" tIns="45720" rIns="91440" bIns="45720" rtlCol="0" anchor="b"/>
          <a:lstStyle>
            <a:lvl1pPr algn="l">
              <a:defRPr sz="500">
                <a:latin typeface="Segoe" pitchFamily="34" charset="0"/>
              </a:defRPr>
            </a:lvl1pPr>
          </a:lstStyle>
          <a:p>
            <a:r>
              <a:rPr lang="en-US" dirty="0" smtClean="0">
                <a:solidFill>
                  <a:srgbClr val="000000"/>
                </a:solidFill>
                <a:latin typeface="Segoe UI" pitchFamily="34" charset="0"/>
              </a:rPr>
              <a:t>© 2011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172199" y="8685213"/>
            <a:ext cx="684213" cy="457200"/>
          </a:xfrm>
          <a:prstGeom prst="rect">
            <a:avLst/>
          </a:prstGeom>
        </p:spPr>
        <p:txBody>
          <a:bodyPr vert="horz" lIns="91440" tIns="45720" rIns="91440" bIns="45720" rtlCol="0" anchor="b"/>
          <a:lstStyle>
            <a:lvl1pPr algn="r">
              <a:defRPr sz="1200">
                <a:latin typeface="Segoe UI" pitchFamily="34" charset="0"/>
              </a:defRPr>
            </a:lvl1pPr>
          </a:lstStyle>
          <a:p>
            <a:fld id="{8B263312-38AA-4E1E-B2B5-0F8F122B24FE}" type="slidenum">
              <a:rPr lang="en-US" smtClean="0"/>
              <a:pPr/>
              <a:t>‹#›</a:t>
            </a:fld>
            <a:endParaRPr lang="en-US" dirty="0"/>
          </a:p>
        </p:txBody>
      </p:sp>
    </p:spTree>
    <p:extLst>
      <p:ext uri="{BB962C8B-B14F-4D97-AF65-F5344CB8AC3E}">
        <p14:creationId xmlns:p14="http://schemas.microsoft.com/office/powerpoint/2010/main" val="3124071592"/>
      </p:ext>
    </p:extLst>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UI"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472694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743D80-E441-4DE6-AD4D-A3326A9B767E}" type="slidenum">
              <a:rPr lang="en-US" smtClean="0"/>
              <a:t>4</a:t>
            </a:fld>
            <a:endParaRPr lang="en-US" dirty="0"/>
          </a:p>
        </p:txBody>
      </p:sp>
    </p:spTree>
    <p:extLst>
      <p:ext uri="{BB962C8B-B14F-4D97-AF65-F5344CB8AC3E}">
        <p14:creationId xmlns:p14="http://schemas.microsoft.com/office/powerpoint/2010/main" val="1782926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737CDB-F497-4071-88DB-C233CAC28117}" type="slidenum">
              <a:rPr lang="en-US" smtClean="0"/>
              <a:t>7</a:t>
            </a:fld>
            <a:endParaRPr lang="en-US" dirty="0"/>
          </a:p>
        </p:txBody>
      </p:sp>
    </p:spTree>
    <p:extLst>
      <p:ext uri="{BB962C8B-B14F-4D97-AF65-F5344CB8AC3E}">
        <p14:creationId xmlns:p14="http://schemas.microsoft.com/office/powerpoint/2010/main" val="3946970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743D80-E441-4DE6-AD4D-A3326A9B767E}" type="slidenum">
              <a:rPr lang="en-US" smtClean="0"/>
              <a:t>8</a:t>
            </a:fld>
            <a:endParaRPr lang="en-US" dirty="0"/>
          </a:p>
        </p:txBody>
      </p:sp>
    </p:spTree>
    <p:extLst>
      <p:ext uri="{BB962C8B-B14F-4D97-AF65-F5344CB8AC3E}">
        <p14:creationId xmlns:p14="http://schemas.microsoft.com/office/powerpoint/2010/main" val="1782926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737CDB-F497-4071-88DB-C233CAC28117}" type="slidenum">
              <a:rPr lang="en-US" smtClean="0"/>
              <a:t>13</a:t>
            </a:fld>
            <a:endParaRPr lang="en-US" dirty="0"/>
          </a:p>
        </p:txBody>
      </p:sp>
    </p:spTree>
    <p:extLst>
      <p:ext uri="{BB962C8B-B14F-4D97-AF65-F5344CB8AC3E}">
        <p14:creationId xmlns:p14="http://schemas.microsoft.com/office/powerpoint/2010/main" val="3946970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743D80-E441-4DE6-AD4D-A3326A9B767E}" type="slidenum">
              <a:rPr lang="en-US" smtClean="0"/>
              <a:t>14</a:t>
            </a:fld>
            <a:endParaRPr lang="en-US" dirty="0"/>
          </a:p>
        </p:txBody>
      </p:sp>
    </p:spTree>
    <p:extLst>
      <p:ext uri="{BB962C8B-B14F-4D97-AF65-F5344CB8AC3E}">
        <p14:creationId xmlns:p14="http://schemas.microsoft.com/office/powerpoint/2010/main" val="1782926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743D80-E441-4DE6-AD4D-A3326A9B767E}" type="slidenum">
              <a:rPr lang="en-US" smtClean="0"/>
              <a:t>19</a:t>
            </a:fld>
            <a:endParaRPr lang="en-US" dirty="0"/>
          </a:p>
        </p:txBody>
      </p:sp>
    </p:spTree>
    <p:extLst>
      <p:ext uri="{BB962C8B-B14F-4D97-AF65-F5344CB8AC3E}">
        <p14:creationId xmlns:p14="http://schemas.microsoft.com/office/powerpoint/2010/main" val="1782926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737CDB-F497-4071-88DB-C233CAC28117}" type="slidenum">
              <a:rPr lang="en-US" smtClean="0"/>
              <a:t>23</a:t>
            </a:fld>
            <a:endParaRPr lang="en-US" dirty="0"/>
          </a:p>
        </p:txBody>
      </p:sp>
    </p:spTree>
    <p:extLst>
      <p:ext uri="{BB962C8B-B14F-4D97-AF65-F5344CB8AC3E}">
        <p14:creationId xmlns:p14="http://schemas.microsoft.com/office/powerpoint/2010/main" val="3946970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737CDB-F497-4071-88DB-C233CAC28117}" type="slidenum">
              <a:rPr lang="en-US" smtClean="0"/>
              <a:t>26</a:t>
            </a:fld>
            <a:endParaRPr lang="en-US" dirty="0"/>
          </a:p>
        </p:txBody>
      </p:sp>
    </p:spTree>
    <p:extLst>
      <p:ext uri="{BB962C8B-B14F-4D97-AF65-F5344CB8AC3E}">
        <p14:creationId xmlns:p14="http://schemas.microsoft.com/office/powerpoint/2010/main" val="3946970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27</a:t>
            </a:fld>
            <a:endParaRPr lang="en-US" dirty="0"/>
          </a:p>
        </p:txBody>
      </p:sp>
    </p:spTree>
    <p:extLst>
      <p:ext uri="{BB962C8B-B14F-4D97-AF65-F5344CB8AC3E}">
        <p14:creationId xmlns:p14="http://schemas.microsoft.com/office/powerpoint/2010/main" val="2632248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737CDB-F497-4071-88DB-C233CAC28117}" type="slidenum">
              <a:rPr lang="en-US" smtClean="0"/>
              <a:t>28</a:t>
            </a:fld>
            <a:endParaRPr lang="en-US" dirty="0"/>
          </a:p>
        </p:txBody>
      </p:sp>
    </p:spTree>
    <p:extLst>
      <p:ext uri="{BB962C8B-B14F-4D97-AF65-F5344CB8AC3E}">
        <p14:creationId xmlns:p14="http://schemas.microsoft.com/office/powerpoint/2010/main" val="39469708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3.wdp"/></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36" y="2234114"/>
            <a:ext cx="6281777" cy="1359196"/>
          </a:xfrm>
        </p:spPr>
        <p:txBody>
          <a:bodyPr anchor="ctr" anchorCtr="0">
            <a:noAutofit/>
          </a:bodyPr>
          <a:lstStyle>
            <a:lvl1pPr>
              <a:lnSpc>
                <a:spcPct val="90000"/>
              </a:lnSpc>
              <a:defRPr sz="66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389437" y="4612342"/>
            <a:ext cx="4091815" cy="1144929"/>
          </a:xfrm>
        </p:spPr>
        <p:txBody>
          <a:bodyPr/>
          <a:lstStyle>
            <a:lvl1pPr marL="0" indent="0">
              <a:buFont typeface="Arial" pitchFamily="34" charset="0"/>
              <a:buNone/>
              <a:defRPr sz="2400">
                <a:solidFill>
                  <a:schemeClr val="bg1">
                    <a:alpha val="98000"/>
                  </a:schemeClr>
                </a:solidFill>
                <a:latin typeface="+mj-lt"/>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228600"/>
            <a:ext cx="2250246" cy="290338"/>
          </a:xfrm>
          <a:prstGeom prst="rect">
            <a:avLst/>
          </a:prstGeom>
        </p:spPr>
      </p:pic>
    </p:spTree>
    <p:extLst>
      <p:ext uri="{BB962C8B-B14F-4D97-AF65-F5344CB8AC3E}">
        <p14:creationId xmlns:p14="http://schemas.microsoft.com/office/powerpoint/2010/main" val="798422990"/>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747897"/>
          </a:xfrm>
        </p:spPr>
        <p:txBody>
          <a:bodyPr/>
          <a:lstStyle>
            <a:lvl1pPr>
              <a:defRPr sz="54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800"/>
            <a:ext cx="8363938" cy="946413"/>
          </a:xfrm>
        </p:spPr>
        <p:txBody>
          <a:bodyPr/>
          <a:lstStyle>
            <a:lvl1pPr marL="3175" indent="0">
              <a:spcBef>
                <a:spcPts val="0"/>
              </a:spcBef>
              <a:spcAft>
                <a:spcPts val="900"/>
              </a:spcAft>
              <a:buSzPct val="80000"/>
              <a:buFont typeface="Arial" pitchFamily="34" charset="0"/>
              <a:buNone/>
              <a:defRPr sz="4000" spc="-100" baseline="0">
                <a:gradFill>
                  <a:gsLst>
                    <a:gs pos="0">
                      <a:srgbClr val="595959"/>
                    </a:gs>
                    <a:gs pos="86000">
                      <a:srgbClr val="595959"/>
                    </a:gs>
                  </a:gsLst>
                  <a:lin ang="5400000" scaled="0"/>
                </a:gradFill>
                <a:latin typeface="Segoe UI Light" pitchFamily="34" charset="0"/>
              </a:defRPr>
            </a:lvl1pPr>
            <a:lvl2pPr marL="3175" indent="0">
              <a:spcBef>
                <a:spcPts val="0"/>
              </a:spcBef>
              <a:buSzPct val="80000"/>
              <a:buFont typeface="Arial" pitchFamily="34" charset="0"/>
              <a:buNone/>
              <a:defRPr sz="2000" spc="-50" baseline="0">
                <a:gradFill>
                  <a:gsLst>
                    <a:gs pos="0">
                      <a:srgbClr val="595959"/>
                    </a:gs>
                    <a:gs pos="86000">
                      <a:srgbClr val="595959"/>
                    </a:gs>
                  </a:gsLst>
                  <a:lin ang="5400000" scaled="0"/>
                </a:gradFill>
              </a:defRPr>
            </a:lvl2pPr>
            <a:lvl3pPr marL="1258888" indent="-40322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604963" indent="-34607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941513" indent="-336550">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userDrawn="1"/>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7"/>
            <a:ext cx="1698488" cy="215606"/>
          </a:xfrm>
          <a:prstGeom prst="rect">
            <a:avLst/>
          </a:prstGeom>
        </p:spPr>
      </p:pic>
    </p:spTree>
    <p:extLst>
      <p:ext uri="{BB962C8B-B14F-4D97-AF65-F5344CB8AC3E}">
        <p14:creationId xmlns:p14="http://schemas.microsoft.com/office/powerpoint/2010/main" val="2919103717"/>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799"/>
            <a:ext cx="8363938" cy="2099036"/>
          </a:xfrm>
        </p:spPr>
        <p:txBody>
          <a:bodyPr/>
          <a:lstStyle>
            <a:lvl1pPr marL="0" indent="0">
              <a:spcBef>
                <a:spcPts val="0"/>
              </a:spcBef>
              <a:spcAft>
                <a:spcPts val="0"/>
              </a:spcAft>
              <a:buFont typeface="Arial" pitchFamily="34" charset="0"/>
              <a:buNone/>
              <a:defRPr lang="en-US" sz="3200" kern="1200" dirty="0" smtClean="0">
                <a:gradFill>
                  <a:gsLst>
                    <a:gs pos="0">
                      <a:srgbClr val="595959"/>
                    </a:gs>
                    <a:gs pos="86000">
                      <a:srgbClr val="595959"/>
                    </a:gs>
                  </a:gsLst>
                  <a:lin ang="5400000" scaled="0"/>
                </a:gradFill>
                <a:latin typeface="+mn-lt"/>
                <a:ea typeface="+mn-ea"/>
                <a:cs typeface="+mn-cs"/>
              </a:defRPr>
            </a:lvl1pPr>
            <a:lvl2pPr marL="688975" indent="-342900">
              <a:spcBef>
                <a:spcPts val="0"/>
              </a:spcBef>
              <a:spcAft>
                <a:spcPts val="0"/>
              </a:spcAft>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00"/>
              </a:spcAft>
              <a:buNone/>
              <a:defRPr sz="2000"/>
            </a:lvl3pPr>
            <a:lvl4pPr marL="0" indent="0">
              <a:spcBef>
                <a:spcPts val="0"/>
              </a:spcBef>
              <a:spcAft>
                <a:spcPts val="400"/>
              </a:spcAft>
              <a:buNone/>
              <a:defRPr/>
            </a:lvl4pPr>
            <a:lvl5pPr marL="342900" indent="-342900">
              <a:spcBef>
                <a:spcPts val="0"/>
              </a:spcBef>
              <a:spcAft>
                <a:spcPts val="400"/>
              </a:spcAft>
              <a:buFont typeface="Arial" pitchFamily="34" charset="0"/>
              <a:buChar char="•"/>
              <a:defRPr/>
            </a:lvl5pPr>
            <a:lvl6pPr marL="1033462" indent="-342900">
              <a:buFont typeface="Arial" pitchFamily="34" charset="0"/>
              <a:buChar char="•"/>
              <a:defRPr sz="2400">
                <a:gradFill>
                  <a:gsLst>
                    <a:gs pos="0">
                      <a:srgbClr val="595959"/>
                    </a:gs>
                    <a:gs pos="86000">
                      <a:srgbClr val="595959"/>
                    </a:gs>
                  </a:gsLst>
                  <a:lin ang="5400000" scaled="0"/>
                </a:gradFill>
              </a:defRPr>
            </a:lvl6pPr>
            <a:lvl7pPr marL="1255713" indent="-225425">
              <a:defRPr>
                <a:gradFill>
                  <a:gsLst>
                    <a:gs pos="0">
                      <a:srgbClr val="595959"/>
                    </a:gs>
                    <a:gs pos="86000">
                      <a:srgbClr val="595959"/>
                    </a:gs>
                  </a:gsLst>
                  <a:lin ang="5400000" scaled="0"/>
                </a:gradFill>
              </a:defRPr>
            </a:lvl7pPr>
            <a:lvl8pPr marL="1487488" indent="-231775">
              <a:defRPr>
                <a:gradFill>
                  <a:gsLst>
                    <a:gs pos="0">
                      <a:srgbClr val="595959"/>
                    </a:gs>
                    <a:gs pos="86000">
                      <a:srgbClr val="595959"/>
                    </a:gs>
                  </a:gsLst>
                  <a:lin ang="5400000" scaled="0"/>
                </a:gradFill>
              </a:defRPr>
            </a:lvl8pPr>
          </a:lstStyle>
          <a:p>
            <a:pPr marL="346075" lvl="0" indent="-346075" algn="l" defTabSz="914363" rtl="0" eaLnBrk="1" latinLnBrk="0" hangingPunct="1">
              <a:lnSpc>
                <a:spcPct val="90000"/>
              </a:lnSpc>
              <a:spcBef>
                <a:spcPct val="20000"/>
              </a:spcBef>
              <a:buSzPct val="90000"/>
              <a:buFont typeface="Arial" pitchFamily="34" charset="0"/>
              <a:buChar char="•"/>
            </a:pPr>
            <a:r>
              <a:rPr lang="en-US" smtClean="0"/>
              <a:t>Click to edit Master text styles</a:t>
            </a:r>
          </a:p>
          <a:p>
            <a:pPr marL="346075" lvl="1" indent="-346075" algn="l" defTabSz="914363" rtl="0" eaLnBrk="1" latinLnBrk="0" hangingPunct="1">
              <a:lnSpc>
                <a:spcPct val="90000"/>
              </a:lnSpc>
              <a:spcBef>
                <a:spcPct val="20000"/>
              </a:spcBef>
              <a:buSzPct val="90000"/>
              <a:buFont typeface="Arial" pitchFamily="34" charset="0"/>
              <a:buChar char="•"/>
            </a:pPr>
            <a:r>
              <a:rPr lang="en-US" smtClean="0"/>
              <a:t>Second level</a:t>
            </a:r>
          </a:p>
          <a:p>
            <a:pPr marL="346075" lvl="2" indent="-346075" algn="l" defTabSz="914363" rtl="0" eaLnBrk="1" latinLnBrk="0" hangingPunct="1">
              <a:lnSpc>
                <a:spcPct val="90000"/>
              </a:lnSpc>
              <a:spcBef>
                <a:spcPct val="20000"/>
              </a:spcBef>
              <a:buSzPct val="90000"/>
              <a:buFont typeface="Arial" pitchFamily="34" charset="0"/>
              <a:buChar char="•"/>
            </a:pPr>
            <a:r>
              <a:rPr lang="en-US" smtClean="0"/>
              <a:t>Third level</a:t>
            </a:r>
          </a:p>
          <a:p>
            <a:pPr marL="346075" lvl="3" indent="-346075" algn="l" defTabSz="914363" rtl="0" eaLnBrk="1" latinLnBrk="0" hangingPunct="1">
              <a:lnSpc>
                <a:spcPct val="90000"/>
              </a:lnSpc>
              <a:spcBef>
                <a:spcPct val="20000"/>
              </a:spcBef>
              <a:buSzPct val="90000"/>
              <a:buFont typeface="Arial" pitchFamily="34" charset="0"/>
              <a:buChar char="•"/>
            </a:pPr>
            <a:r>
              <a:rPr lang="en-US" smtClean="0"/>
              <a:t>Fourth level</a:t>
            </a:r>
          </a:p>
          <a:p>
            <a:pPr marL="346075" lvl="4" indent="-346075" algn="l" defTabSz="914363"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6" name="Picture 5"/>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7"/>
            <a:ext cx="1698488" cy="215606"/>
          </a:xfrm>
          <a:prstGeom prst="rect">
            <a:avLst/>
          </a:prstGeom>
        </p:spPr>
      </p:pic>
    </p:spTree>
    <p:extLst>
      <p:ext uri="{BB962C8B-B14F-4D97-AF65-F5344CB8AC3E}">
        <p14:creationId xmlns:p14="http://schemas.microsoft.com/office/powerpoint/2010/main" val="4029472072"/>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747897"/>
          </a:xfrm>
        </p:spPr>
        <p:txBody>
          <a:bodyPr/>
          <a:lstStyle>
            <a:lvl1pPr>
              <a:defRPr sz="5400"/>
            </a:lvl1pPr>
          </a:lstStyle>
          <a:p>
            <a:r>
              <a:rPr lang="en-US" smtClean="0"/>
              <a:t>Click to edit Master title style</a:t>
            </a:r>
            <a:endParaRPr lang="en-US" dirty="0"/>
          </a:p>
        </p:txBody>
      </p:sp>
      <p:sp>
        <p:nvSpPr>
          <p:cNvPr id="3" name="Content Placeholder 2"/>
          <p:cNvSpPr>
            <a:spLocks noGrp="1"/>
          </p:cNvSpPr>
          <p:nvPr>
            <p:ph sz="half" idx="1"/>
          </p:nvPr>
        </p:nvSpPr>
        <p:spPr>
          <a:xfrm>
            <a:off x="389436" y="1447800"/>
            <a:ext cx="4115872" cy="2443746"/>
          </a:xfrm>
        </p:spPr>
        <p:txBody>
          <a:bodyPr/>
          <a:lstStyle>
            <a:lvl1pPr marL="341313" indent="-341313">
              <a:lnSpc>
                <a:spcPct val="90000"/>
              </a:lnSpc>
              <a:buSzPct val="80000"/>
              <a:buFont typeface="Arial" pitchFamily="34" charset="0"/>
              <a:buChar char="•"/>
              <a:defRPr sz="3200"/>
            </a:lvl1pPr>
            <a:lvl2pPr marL="627063" indent="-285750">
              <a:lnSpc>
                <a:spcPct val="90000"/>
              </a:lnSpc>
              <a:buSzPct val="80000"/>
              <a:buFont typeface="Arial" pitchFamily="34" charset="0"/>
              <a:buChar char="•"/>
              <a:defRPr sz="2800"/>
            </a:lvl2pPr>
            <a:lvl3pPr marL="914400" indent="-287338">
              <a:lnSpc>
                <a:spcPct val="90000"/>
              </a:lnSpc>
              <a:buSzPct val="80000"/>
              <a:buFont typeface="Arial" pitchFamily="34" charset="0"/>
              <a:buChar char="•"/>
              <a:defRPr sz="2400"/>
            </a:lvl3pPr>
            <a:lvl4pPr marL="1712913" indent="-225425">
              <a:lnSpc>
                <a:spcPct val="90000"/>
              </a:lnSpc>
              <a:buSzPct val="80000"/>
              <a:buFont typeface="Arial" pitchFamily="34" charset="0"/>
              <a:buChar char="•"/>
              <a:defRPr sz="2000"/>
            </a:lvl4pPr>
            <a:lvl5pPr marL="1944688" indent="-231775">
              <a:lnSpc>
                <a:spcPct val="90000"/>
              </a:lnSpc>
              <a:buSzPct val="80000"/>
              <a:buFont typeface="Arial" pitchFamily="34" charset="0"/>
              <a:buChar cha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1" y="1447800"/>
            <a:ext cx="4115872" cy="2443746"/>
          </a:xfrm>
        </p:spPr>
        <p:txBody>
          <a:bodyPr/>
          <a:lstStyle>
            <a:lvl1pPr marL="457200" indent="-457200">
              <a:lnSpc>
                <a:spcPct val="90000"/>
              </a:lnSpc>
              <a:buSzPct val="80000"/>
              <a:buFont typeface="Arial" pitchFamily="34" charset="0"/>
              <a:buChar char="•"/>
              <a:defRPr lang="en-US" sz="3200" kern="1200" dirty="0" smtClean="0">
                <a:gradFill>
                  <a:gsLst>
                    <a:gs pos="0">
                      <a:srgbClr val="595959"/>
                    </a:gs>
                    <a:gs pos="86000">
                      <a:srgbClr val="595959"/>
                    </a:gs>
                  </a:gsLst>
                  <a:lin ang="5400000" scaled="0"/>
                </a:gradFill>
                <a:latin typeface="+mn-lt"/>
                <a:ea typeface="+mn-ea"/>
                <a:cs typeface="+mn-cs"/>
              </a:defRPr>
            </a:lvl1pPr>
            <a:lvl2pPr marL="798513" indent="-457200">
              <a:lnSpc>
                <a:spcPct val="90000"/>
              </a:lnSpc>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969962" indent="-342900">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830388" indent="-342900">
              <a:lnSpc>
                <a:spcPct val="90000"/>
              </a:lnSpc>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2055813" indent="-342900">
              <a:lnSpc>
                <a:spcPct val="90000"/>
              </a:lnSpc>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a:defRPr sz="1800"/>
            </a:lvl6pPr>
            <a:lvl7pPr>
              <a:defRPr sz="1800"/>
            </a:lvl7pPr>
            <a:lvl8pPr>
              <a:defRPr sz="1800"/>
            </a:lvl8pPr>
            <a:lvl9pPr>
              <a:defRPr sz="1800"/>
            </a:lvl9pPr>
          </a:lstStyle>
          <a:p>
            <a:pPr marL="341313" lvl="0" indent="-341313" algn="l" defTabSz="914363" rtl="0" eaLnBrk="1" latinLnBrk="0" hangingPunct="1">
              <a:lnSpc>
                <a:spcPct val="90000"/>
              </a:lnSpc>
              <a:spcBef>
                <a:spcPct val="20000"/>
              </a:spcBef>
              <a:buSzPct val="80000"/>
              <a:buFont typeface="Arial" pitchFamily="34" charset="0"/>
              <a:buChar char="•"/>
            </a:pPr>
            <a:r>
              <a:rPr lang="en-US" smtClean="0"/>
              <a:t>Click to edit Master text styles</a:t>
            </a:r>
          </a:p>
          <a:p>
            <a:pPr marL="341313" lvl="1" indent="-341313" algn="l" defTabSz="914363" rtl="0" eaLnBrk="1" latinLnBrk="0" hangingPunct="1">
              <a:lnSpc>
                <a:spcPct val="90000"/>
              </a:lnSpc>
              <a:spcBef>
                <a:spcPct val="20000"/>
              </a:spcBef>
              <a:buSzPct val="80000"/>
              <a:buFont typeface="Arial" pitchFamily="34" charset="0"/>
              <a:buChar char="•"/>
            </a:pPr>
            <a:r>
              <a:rPr lang="en-US" smtClean="0"/>
              <a:t>Second level</a:t>
            </a:r>
          </a:p>
          <a:p>
            <a:pPr marL="341313" lvl="2" indent="-341313" algn="l" defTabSz="914363" rtl="0" eaLnBrk="1" latinLnBrk="0" hangingPunct="1">
              <a:lnSpc>
                <a:spcPct val="90000"/>
              </a:lnSpc>
              <a:spcBef>
                <a:spcPct val="20000"/>
              </a:spcBef>
              <a:buSzPct val="80000"/>
              <a:buFont typeface="Arial" pitchFamily="34" charset="0"/>
              <a:buChar char="•"/>
            </a:pPr>
            <a:r>
              <a:rPr lang="en-US" smtClean="0"/>
              <a:t>Third level</a:t>
            </a:r>
          </a:p>
          <a:p>
            <a:pPr marL="341313" lvl="3" indent="-341313" algn="l" defTabSz="914363" rtl="0" eaLnBrk="1" latinLnBrk="0" hangingPunct="1">
              <a:lnSpc>
                <a:spcPct val="90000"/>
              </a:lnSpc>
              <a:spcBef>
                <a:spcPct val="20000"/>
              </a:spcBef>
              <a:buSzPct val="80000"/>
              <a:buFont typeface="Arial" pitchFamily="34" charset="0"/>
              <a:buChar char="•"/>
            </a:pPr>
            <a:r>
              <a:rPr lang="en-US" smtClean="0"/>
              <a:t>Fourth level</a:t>
            </a:r>
          </a:p>
          <a:p>
            <a:pPr marL="341313" lvl="4" indent="-341313" algn="l" defTabSz="914363"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6" name="Picture 5"/>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7"/>
            <a:ext cx="1698488" cy="215606"/>
          </a:xfrm>
          <a:prstGeom prst="rect">
            <a:avLst/>
          </a:prstGeom>
        </p:spPr>
      </p:pic>
    </p:spTree>
    <p:extLst>
      <p:ext uri="{BB962C8B-B14F-4D97-AF65-F5344CB8AC3E}">
        <p14:creationId xmlns:p14="http://schemas.microsoft.com/office/powerpoint/2010/main" val="2576482598"/>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747897"/>
          </a:xfrm>
        </p:spPr>
        <p:txBody>
          <a:bodyPr/>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389436" y="1004601"/>
            <a:ext cx="4115872" cy="886397"/>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0" y="2266796"/>
            <a:ext cx="4114800" cy="2332946"/>
          </a:xfrm>
        </p:spPr>
        <p:txBody>
          <a:bodyPr/>
          <a:lstStyle>
            <a:lvl1pPr marL="403225" indent="-403225">
              <a:buSzPct val="80000"/>
              <a:buFont typeface="Arial" pitchFamily="34" charset="0"/>
              <a:buChar char="•"/>
              <a:defRPr sz="2800"/>
            </a:lvl1pPr>
            <a:lvl2pPr marL="744538" indent="-322263">
              <a:buSzPct val="80000"/>
              <a:buFont typeface="Arial" pitchFamily="34" charset="0"/>
              <a:buChar char="•"/>
              <a:defRPr sz="2800"/>
            </a:lvl2pPr>
            <a:lvl3pPr marL="1027113" indent="-282575" defTabSz="1030288">
              <a:buSzPct val="80000"/>
              <a:buFont typeface="Arial" pitchFamily="34" charset="0"/>
              <a:buChar char="•"/>
              <a:defRPr sz="2400"/>
            </a:lvl3pPr>
            <a:lvl4pPr marL="1317625" indent="-287338">
              <a:buSzPct val="80000"/>
              <a:buFont typeface="Arial" pitchFamily="34" charset="0"/>
              <a:buChar char="•"/>
              <a:defRPr sz="2000"/>
            </a:lvl4pPr>
            <a:lvl5pPr marL="1541463" indent="-223838">
              <a:buSzPct val="80000"/>
              <a:buFont typeface="Arial" pitchFamily="34" charset="0"/>
              <a:buChar cha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1" y="1004601"/>
            <a:ext cx="4115872" cy="886397"/>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7501" y="2266796"/>
            <a:ext cx="4115872" cy="2332946"/>
          </a:xfrm>
        </p:spPr>
        <p:txBody>
          <a:bodyPr/>
          <a:lstStyle>
            <a:lvl1pPr marL="296321" indent="-296321">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1pPr>
            <a:lvl2pPr marL="457200" indent="-457200">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765175" indent="-342900">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373187" indent="-342900">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1087438" indent="-342900">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marL="1373187" indent="-342900">
              <a:defRPr sz="1600"/>
            </a:lvl6pPr>
            <a:lvl7pPr marL="1603375" indent="-285750">
              <a:defRPr sz="1600"/>
            </a:lvl7pPr>
            <a:lvl8pPr>
              <a:defRPr sz="1600"/>
            </a:lvl8pPr>
            <a:lvl9pPr>
              <a:defRPr sz="1600"/>
            </a:lvl9pPr>
          </a:lstStyle>
          <a:p>
            <a:pPr marL="403225" lvl="0" indent="-403225" algn="l" defTabSz="914363" rtl="0" eaLnBrk="1" latinLnBrk="0" hangingPunct="1">
              <a:lnSpc>
                <a:spcPct val="90000"/>
              </a:lnSpc>
              <a:spcBef>
                <a:spcPct val="20000"/>
              </a:spcBef>
              <a:buSzPct val="80000"/>
            </a:pPr>
            <a:r>
              <a:rPr lang="en-US" smtClean="0"/>
              <a:t>Click to edit Master text styles</a:t>
            </a:r>
          </a:p>
          <a:p>
            <a:pPr marL="403225" lvl="1" indent="-403225" algn="l" defTabSz="914363" rtl="0" eaLnBrk="1" latinLnBrk="0" hangingPunct="1">
              <a:lnSpc>
                <a:spcPct val="90000"/>
              </a:lnSpc>
              <a:spcBef>
                <a:spcPct val="20000"/>
              </a:spcBef>
              <a:buSzPct val="80000"/>
            </a:pPr>
            <a:r>
              <a:rPr lang="en-US" smtClean="0"/>
              <a:t>Second level</a:t>
            </a:r>
          </a:p>
          <a:p>
            <a:pPr marL="403225" lvl="2" indent="-403225" algn="l" defTabSz="914363" rtl="0" eaLnBrk="1" latinLnBrk="0" hangingPunct="1">
              <a:lnSpc>
                <a:spcPct val="90000"/>
              </a:lnSpc>
              <a:spcBef>
                <a:spcPct val="20000"/>
              </a:spcBef>
              <a:buSzPct val="80000"/>
            </a:pPr>
            <a:r>
              <a:rPr lang="en-US" smtClean="0"/>
              <a:t>Third level</a:t>
            </a:r>
          </a:p>
          <a:p>
            <a:pPr marL="403225" lvl="3" indent="-403225" algn="l" defTabSz="914363" rtl="0" eaLnBrk="1" latinLnBrk="0" hangingPunct="1">
              <a:lnSpc>
                <a:spcPct val="90000"/>
              </a:lnSpc>
              <a:spcBef>
                <a:spcPct val="20000"/>
              </a:spcBef>
              <a:buSzPct val="80000"/>
            </a:pPr>
            <a:r>
              <a:rPr lang="en-US" smtClean="0"/>
              <a:t>Fourth level</a:t>
            </a:r>
          </a:p>
          <a:p>
            <a:pPr marL="403225" lvl="4" indent="-403225" algn="l" defTabSz="914363" rtl="0" eaLnBrk="1" latinLnBrk="0" hangingPunct="1">
              <a:lnSpc>
                <a:spcPct val="90000"/>
              </a:lnSpc>
              <a:spcBef>
                <a:spcPct val="20000"/>
              </a:spcBef>
              <a:buSzPct val="80000"/>
            </a:pPr>
            <a:r>
              <a:rPr lang="en-US" smtClean="0"/>
              <a:t>Fifth level</a:t>
            </a:r>
            <a:endParaRPr lang="en-US" dirty="0"/>
          </a:p>
        </p:txBody>
      </p:sp>
      <p:pic>
        <p:nvPicPr>
          <p:cNvPr id="8" name="Picture 7"/>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7"/>
            <a:ext cx="1698488" cy="215606"/>
          </a:xfrm>
          <a:prstGeom prst="rect">
            <a:avLst/>
          </a:prstGeom>
        </p:spPr>
      </p:pic>
    </p:spTree>
    <p:extLst>
      <p:ext uri="{BB962C8B-B14F-4D97-AF65-F5344CB8AC3E}">
        <p14:creationId xmlns:p14="http://schemas.microsoft.com/office/powerpoint/2010/main" val="1509662747"/>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747897"/>
          </a:xfrm>
        </p:spPr>
        <p:txBody>
          <a:bodyPr/>
          <a:lstStyle>
            <a:lvl1pPr>
              <a:defRPr sz="5400"/>
            </a:lvl1pPr>
          </a:lstStyle>
          <a:p>
            <a:r>
              <a:rPr lang="en-US" smtClean="0"/>
              <a:t>Click to edit Master title style</a:t>
            </a:r>
            <a:endParaRPr lang="en-US" dirty="0"/>
          </a:p>
        </p:txBody>
      </p:sp>
      <p:pic>
        <p:nvPicPr>
          <p:cNvPr id="4" name="Picture 3"/>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7"/>
            <a:ext cx="1698488" cy="215606"/>
          </a:xfrm>
          <a:prstGeom prst="rect">
            <a:avLst/>
          </a:prstGeom>
        </p:spPr>
      </p:pic>
    </p:spTree>
    <p:extLst>
      <p:ext uri="{BB962C8B-B14F-4D97-AF65-F5344CB8AC3E}">
        <p14:creationId xmlns:p14="http://schemas.microsoft.com/office/powerpoint/2010/main" val="2655385139"/>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7"/>
            <a:ext cx="1698488" cy="215606"/>
          </a:xfrm>
          <a:prstGeom prst="rect">
            <a:avLst/>
          </a:prstGeom>
        </p:spPr>
      </p:pic>
    </p:spTree>
    <p:extLst>
      <p:ext uri="{BB962C8B-B14F-4D97-AF65-F5344CB8AC3E}">
        <p14:creationId xmlns:p14="http://schemas.microsoft.com/office/powerpoint/2010/main" val="1192294997"/>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bwMode="auto">
          <a:xfrm>
            <a:off x="389436" y="1447800"/>
            <a:ext cx="8363937"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2606032" y="3112962"/>
            <a:ext cx="5210341" cy="1851276"/>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2400" kern="1200" spc="-50" baseline="0" dirty="0">
                <a:gradFill>
                  <a:gsLst>
                    <a:gs pos="0">
                      <a:srgbClr val="595959"/>
                    </a:gs>
                    <a:gs pos="86000">
                      <a:srgbClr val="595959"/>
                    </a:gs>
                  </a:gsLst>
                  <a:lin ang="5400000" scaled="0"/>
                </a:gradFill>
                <a:latin typeface="+mn-lt"/>
                <a:ea typeface="+mn-ea"/>
                <a:cs typeface="+mn-cs"/>
              </a:defRPr>
            </a:lvl2pPr>
          </a:lstStyle>
          <a:p>
            <a:pPr marL="3175" lvl="0" indent="0" algn="l" defTabSz="914363" rtl="0" eaLnBrk="1" latinLnBrk="0" hangingPunct="1">
              <a:lnSpc>
                <a:spcPct val="90000"/>
              </a:lnSpc>
              <a:spcBef>
                <a:spcPts val="0"/>
              </a:spcBef>
              <a:spcAft>
                <a:spcPts val="900"/>
              </a:spcAft>
              <a:buSzPct val="80000"/>
            </a:pPr>
            <a:r>
              <a:rPr lang="en-US" smtClean="0"/>
              <a:t>Click to edit Master text styles</a:t>
            </a:r>
          </a:p>
          <a:p>
            <a:pPr marL="3175" lvl="1" indent="0" algn="l" defTabSz="914363" rtl="0" eaLnBrk="1" latinLnBrk="0" hangingPunct="1">
              <a:lnSpc>
                <a:spcPct val="90000"/>
              </a:lnSpc>
              <a:spcBef>
                <a:spcPts val="0"/>
              </a:spcBef>
              <a:spcAft>
                <a:spcPts val="900"/>
              </a:spcAft>
              <a:buSzPct val="80000"/>
            </a:pPr>
            <a:r>
              <a:rPr lang="en-US" smtClean="0"/>
              <a:t>Second level</a:t>
            </a:r>
          </a:p>
        </p:txBody>
      </p:sp>
      <p:sp>
        <p:nvSpPr>
          <p:cNvPr id="18" name="Freeform 105"/>
          <p:cNvSpPr>
            <a:spLocks/>
          </p:cNvSpPr>
          <p:nvPr userDrawn="1"/>
        </p:nvSpPr>
        <p:spPr bwMode="black">
          <a:xfrm>
            <a:off x="900364" y="2133600"/>
            <a:ext cx="1399159"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pPr lvl="0" defTabSz="1218987"/>
            <a:endParaRPr lang="en-US" sz="1600" dirty="0">
              <a:solidFill>
                <a:srgbClr val="292929"/>
              </a:solidFill>
            </a:endParaRPr>
          </a:p>
        </p:txBody>
      </p:sp>
    </p:spTree>
    <p:extLst>
      <p:ext uri="{BB962C8B-B14F-4D97-AF65-F5344CB8AC3E}">
        <p14:creationId xmlns:p14="http://schemas.microsoft.com/office/powerpoint/2010/main" val="878068721"/>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5786545" y="2136047"/>
            <a:ext cx="2625030" cy="2114058"/>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832766830"/>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userDrawn="1"/>
        </p:nvSpPr>
        <p:spPr bwMode="auto">
          <a:xfrm>
            <a:off x="6220585" y="2008094"/>
            <a:ext cx="1702251"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48854893"/>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userDrawn="1"/>
        </p:nvGrpSpPr>
        <p:grpSpPr bwMode="black">
          <a:xfrm>
            <a:off x="5929973" y="2242931"/>
            <a:ext cx="2383306" cy="1934622"/>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grpSp>
    </p:spTree>
    <p:extLst>
      <p:ext uri="{BB962C8B-B14F-4D97-AF65-F5344CB8AC3E}">
        <p14:creationId xmlns:p14="http://schemas.microsoft.com/office/powerpoint/2010/main" val="421983362"/>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userDrawn="1"/>
        </p:nvSpPr>
        <p:spPr bwMode="black">
          <a:xfrm>
            <a:off x="5944255" y="1932604"/>
            <a:ext cx="2260588"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dirty="0"/>
          </a:p>
        </p:txBody>
      </p:sp>
    </p:spTree>
    <p:extLst>
      <p:ext uri="{BB962C8B-B14F-4D97-AF65-F5344CB8AC3E}">
        <p14:creationId xmlns:p14="http://schemas.microsoft.com/office/powerpoint/2010/main" val="1139950690"/>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6663804" y="1905000"/>
            <a:ext cx="958447" cy="3245368"/>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073617706"/>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91008" y="3467676"/>
            <a:ext cx="8022140" cy="1378644"/>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8800" b="0" i="0" u="none" strike="noStrike" kern="1200" cap="none" spc="-12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21570" y="6338048"/>
            <a:ext cx="2231803" cy="291353"/>
          </a:xfrm>
          <a:prstGeom prst="rect">
            <a:avLst/>
          </a:prstGeom>
        </p:spPr>
      </p:pic>
    </p:spTree>
    <p:extLst>
      <p:ext uri="{BB962C8B-B14F-4D97-AF65-F5344CB8AC3E}">
        <p14:creationId xmlns:p14="http://schemas.microsoft.com/office/powerpoint/2010/main" val="4017964593"/>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black">
          <a:xfrm>
            <a:off x="3241725" y="3140274"/>
            <a:ext cx="2660550" cy="577452"/>
          </a:xfrm>
          <a:prstGeom prst="rect">
            <a:avLst/>
          </a:prstGeom>
          <a:noFill/>
          <a:ln>
            <a:noFill/>
          </a:ln>
        </p:spPr>
      </p:pic>
      <p:sp>
        <p:nvSpPr>
          <p:cNvPr id="3" name="Text Box 3"/>
          <p:cNvSpPr txBox="1">
            <a:spLocks noChangeArrowheads="1"/>
          </p:cNvSpPr>
          <p:nvPr userDrawn="1"/>
        </p:nvSpPr>
        <p:spPr bwMode="blackWhite">
          <a:xfrm>
            <a:off x="381000" y="6083573"/>
            <a:ext cx="8382000" cy="523206"/>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chemeClr val="bg1">
                    <a:alpha val="99000"/>
                  </a:schemeClr>
                </a:solidFill>
                <a:latin typeface="Segoe UI" pitchFamily="34" charset="0"/>
                <a:cs typeface="Arial" charset="0"/>
              </a:rPr>
              <a:t>© </a:t>
            </a:r>
            <a:r>
              <a:rPr lang="en-US" sz="700" dirty="0" smtClean="0">
                <a:solidFill>
                  <a:schemeClr val="bg1">
                    <a:alpha val="99000"/>
                  </a:schemeClr>
                </a:solidFill>
                <a:latin typeface="Segoe UI" pitchFamily="34" charset="0"/>
                <a:cs typeface="Arial" charset="0"/>
              </a:rPr>
              <a:t>2011 Microsoft </a:t>
            </a:r>
            <a:r>
              <a:rPr lang="en-US" sz="700" dirty="0">
                <a:solidFill>
                  <a:schemeClr val="bg1">
                    <a:alpha val="99000"/>
                  </a:schemeClr>
                </a:solidFill>
                <a:latin typeface="Segoe UI" pitchFamily="34" charset="0"/>
                <a:cs typeface="Arial" charset="0"/>
              </a:rPr>
              <a:t>Corporation. All rights reserved. Microsoft, Windows, Windows Vista and other product names are or may be registered trademarks and/or trademarks in the U.S. and/or other countries.</a:t>
            </a:r>
          </a:p>
          <a:p>
            <a:pPr algn="ctr" defTabSz="914099" eaLnBrk="0" hangingPunct="0"/>
            <a:r>
              <a:rPr lang="en-US" sz="700" dirty="0">
                <a:solidFill>
                  <a:schemeClr val="bg1">
                    <a:alpha val="99000"/>
                  </a:schemeClr>
                </a:solidFill>
                <a:latin typeface="Segoe UI"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700" dirty="0" smtClean="0">
                <a:solidFill>
                  <a:schemeClr val="bg1">
                    <a:alpha val="99000"/>
                  </a:schemeClr>
                </a:solidFill>
                <a:latin typeface="Segoe UI" pitchFamily="34" charset="0"/>
                <a:cs typeface="Arial" charset="0"/>
              </a:rPr>
              <a:t>MICROSOFT </a:t>
            </a:r>
            <a:r>
              <a:rPr lang="en-US" sz="700" dirty="0">
                <a:solidFill>
                  <a:schemeClr val="bg1">
                    <a:alpha val="99000"/>
                  </a:schemeClr>
                </a:solidFill>
                <a:latin typeface="Segoe UI" pitchFamily="34" charset="0"/>
                <a:cs typeface="Arial" charset="0"/>
              </a:rPr>
              <a:t>MAKES NO WARRANTIES, EXPRESS, IMPLIED OR STATUTORY, AS TO THE INFORMATION IN THIS PRESENTATION.</a:t>
            </a:r>
          </a:p>
        </p:txBody>
      </p:sp>
    </p:spTree>
    <p:extLst>
      <p:ext uri="{BB962C8B-B14F-4D97-AF65-F5344CB8AC3E}">
        <p14:creationId xmlns:p14="http://schemas.microsoft.com/office/powerpoint/2010/main" val="1532501056"/>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384673" y="2892711"/>
            <a:ext cx="8423524" cy="2437590"/>
          </a:xfrm>
        </p:spPr>
        <p:txBody>
          <a:bodyPr/>
          <a:lstStyle>
            <a:lvl1pPr marL="0" indent="0">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384673" y="4343400"/>
            <a:ext cx="5636696" cy="443198"/>
          </a:xfrm>
        </p:spPr>
        <p:txBody>
          <a:bodyPr/>
          <a:lstStyle>
            <a:lvl1pPr marL="0" indent="0">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401135" y="6364651"/>
            <a:ext cx="1197051" cy="268366"/>
          </a:xfrm>
          <a:prstGeom prst="rect">
            <a:avLst/>
          </a:prstGeom>
          <a:noFill/>
          <a:ln>
            <a:noFill/>
          </a:ln>
        </p:spPr>
      </p:pic>
      <p:pic>
        <p:nvPicPr>
          <p:cNvPr id="7" name="Picture 6"/>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228600"/>
            <a:ext cx="2250246" cy="290338"/>
          </a:xfrm>
          <a:prstGeom prst="rect">
            <a:avLst/>
          </a:prstGeom>
        </p:spPr>
      </p:pic>
    </p:spTree>
    <p:extLst>
      <p:ext uri="{BB962C8B-B14F-4D97-AF65-F5344CB8AC3E}">
        <p14:creationId xmlns:p14="http://schemas.microsoft.com/office/powerpoint/2010/main" val="1370382859"/>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799"/>
            <a:ext cx="8363938"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22964203"/>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799"/>
            <a:ext cx="8363938"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7"/>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268188483"/>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6" name="Text Placeholder 5"/>
          <p:cNvSpPr>
            <a:spLocks noGrp="1"/>
          </p:cNvSpPr>
          <p:nvPr>
            <p:ph type="body" sz="quarter" idx="10"/>
          </p:nvPr>
        </p:nvSpPr>
        <p:spPr>
          <a:xfrm>
            <a:off x="389437" y="1905001"/>
            <a:ext cx="8363937" cy="1618905"/>
          </a:xfrm>
        </p:spPr>
        <p:txBody>
          <a:bodyPr/>
          <a:lstStyle>
            <a:lvl1pPr>
              <a:lnSpc>
                <a:spcPct val="90000"/>
              </a:lnSpc>
              <a:defRPr sz="2400"/>
            </a:lvl1pPr>
            <a:lvl2pPr>
              <a:lnSpc>
                <a:spcPct val="90000"/>
              </a:lnSpc>
              <a:defRPr sz="2000"/>
            </a:lvl2pPr>
            <a:lvl3pPr>
              <a:lnSpc>
                <a:spcPct val="90000"/>
              </a:lnSpc>
              <a:defRPr sz="1800"/>
            </a:lvl3pPr>
            <a:lvl4pPr>
              <a:lnSpc>
                <a:spcPct val="90000"/>
              </a:lnSpc>
              <a:defRPr sz="1800"/>
            </a:lvl4pPr>
            <a:lvl5pPr>
              <a:lnSpc>
                <a:spcPct val="90000"/>
              </a:lnSpc>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25728378"/>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228601"/>
            <a:ext cx="8363938"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36" y="1447800"/>
            <a:ext cx="8363937"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6207529"/>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4" name="Rectangle 3"/>
          <p:cNvSpPr/>
          <p:nvPr/>
        </p:nvSpPr>
        <p:spPr bwMode="auto">
          <a:xfrm>
            <a:off x="1" y="0"/>
            <a:ext cx="231318"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5" name="Rectangle 4"/>
          <p:cNvSpPr/>
          <p:nvPr/>
        </p:nvSpPr>
        <p:spPr bwMode="auto">
          <a:xfrm>
            <a:off x="0" y="0"/>
            <a:ext cx="9144000" cy="14478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2" name="Title Placeholder 1"/>
          <p:cNvSpPr>
            <a:spLocks noGrp="1"/>
          </p:cNvSpPr>
          <p:nvPr>
            <p:ph type="title"/>
          </p:nvPr>
        </p:nvSpPr>
        <p:spPr>
          <a:xfrm>
            <a:off x="389434" y="228602"/>
            <a:ext cx="8363939"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9436" y="1905001"/>
            <a:ext cx="8363937" cy="1618905"/>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275605"/>
      </p:ext>
    </p:extLst>
  </p:cSld>
  <p:clrMap bg1="lt1" tx1="dk1" bg2="lt2" tx2="dk2" accent1="accent1" accent2="accent2" accent3="accent3" accent4="accent4" accent5="accent5" accent6="accent6" hlink="hlink" folHlink="folHlink"/>
  <p:sldLayoutIdLst>
    <p:sldLayoutId id="2147483801" r:id="rId1"/>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800" b="0" kern="1200" cap="none" spc="-100" baseline="0" dirty="0">
          <a:ln w="3175">
            <a:noFill/>
          </a:ln>
          <a:solidFill>
            <a:schemeClr val="bg1">
              <a:alpha val="99000"/>
            </a:schemeClr>
          </a:solidFill>
          <a:effectLst/>
          <a:latin typeface="Segoe UI Light" pitchFamily="34" charset="0"/>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2400" b="0" kern="1200">
          <a:gradFill>
            <a:gsLst>
              <a:gs pos="0">
                <a:srgbClr val="595959"/>
              </a:gs>
              <a:gs pos="86000">
                <a:srgbClr val="595959"/>
              </a:gs>
            </a:gsLst>
            <a:lin ang="5400000" scaled="0"/>
          </a:gradFill>
          <a:latin typeface="Consolas" pitchFamily="49" charset="0"/>
          <a:ea typeface="+mn-ea"/>
          <a:cs typeface="Consolas" pitchFamily="49" charset="0"/>
        </a:defRPr>
      </a:lvl1pPr>
      <a:lvl2pPr marL="384954" indent="-7937" algn="l" defTabSz="914363" rtl="0" eaLnBrk="1" latinLnBrk="0" hangingPunct="1">
        <a:lnSpc>
          <a:spcPct val="90000"/>
        </a:lnSpc>
        <a:spcBef>
          <a:spcPct val="20000"/>
        </a:spcBef>
        <a:buFont typeface="Arial" pitchFamily="34" charset="0"/>
        <a:buNone/>
        <a:defRPr sz="2000" b="0" kern="1200">
          <a:gradFill>
            <a:gsLst>
              <a:gs pos="0">
                <a:srgbClr val="595959"/>
              </a:gs>
              <a:gs pos="86000">
                <a:srgbClr val="595959"/>
              </a:gs>
            </a:gsLst>
            <a:lin ang="5400000" scaled="0"/>
          </a:gradFill>
          <a:latin typeface="Consolas" pitchFamily="49" charset="0"/>
          <a:ea typeface="+mn-ea"/>
          <a:cs typeface="Consolas" pitchFamily="49" charset="0"/>
        </a:defRPr>
      </a:lvl2pPr>
      <a:lvl3pPr marL="761970" indent="-7937" algn="l" defTabSz="914363" rtl="0" eaLnBrk="1" latinLnBrk="0" hangingPunct="1">
        <a:lnSpc>
          <a:spcPct val="90000"/>
        </a:lnSpc>
        <a:spcBef>
          <a:spcPct val="20000"/>
        </a:spcBef>
        <a:buFont typeface="Arial" pitchFamily="34" charset="0"/>
        <a:buNone/>
        <a:defRPr sz="1800" b="0" kern="1200">
          <a:gradFill>
            <a:gsLst>
              <a:gs pos="0">
                <a:srgbClr val="595959"/>
              </a:gs>
              <a:gs pos="86000">
                <a:srgbClr val="595959"/>
              </a:gs>
            </a:gsLst>
            <a:lin ang="5400000" scaled="0"/>
          </a:gradFill>
          <a:latin typeface="Consolas" pitchFamily="49" charset="0"/>
          <a:ea typeface="+mn-ea"/>
          <a:cs typeface="Consolas" pitchFamily="49" charset="0"/>
        </a:defRPr>
      </a:lvl3pPr>
      <a:lvl4pPr marL="1094009" indent="7937" algn="l" defTabSz="914363" rtl="0" eaLnBrk="1" latinLnBrk="0" hangingPunct="1">
        <a:lnSpc>
          <a:spcPct val="90000"/>
        </a:lnSpc>
        <a:spcBef>
          <a:spcPct val="20000"/>
        </a:spcBef>
        <a:buFont typeface="Arial" pitchFamily="34" charset="0"/>
        <a:buNone/>
        <a:defRPr sz="1800" b="0" kern="1200">
          <a:gradFill>
            <a:gsLst>
              <a:gs pos="0">
                <a:srgbClr val="595959"/>
              </a:gs>
              <a:gs pos="86000">
                <a:srgbClr val="595959"/>
              </a:gs>
            </a:gsLst>
            <a:lin ang="5400000" scaled="0"/>
          </a:gradFill>
          <a:latin typeface="Consolas" pitchFamily="49" charset="0"/>
          <a:ea typeface="+mn-ea"/>
          <a:cs typeface="Consolas" pitchFamily="49" charset="0"/>
        </a:defRPr>
      </a:lvl4pPr>
      <a:lvl5pPr marL="1426047" indent="0" algn="l" defTabSz="914363" rtl="0" eaLnBrk="1" latinLnBrk="0" hangingPunct="1">
        <a:lnSpc>
          <a:spcPct val="90000"/>
        </a:lnSpc>
        <a:spcBef>
          <a:spcPct val="20000"/>
        </a:spcBef>
        <a:buFont typeface="Arial" pitchFamily="34" charset="0"/>
        <a:buNone/>
        <a:defRPr sz="1800" b="0" kern="1200">
          <a:gradFill>
            <a:gsLst>
              <a:gs pos="0">
                <a:srgbClr val="595959"/>
              </a:gs>
              <a:gs pos="86000">
                <a:srgbClr val="595959"/>
              </a:gs>
            </a:gsLst>
            <a:lin ang="5400000" scaled="0"/>
          </a:gradFill>
          <a:latin typeface="Consolas" pitchFamily="49" charset="0"/>
          <a:ea typeface="+mn-ea"/>
          <a:cs typeface="Consolas"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9436" y="2234114"/>
            <a:ext cx="8475784" cy="1359196"/>
          </a:xfrm>
        </p:spPr>
        <p:txBody>
          <a:bodyPr/>
          <a:lstStyle/>
          <a:p>
            <a:r>
              <a:rPr lang="en-US" sz="4400" b="1" dirty="0" smtClean="0"/>
              <a:t>Get Started with SQL Azure</a:t>
            </a:r>
            <a:r>
              <a:rPr lang="en-US" sz="5400" b="1" dirty="0" smtClean="0"/>
              <a:t>	</a:t>
            </a:r>
            <a:r>
              <a:rPr lang="en-US" b="1" dirty="0" smtClean="0"/>
              <a:t/>
            </a:r>
            <a:br>
              <a:rPr lang="en-US" b="1" dirty="0" smtClean="0"/>
            </a:br>
            <a:r>
              <a:rPr lang="en-US" sz="3600" b="1" dirty="0"/>
              <a:t>	</a:t>
            </a:r>
            <a:r>
              <a:rPr lang="en-US" sz="3200" b="1" dirty="0" smtClean="0"/>
              <a:t>Cloud Computing Soup to Nuts</a:t>
            </a:r>
            <a:endParaRPr lang="en-US" sz="3200" b="1" dirty="0"/>
          </a:p>
        </p:txBody>
      </p:sp>
      <p:sp>
        <p:nvSpPr>
          <p:cNvPr id="2" name="Text Placeholder 1"/>
          <p:cNvSpPr>
            <a:spLocks noGrp="1"/>
          </p:cNvSpPr>
          <p:nvPr>
            <p:ph type="body" sz="quarter" idx="11"/>
          </p:nvPr>
        </p:nvSpPr>
        <p:spPr>
          <a:xfrm>
            <a:off x="4148255" y="4466590"/>
            <a:ext cx="3902927" cy="941796"/>
          </a:xfrm>
        </p:spPr>
        <p:txBody>
          <a:bodyPr/>
          <a:lstStyle/>
          <a:p>
            <a:r>
              <a:rPr lang="en-US" dirty="0" smtClean="0"/>
              <a:t>Mike Benkovich</a:t>
            </a:r>
          </a:p>
          <a:p>
            <a:r>
              <a:rPr lang="en-US" sz="1800" dirty="0"/>
              <a:t>Microsoft Corporation</a:t>
            </a:r>
          </a:p>
          <a:p>
            <a:r>
              <a:rPr lang="en-US" sz="1800" dirty="0" smtClean="0"/>
              <a:t>www.benkoTips.com - @</a:t>
            </a:r>
            <a:r>
              <a:rPr lang="en-US" sz="1800" dirty="0" err="1" smtClean="0"/>
              <a:t>mbenko</a:t>
            </a:r>
            <a:endParaRPr lang="en-US" sz="1800" dirty="0" smtClean="0"/>
          </a:p>
        </p:txBody>
      </p:sp>
      <p:sp>
        <p:nvSpPr>
          <p:cNvPr id="5" name="Text Placeholder 1"/>
          <p:cNvSpPr txBox="1">
            <a:spLocks/>
          </p:cNvSpPr>
          <p:nvPr/>
        </p:nvSpPr>
        <p:spPr>
          <a:xfrm>
            <a:off x="78377" y="6482339"/>
            <a:ext cx="1471749" cy="332399"/>
          </a:xfrm>
          <a:prstGeom prst="rect">
            <a:avLst/>
          </a:prstGeom>
        </p:spPr>
        <p:txBody>
          <a:bodyPr vert="horz" wrap="square" lIns="0" tIns="0" rIns="0" bIns="0" rtlCol="0">
            <a:spAutoFit/>
          </a:bodyPr>
          <a:lstStyle>
            <a:lvl1pPr marL="0" indent="0" algn="l" defTabSz="914363" rtl="0" eaLnBrk="1" latinLnBrk="0" hangingPunct="1">
              <a:lnSpc>
                <a:spcPct val="90000"/>
              </a:lnSpc>
              <a:spcBef>
                <a:spcPct val="20000"/>
              </a:spcBef>
              <a:buSzPct val="80000"/>
              <a:buFont typeface="Arial" pitchFamily="34" charset="0"/>
              <a:buNone/>
              <a:defRPr sz="2400" kern="1200">
                <a:solidFill>
                  <a:schemeClr val="bg1">
                    <a:alpha val="98000"/>
                  </a:schemeClr>
                </a:solidFill>
                <a:latin typeface="+mj-lt"/>
                <a:ea typeface="+mn-ea"/>
                <a:cs typeface="+mn-cs"/>
              </a:defRPr>
            </a:lvl1pPr>
            <a:lvl2pPr marL="460375" indent="0" algn="l" defTabSz="914363" rtl="0" eaLnBrk="1" latinLnBrk="0" hangingPunct="1">
              <a:lnSpc>
                <a:spcPct val="90000"/>
              </a:lnSpc>
              <a:spcBef>
                <a:spcPct val="20000"/>
              </a:spcBef>
              <a:buSzPct val="80000"/>
              <a:buFont typeface="Arial" pitchFamily="34" charset="0"/>
              <a:buNone/>
              <a:defRPr sz="2800" kern="1200">
                <a:gradFill>
                  <a:gsLst>
                    <a:gs pos="0">
                      <a:srgbClr val="595959"/>
                    </a:gs>
                    <a:gs pos="86000">
                      <a:srgbClr val="595959"/>
                    </a:gs>
                  </a:gsLst>
                  <a:lin ang="5400000" scaled="0"/>
                </a:gradFill>
                <a:latin typeface="+mn-lt"/>
                <a:ea typeface="+mn-ea"/>
                <a:cs typeface="+mn-cs"/>
              </a:defRPr>
            </a:lvl2pPr>
            <a:lvl3pPr marL="855663" indent="0" algn="l" defTabSz="914363" rtl="0" eaLnBrk="1" latinLnBrk="0" hangingPunct="1">
              <a:lnSpc>
                <a:spcPct val="90000"/>
              </a:lnSpc>
              <a:spcBef>
                <a:spcPct val="20000"/>
              </a:spcBef>
              <a:buSzPct val="80000"/>
              <a:buFont typeface="Arial" pitchFamily="34" charset="0"/>
              <a:buNone/>
              <a:defRPr sz="2400" kern="1200">
                <a:gradFill>
                  <a:gsLst>
                    <a:gs pos="0">
                      <a:srgbClr val="595959"/>
                    </a:gs>
                    <a:gs pos="86000">
                      <a:srgbClr val="595959"/>
                    </a:gs>
                  </a:gsLst>
                  <a:lin ang="5400000" scaled="0"/>
                </a:gradFill>
                <a:latin typeface="+mn-lt"/>
                <a:ea typeface="+mn-ea"/>
                <a:cs typeface="+mn-cs"/>
              </a:defRPr>
            </a:lvl3pPr>
            <a:lvl4pPr marL="1258888" indent="0" algn="l" defTabSz="914363" rtl="0" eaLnBrk="1" latinLnBrk="0" hangingPunct="1">
              <a:lnSpc>
                <a:spcPct val="90000"/>
              </a:lnSpc>
              <a:spcBef>
                <a:spcPct val="20000"/>
              </a:spcBef>
              <a:buSzPct val="80000"/>
              <a:buFont typeface="Arial" pitchFamily="34" charset="0"/>
              <a:buNone/>
              <a:defRPr sz="2000" kern="1200">
                <a:gradFill>
                  <a:gsLst>
                    <a:gs pos="0">
                      <a:srgbClr val="595959"/>
                    </a:gs>
                    <a:gs pos="86000">
                      <a:srgbClr val="595959"/>
                    </a:gs>
                  </a:gsLst>
                  <a:lin ang="5400000" scaled="0"/>
                </a:gradFill>
                <a:latin typeface="+mn-lt"/>
                <a:ea typeface="+mn-ea"/>
                <a:cs typeface="+mn-cs"/>
              </a:defRPr>
            </a:lvl4pPr>
            <a:lvl5pPr marL="1604963" indent="0" algn="l" defTabSz="914363" rtl="0" eaLnBrk="1" latinLnBrk="0" hangingPunct="1">
              <a:lnSpc>
                <a:spcPct val="90000"/>
              </a:lnSpc>
              <a:spcBef>
                <a:spcPct val="20000"/>
              </a:spcBef>
              <a:buSzPct val="80000"/>
              <a:buFont typeface="Arial" pitchFamily="34" charset="0"/>
              <a:buNone/>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rgbClr val="FFFFFF">
                    <a:alpha val="98000"/>
                  </a:srgbClr>
                </a:solidFill>
              </a:rPr>
              <a:t>btlod-73</a:t>
            </a:r>
            <a:endParaRPr lang="en-US" sz="1800" dirty="0" smtClean="0">
              <a:solidFill>
                <a:srgbClr val="FFFFFF">
                  <a:alpha val="98000"/>
                </a:srgb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307090">
            <a:off x="1847262" y="4038690"/>
            <a:ext cx="1633537" cy="176212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16461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Agenda</a:t>
            </a:r>
            <a:endParaRPr lang="en-US" dirty="0"/>
          </a:p>
        </p:txBody>
      </p:sp>
      <p:sp>
        <p:nvSpPr>
          <p:cNvPr id="29" name="Text Placeholder 28"/>
          <p:cNvSpPr>
            <a:spLocks noGrp="1"/>
          </p:cNvSpPr>
          <p:nvPr>
            <p:ph type="body" sz="quarter" idx="11"/>
          </p:nvPr>
        </p:nvSpPr>
        <p:spPr>
          <a:xfrm>
            <a:off x="2606031" y="2552039"/>
            <a:ext cx="6147342" cy="2973122"/>
          </a:xfrm>
        </p:spPr>
        <p:txBody>
          <a:bodyPr/>
          <a:lstStyle/>
          <a:p>
            <a:pPr marL="0" indent="3175"/>
            <a:r>
              <a:rPr lang="en-US" sz="3600" dirty="0"/>
              <a:t>Starting with </a:t>
            </a:r>
            <a:r>
              <a:rPr lang="en-US" sz="3600" dirty="0" smtClean="0"/>
              <a:t>the Basics</a:t>
            </a:r>
          </a:p>
          <a:p>
            <a:pPr marL="0" indent="3175"/>
            <a:r>
              <a:rPr lang="en-US" sz="3600" dirty="0" smtClean="0"/>
              <a:t>Build </a:t>
            </a:r>
            <a:r>
              <a:rPr lang="en-US" sz="3600" dirty="0"/>
              <a:t>and Deploy </a:t>
            </a:r>
            <a:r>
              <a:rPr lang="en-US" sz="3600" dirty="0" smtClean="0"/>
              <a:t>your </a:t>
            </a:r>
            <a:r>
              <a:rPr lang="en-US" sz="3600" dirty="0"/>
              <a:t>Database</a:t>
            </a:r>
          </a:p>
          <a:p>
            <a:r>
              <a:rPr lang="en-US" sz="3600" dirty="0"/>
              <a:t>Secure your Database</a:t>
            </a:r>
            <a:endParaRPr lang="en-US" sz="3600" dirty="0" smtClean="0"/>
          </a:p>
          <a:p>
            <a:r>
              <a:rPr lang="en-US" sz="3600" dirty="0"/>
              <a:t>Exploring </a:t>
            </a:r>
            <a:r>
              <a:rPr lang="en-US" sz="3600" dirty="0" smtClean="0"/>
              <a:t>Advanced Capabilities</a:t>
            </a:r>
          </a:p>
        </p:txBody>
      </p:sp>
    </p:spTree>
    <p:extLst>
      <p:ext uri="{BB962C8B-B14F-4D97-AF65-F5344CB8AC3E}">
        <p14:creationId xmlns:p14="http://schemas.microsoft.com/office/powerpoint/2010/main" val="3284262692"/>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388247" y="1390965"/>
            <a:ext cx="8371083" cy="488227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17" name="TextBox 16"/>
          <p:cNvSpPr txBox="1"/>
          <p:nvPr/>
        </p:nvSpPr>
        <p:spPr>
          <a:xfrm>
            <a:off x="2673321" y="4197531"/>
            <a:ext cx="3780264" cy="523220"/>
          </a:xfrm>
          <a:prstGeom prst="rect">
            <a:avLst/>
          </a:prstGeom>
          <a:noFill/>
        </p:spPr>
        <p:txBody>
          <a:bodyPr wrap="square" rtlCol="0">
            <a:spAutoFit/>
          </a:bodyPr>
          <a:lstStyle/>
          <a:p>
            <a:pPr algn="ctr" defTabSz="914363"/>
            <a:r>
              <a:rPr lang="en-US" sz="2800" spc="-100" dirty="0">
                <a:gradFill>
                  <a:gsLst>
                    <a:gs pos="0">
                      <a:srgbClr val="595959"/>
                    </a:gs>
                    <a:gs pos="86000">
                      <a:srgbClr val="595959"/>
                    </a:gs>
                  </a:gsLst>
                  <a:lin ang="5400000" scaled="0"/>
                </a:gradFill>
                <a:latin typeface="Segoe UI Light" pitchFamily="34" charset="0"/>
              </a:rPr>
              <a:t>Core Services</a:t>
            </a:r>
          </a:p>
        </p:txBody>
      </p:sp>
      <p:grpSp>
        <p:nvGrpSpPr>
          <p:cNvPr id="4" name="Group 3"/>
          <p:cNvGrpSpPr/>
          <p:nvPr/>
        </p:nvGrpSpPr>
        <p:grpSpPr>
          <a:xfrm>
            <a:off x="504295" y="4967422"/>
            <a:ext cx="8465823" cy="1376248"/>
            <a:chOff x="504295" y="4967422"/>
            <a:chExt cx="8465823" cy="1462875"/>
          </a:xfrm>
        </p:grpSpPr>
        <p:sp>
          <p:nvSpPr>
            <p:cNvPr id="3" name="Rectangle 2"/>
            <p:cNvSpPr/>
            <p:nvPr/>
          </p:nvSpPr>
          <p:spPr bwMode="auto">
            <a:xfrm>
              <a:off x="504295" y="4967422"/>
              <a:ext cx="8121221" cy="1462875"/>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9" name="TextBox 18"/>
            <p:cNvSpPr txBox="1"/>
            <p:nvPr/>
          </p:nvSpPr>
          <p:spPr>
            <a:xfrm>
              <a:off x="605667" y="5536878"/>
              <a:ext cx="1831612" cy="687014"/>
            </a:xfrm>
            <a:prstGeom prst="rect">
              <a:avLst/>
            </a:prstGeom>
            <a:noFill/>
          </p:spPr>
          <p:txBody>
            <a:bodyPr wrap="square" rtlCol="0">
              <a:spAutoFit/>
            </a:bodyPr>
            <a:lstStyle/>
            <a:p>
              <a:pPr marL="457200" indent="-457200" defTabSz="914363">
                <a:buFont typeface="Wingdings" pitchFamily="2" charset="2"/>
                <a:buChar char="ü"/>
              </a:pPr>
              <a:r>
                <a:rPr lang="en-US" sz="1800" spc="-100" dirty="0" smtClean="0">
                  <a:solidFill>
                    <a:srgbClr val="FFFFFF"/>
                  </a:solidFill>
                  <a:latin typeface="Segoe UI Light" pitchFamily="34" charset="0"/>
                </a:rPr>
                <a:t>Caching</a:t>
              </a:r>
            </a:p>
            <a:p>
              <a:pPr marL="457200" indent="-457200" defTabSz="914363">
                <a:buFont typeface="Wingdings" pitchFamily="2" charset="2"/>
                <a:buChar char="ü"/>
              </a:pPr>
              <a:r>
                <a:rPr lang="en-US" sz="1800" spc="-100" dirty="0" smtClean="0">
                  <a:solidFill>
                    <a:srgbClr val="FFFFFF"/>
                  </a:solidFill>
                  <a:latin typeface="Segoe UI Light" pitchFamily="34" charset="0"/>
                </a:rPr>
                <a:t>CDN</a:t>
              </a:r>
              <a:endParaRPr lang="en-US" sz="1800" spc="-100" dirty="0">
                <a:solidFill>
                  <a:srgbClr val="FFFFFF"/>
                </a:solidFill>
                <a:latin typeface="Segoe UI Light" pitchFamily="34" charset="0"/>
              </a:endParaRPr>
            </a:p>
          </p:txBody>
        </p:sp>
        <p:sp>
          <p:nvSpPr>
            <p:cNvPr id="21" name="TextBox 20"/>
            <p:cNvSpPr txBox="1"/>
            <p:nvPr/>
          </p:nvSpPr>
          <p:spPr>
            <a:xfrm>
              <a:off x="2220670" y="5541798"/>
              <a:ext cx="2210785" cy="687014"/>
            </a:xfrm>
            <a:prstGeom prst="rect">
              <a:avLst/>
            </a:prstGeom>
            <a:noFill/>
          </p:spPr>
          <p:txBody>
            <a:bodyPr wrap="square" rtlCol="0">
              <a:spAutoFit/>
            </a:bodyPr>
            <a:lstStyle/>
            <a:p>
              <a:pPr marL="457200" indent="-457200" defTabSz="914363">
                <a:buFont typeface="Wingdings" pitchFamily="2" charset="2"/>
                <a:buChar char="ü"/>
              </a:pPr>
              <a:r>
                <a:rPr lang="en-US" sz="1800" spc="-100" dirty="0" smtClean="0">
                  <a:solidFill>
                    <a:srgbClr val="FFFFFF"/>
                  </a:solidFill>
                  <a:latin typeface="Segoe UI Light" pitchFamily="34" charset="0"/>
                </a:rPr>
                <a:t>Service Bus</a:t>
              </a:r>
            </a:p>
            <a:p>
              <a:pPr marL="457200" indent="-457200" defTabSz="914363">
                <a:buFont typeface="Wingdings" pitchFamily="2" charset="2"/>
                <a:buChar char="ü"/>
              </a:pPr>
              <a:r>
                <a:rPr lang="en-US" sz="1800" spc="-100" dirty="0" smtClean="0">
                  <a:solidFill>
                    <a:srgbClr val="FFFFFF"/>
                  </a:solidFill>
                  <a:latin typeface="Segoe UI Light" pitchFamily="34" charset="0"/>
                </a:rPr>
                <a:t>Reporting</a:t>
              </a:r>
              <a:endParaRPr lang="en-US" sz="1800" spc="-100" dirty="0">
                <a:solidFill>
                  <a:srgbClr val="FFFFFF"/>
                </a:solidFill>
                <a:latin typeface="Segoe UI Light" pitchFamily="34" charset="0"/>
              </a:endParaRPr>
            </a:p>
          </p:txBody>
        </p:sp>
        <p:sp>
          <p:nvSpPr>
            <p:cNvPr id="22" name="TextBox 21"/>
            <p:cNvSpPr txBox="1"/>
            <p:nvPr/>
          </p:nvSpPr>
          <p:spPr>
            <a:xfrm>
              <a:off x="4545700" y="5541798"/>
              <a:ext cx="2210785" cy="687014"/>
            </a:xfrm>
            <a:prstGeom prst="rect">
              <a:avLst/>
            </a:prstGeom>
            <a:noFill/>
          </p:spPr>
          <p:txBody>
            <a:bodyPr wrap="square" rtlCol="0">
              <a:spAutoFit/>
            </a:bodyPr>
            <a:lstStyle/>
            <a:p>
              <a:pPr marL="457200" indent="-457200" defTabSz="914363">
                <a:buFont typeface="Wingdings" pitchFamily="2" charset="2"/>
                <a:buChar char="ü"/>
              </a:pPr>
              <a:r>
                <a:rPr lang="en-US" sz="1800" spc="-100" dirty="0" smtClean="0">
                  <a:solidFill>
                    <a:srgbClr val="FFFFFF"/>
                  </a:solidFill>
                  <a:latin typeface="Segoe UI Light" pitchFamily="34" charset="0"/>
                </a:rPr>
                <a:t>Data Sync</a:t>
              </a:r>
            </a:p>
            <a:p>
              <a:pPr marL="457200" indent="-457200" defTabSz="914363">
                <a:buFont typeface="Wingdings" pitchFamily="2" charset="2"/>
                <a:buChar char="ü"/>
              </a:pPr>
              <a:r>
                <a:rPr lang="en-US" sz="1800" spc="-100" dirty="0" smtClean="0">
                  <a:solidFill>
                    <a:srgbClr val="FFFFFF"/>
                  </a:solidFill>
                  <a:latin typeface="Segoe UI Light" pitchFamily="34" charset="0"/>
                </a:rPr>
                <a:t>Azure Connect</a:t>
              </a:r>
              <a:endParaRPr lang="en-US" sz="1800" spc="-100" dirty="0">
                <a:solidFill>
                  <a:srgbClr val="FFFFFF"/>
                </a:solidFill>
                <a:latin typeface="Segoe UI Light" pitchFamily="34" charset="0"/>
              </a:endParaRPr>
            </a:p>
          </p:txBody>
        </p:sp>
        <p:sp>
          <p:nvSpPr>
            <p:cNvPr id="23" name="TextBox 22"/>
            <p:cNvSpPr txBox="1"/>
            <p:nvPr/>
          </p:nvSpPr>
          <p:spPr>
            <a:xfrm>
              <a:off x="6759333" y="5538208"/>
              <a:ext cx="2210785" cy="687014"/>
            </a:xfrm>
            <a:prstGeom prst="rect">
              <a:avLst/>
            </a:prstGeom>
            <a:noFill/>
          </p:spPr>
          <p:txBody>
            <a:bodyPr wrap="square" rtlCol="0">
              <a:spAutoFit/>
            </a:bodyPr>
            <a:lstStyle/>
            <a:p>
              <a:pPr marL="457200" indent="-457200" defTabSz="914363">
                <a:buFont typeface="Wingdings" pitchFamily="2" charset="2"/>
                <a:buChar char="ü"/>
              </a:pPr>
              <a:r>
                <a:rPr lang="en-US" sz="1800" spc="-100" dirty="0" smtClean="0">
                  <a:solidFill>
                    <a:srgbClr val="FFFFFF"/>
                  </a:solidFill>
                  <a:latin typeface="Segoe UI Light" pitchFamily="34" charset="0"/>
                </a:rPr>
                <a:t>Identity</a:t>
              </a:r>
            </a:p>
            <a:p>
              <a:pPr marL="457200" indent="-457200" defTabSz="914363">
                <a:buFont typeface="Wingdings" pitchFamily="2" charset="2"/>
                <a:buChar char="ü"/>
              </a:pPr>
              <a:r>
                <a:rPr lang="en-US" sz="1800" spc="-100" dirty="0" smtClean="0">
                  <a:solidFill>
                    <a:srgbClr val="FFFFFF"/>
                  </a:solidFill>
                  <a:latin typeface="Segoe UI Light" pitchFamily="34" charset="0"/>
                </a:rPr>
                <a:t>HPC</a:t>
              </a:r>
              <a:endParaRPr lang="en-US" sz="1800" spc="-100" dirty="0">
                <a:solidFill>
                  <a:srgbClr val="FFFFFF"/>
                </a:solidFill>
                <a:latin typeface="Segoe UI Light" pitchFamily="34" charset="0"/>
              </a:endParaRPr>
            </a:p>
          </p:txBody>
        </p:sp>
        <p:sp>
          <p:nvSpPr>
            <p:cNvPr id="24" name="TextBox 23"/>
            <p:cNvSpPr txBox="1"/>
            <p:nvPr/>
          </p:nvSpPr>
          <p:spPr>
            <a:xfrm>
              <a:off x="2673320" y="5054049"/>
              <a:ext cx="3780264" cy="556154"/>
            </a:xfrm>
            <a:prstGeom prst="rect">
              <a:avLst/>
            </a:prstGeom>
            <a:noFill/>
          </p:spPr>
          <p:txBody>
            <a:bodyPr wrap="square" rtlCol="0">
              <a:spAutoFit/>
            </a:bodyPr>
            <a:lstStyle/>
            <a:p>
              <a:pPr algn="ctr" defTabSz="914363"/>
              <a:r>
                <a:rPr lang="en-US" sz="2800" b="1" spc="-100" dirty="0" smtClean="0">
                  <a:solidFill>
                    <a:srgbClr val="FFFFFF"/>
                  </a:solidFill>
                  <a:latin typeface="Segoe UI Light" pitchFamily="34" charset="0"/>
                </a:rPr>
                <a:t>Additional Services</a:t>
              </a:r>
              <a:endParaRPr lang="en-US" sz="2800" b="1" spc="-100" dirty="0">
                <a:solidFill>
                  <a:srgbClr val="FFFFFF"/>
                </a:solidFill>
                <a:latin typeface="Segoe UI Light" pitchFamily="34" charset="0"/>
              </a:endParaRPr>
            </a:p>
          </p:txBody>
        </p:sp>
      </p:grpSp>
      <p:sp>
        <p:nvSpPr>
          <p:cNvPr id="2" name="Title 1"/>
          <p:cNvSpPr>
            <a:spLocks noGrp="1"/>
          </p:cNvSpPr>
          <p:nvPr>
            <p:ph type="title"/>
          </p:nvPr>
        </p:nvSpPr>
        <p:spPr/>
        <p:txBody>
          <a:bodyPr/>
          <a:lstStyle/>
          <a:p>
            <a:r>
              <a:rPr lang="en-US" dirty="0" smtClean="0"/>
              <a:t>Windows </a:t>
            </a:r>
            <a:r>
              <a:rPr lang="en-US" dirty="0">
                <a:solidFill>
                  <a:schemeClr val="accent2">
                    <a:alpha val="99000"/>
                  </a:schemeClr>
                </a:solidFill>
              </a:rPr>
              <a:t>Azure</a:t>
            </a:r>
          </a:p>
        </p:txBody>
      </p:sp>
      <p:grpSp>
        <p:nvGrpSpPr>
          <p:cNvPr id="48" name="Group 47"/>
          <p:cNvGrpSpPr/>
          <p:nvPr/>
        </p:nvGrpSpPr>
        <p:grpSpPr>
          <a:xfrm>
            <a:off x="504295" y="1516683"/>
            <a:ext cx="2631606" cy="2680848"/>
            <a:chOff x="914162" y="6336256"/>
            <a:chExt cx="3169095" cy="3172968"/>
          </a:xfrm>
        </p:grpSpPr>
        <p:sp>
          <p:nvSpPr>
            <p:cNvPr id="32" name="Rectangle 31"/>
            <p:cNvSpPr/>
            <p:nvPr/>
          </p:nvSpPr>
          <p:spPr>
            <a:xfrm>
              <a:off x="914162" y="6336256"/>
              <a:ext cx="3169095" cy="3172968"/>
            </a:xfrm>
            <a:prstGeom prst="rect">
              <a:avLst/>
            </a:prstGeom>
            <a:solidFill>
              <a:schemeClr val="accent1"/>
            </a:solidFill>
            <a:ln w="9525" cap="flat" cmpd="sng" algn="ctr">
              <a:noFill/>
              <a:prstDash val="solid"/>
            </a:ln>
            <a:effectLst/>
          </p:spPr>
          <p:txBody>
            <a:bodyPr lIns="182880" bIns="91440" rtlCol="0" anchor="b" anchorCtr="0"/>
            <a:lstStyle/>
            <a:p>
              <a:pPr defTabSz="1218936"/>
              <a:r>
                <a:rPr lang="en-US" sz="2800" dirty="0">
                  <a:solidFill>
                    <a:srgbClr val="FFFFFF">
                      <a:alpha val="99000"/>
                    </a:srgbClr>
                  </a:solidFill>
                  <a:ea typeface="Segoe UI" pitchFamily="34" charset="0"/>
                  <a:cs typeface="Segoe UI" pitchFamily="34" charset="0"/>
                </a:rPr>
                <a:t>Compute</a:t>
              </a:r>
            </a:p>
          </p:txBody>
        </p:sp>
        <p:grpSp>
          <p:nvGrpSpPr>
            <p:cNvPr id="33" name="Group 32"/>
            <p:cNvGrpSpPr/>
            <p:nvPr/>
          </p:nvGrpSpPr>
          <p:grpSpPr bwMode="black">
            <a:xfrm>
              <a:off x="1505538" y="6985926"/>
              <a:ext cx="1891282" cy="1538642"/>
              <a:chOff x="5184775" y="225425"/>
              <a:chExt cx="1500188" cy="1220788"/>
            </a:xfrm>
            <a:solidFill>
              <a:srgbClr val="FFFFFF"/>
            </a:solidFill>
          </p:grpSpPr>
          <p:sp>
            <p:nvSpPr>
              <p:cNvPr id="34" name="Freeform 86"/>
              <p:cNvSpPr>
                <a:spLocks noEditPoints="1"/>
              </p:cNvSpPr>
              <p:nvPr/>
            </p:nvSpPr>
            <p:spPr bwMode="black">
              <a:xfrm>
                <a:off x="5184775" y="344488"/>
                <a:ext cx="1095375" cy="1101725"/>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3"/>
                <a:endParaRPr lang="en-US" sz="1800" dirty="0">
                  <a:solidFill>
                    <a:srgbClr val="292929"/>
                  </a:solidFill>
                </a:endParaRPr>
              </a:p>
            </p:txBody>
          </p:sp>
          <p:sp>
            <p:nvSpPr>
              <p:cNvPr id="35" name="Oval 87"/>
              <p:cNvSpPr>
                <a:spLocks noChangeArrowheads="1"/>
              </p:cNvSpPr>
              <p:nvPr/>
            </p:nvSpPr>
            <p:spPr bwMode="black">
              <a:xfrm>
                <a:off x="5630863" y="812800"/>
                <a:ext cx="203200" cy="203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3"/>
                <a:endParaRPr lang="en-US" sz="1800" dirty="0">
                  <a:solidFill>
                    <a:srgbClr val="292929"/>
                  </a:solidFill>
                </a:endParaRPr>
              </a:p>
            </p:txBody>
          </p:sp>
          <p:sp>
            <p:nvSpPr>
              <p:cNvPr id="36" name="Freeform 88"/>
              <p:cNvSpPr>
                <a:spLocks noEditPoints="1"/>
              </p:cNvSpPr>
              <p:nvPr/>
            </p:nvSpPr>
            <p:spPr bwMode="black">
              <a:xfrm>
                <a:off x="6129338" y="225425"/>
                <a:ext cx="555625" cy="598488"/>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3"/>
                <a:endParaRPr lang="en-US" sz="1800" dirty="0">
                  <a:solidFill>
                    <a:srgbClr val="292929"/>
                  </a:solidFill>
                </a:endParaRPr>
              </a:p>
            </p:txBody>
          </p:sp>
        </p:grpSp>
      </p:grpSp>
      <p:grpSp>
        <p:nvGrpSpPr>
          <p:cNvPr id="49" name="Group 48"/>
          <p:cNvGrpSpPr/>
          <p:nvPr/>
        </p:nvGrpSpPr>
        <p:grpSpPr>
          <a:xfrm>
            <a:off x="3246041" y="1516683"/>
            <a:ext cx="2634823" cy="2680848"/>
            <a:chOff x="4631754" y="6336256"/>
            <a:chExt cx="3172968" cy="3172968"/>
          </a:xfrm>
        </p:grpSpPr>
        <p:sp>
          <p:nvSpPr>
            <p:cNvPr id="38" name="Rectangle 37"/>
            <p:cNvSpPr/>
            <p:nvPr/>
          </p:nvSpPr>
          <p:spPr>
            <a:xfrm>
              <a:off x="4631754" y="6336256"/>
              <a:ext cx="3172968" cy="3172968"/>
            </a:xfrm>
            <a:prstGeom prst="rect">
              <a:avLst/>
            </a:prstGeom>
            <a:solidFill>
              <a:schemeClr val="accent1"/>
            </a:solidFill>
            <a:ln w="9525" cap="flat" cmpd="sng" algn="ctr">
              <a:noFill/>
              <a:prstDash val="solid"/>
            </a:ln>
            <a:effectLst/>
          </p:spPr>
          <p:txBody>
            <a:bodyPr lIns="182880" bIns="91440" rtlCol="0" anchor="b" anchorCtr="0"/>
            <a:lstStyle/>
            <a:p>
              <a:pPr defTabSz="1218936"/>
              <a:r>
                <a:rPr lang="en-US" sz="2800" dirty="0" smtClean="0">
                  <a:solidFill>
                    <a:srgbClr val="FFFFFF">
                      <a:alpha val="99000"/>
                    </a:srgbClr>
                  </a:solidFill>
                  <a:ea typeface="Segoe UI" pitchFamily="34" charset="0"/>
                  <a:cs typeface="Segoe UI" pitchFamily="34" charset="0"/>
                </a:rPr>
                <a:t>Storage</a:t>
              </a:r>
              <a:endParaRPr lang="en-US" sz="2800" dirty="0">
                <a:solidFill>
                  <a:srgbClr val="FFFFFF">
                    <a:alpha val="99000"/>
                  </a:srgbClr>
                </a:solidFill>
                <a:ea typeface="Segoe UI" pitchFamily="34" charset="0"/>
                <a:cs typeface="Segoe UI" pitchFamily="34" charset="0"/>
              </a:endParaRPr>
            </a:p>
          </p:txBody>
        </p:sp>
        <p:sp>
          <p:nvSpPr>
            <p:cNvPr id="39" name="Freeform 79"/>
            <p:cNvSpPr>
              <a:spLocks noEditPoints="1"/>
            </p:cNvSpPr>
            <p:nvPr/>
          </p:nvSpPr>
          <p:spPr bwMode="black">
            <a:xfrm>
              <a:off x="5586905" y="6858000"/>
              <a:ext cx="1262667" cy="1706968"/>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914363"/>
              <a:endParaRPr lang="en-US" sz="1800" dirty="0">
                <a:solidFill>
                  <a:srgbClr val="292929"/>
                </a:solidFill>
              </a:endParaRPr>
            </a:p>
          </p:txBody>
        </p:sp>
      </p:grpSp>
      <p:grpSp>
        <p:nvGrpSpPr>
          <p:cNvPr id="50" name="Group 49"/>
          <p:cNvGrpSpPr/>
          <p:nvPr/>
        </p:nvGrpSpPr>
        <p:grpSpPr>
          <a:xfrm>
            <a:off x="5990693" y="1516683"/>
            <a:ext cx="2634823" cy="2680848"/>
            <a:chOff x="8227457" y="6315987"/>
            <a:chExt cx="3172968" cy="3172968"/>
          </a:xfrm>
        </p:grpSpPr>
        <p:sp>
          <p:nvSpPr>
            <p:cNvPr id="41" name="Rectangle 40"/>
            <p:cNvSpPr/>
            <p:nvPr/>
          </p:nvSpPr>
          <p:spPr>
            <a:xfrm>
              <a:off x="8227457" y="6315987"/>
              <a:ext cx="3172968" cy="3172968"/>
            </a:xfrm>
            <a:prstGeom prst="rect">
              <a:avLst/>
            </a:prstGeom>
            <a:solidFill>
              <a:schemeClr val="accent1"/>
            </a:solidFill>
            <a:ln w="9525" cap="flat" cmpd="sng" algn="ctr">
              <a:noFill/>
              <a:prstDash val="solid"/>
            </a:ln>
            <a:effectLst/>
          </p:spPr>
          <p:txBody>
            <a:bodyPr lIns="182880" bIns="91440" rtlCol="0" anchor="b" anchorCtr="0"/>
            <a:lstStyle/>
            <a:p>
              <a:pPr defTabSz="1218936"/>
              <a:r>
                <a:rPr lang="en-US" sz="2800" dirty="0" smtClean="0">
                  <a:solidFill>
                    <a:srgbClr val="FFFFFF">
                      <a:alpha val="99000"/>
                    </a:srgbClr>
                  </a:solidFill>
                  <a:ea typeface="Segoe UI" pitchFamily="34" charset="0"/>
                  <a:cs typeface="Segoe UI" pitchFamily="34" charset="0"/>
                </a:rPr>
                <a:t>Database</a:t>
              </a:r>
              <a:endParaRPr lang="en-US" sz="2800" dirty="0">
                <a:solidFill>
                  <a:srgbClr val="FFFFFF">
                    <a:alpha val="99000"/>
                  </a:srgbClr>
                </a:solidFill>
                <a:ea typeface="Segoe UI" pitchFamily="34" charset="0"/>
                <a:cs typeface="Segoe UI" pitchFamily="34" charset="0"/>
              </a:endParaRPr>
            </a:p>
          </p:txBody>
        </p:sp>
        <p:sp>
          <p:nvSpPr>
            <p:cNvPr id="42" name="Freeform 83"/>
            <p:cNvSpPr>
              <a:spLocks noEditPoints="1"/>
            </p:cNvSpPr>
            <p:nvPr/>
          </p:nvSpPr>
          <p:spPr bwMode="black">
            <a:xfrm>
              <a:off x="9041602" y="6858000"/>
              <a:ext cx="1544679" cy="1630607"/>
            </a:xfrm>
            <a:custGeom>
              <a:avLst/>
              <a:gdLst>
                <a:gd name="T0" fmla="*/ 502 w 2107"/>
                <a:gd name="T1" fmla="*/ 1162 h 2221"/>
                <a:gd name="T2" fmla="*/ 239 w 2107"/>
                <a:gd name="T3" fmla="*/ 2072 h 2221"/>
                <a:gd name="T4" fmla="*/ 1587 w 2107"/>
                <a:gd name="T5" fmla="*/ 1800 h 2221"/>
                <a:gd name="T6" fmla="*/ 1487 w 2107"/>
                <a:gd name="T7" fmla="*/ 1835 h 2221"/>
                <a:gd name="T8" fmla="*/ 1579 w 2107"/>
                <a:gd name="T9" fmla="*/ 1870 h 2221"/>
                <a:gd name="T10" fmla="*/ 1470 w 2107"/>
                <a:gd name="T11" fmla="*/ 1847 h 2221"/>
                <a:gd name="T12" fmla="*/ 983 w 2107"/>
                <a:gd name="T13" fmla="*/ 1837 h 2221"/>
                <a:gd name="T14" fmla="*/ 1062 w 2107"/>
                <a:gd name="T15" fmla="*/ 1872 h 2221"/>
                <a:gd name="T16" fmla="*/ 956 w 2107"/>
                <a:gd name="T17" fmla="*/ 1951 h 2221"/>
                <a:gd name="T18" fmla="*/ 1046 w 2107"/>
                <a:gd name="T19" fmla="*/ 1970 h 2221"/>
                <a:gd name="T20" fmla="*/ 820 w 2107"/>
                <a:gd name="T21" fmla="*/ 1872 h 2221"/>
                <a:gd name="T22" fmla="*/ 899 w 2107"/>
                <a:gd name="T23" fmla="*/ 1836 h 2221"/>
                <a:gd name="T24" fmla="*/ 841 w 2107"/>
                <a:gd name="T25" fmla="*/ 1886 h 2221"/>
                <a:gd name="T26" fmla="*/ 905 w 2107"/>
                <a:gd name="T27" fmla="*/ 1920 h 2221"/>
                <a:gd name="T28" fmla="*/ 882 w 2107"/>
                <a:gd name="T29" fmla="*/ 1971 h 2221"/>
                <a:gd name="T30" fmla="*/ 687 w 2107"/>
                <a:gd name="T31" fmla="*/ 1847 h 2221"/>
                <a:gd name="T32" fmla="*/ 780 w 2107"/>
                <a:gd name="T33" fmla="*/ 1844 h 2221"/>
                <a:gd name="T34" fmla="*/ 760 w 2107"/>
                <a:gd name="T35" fmla="*/ 1882 h 2221"/>
                <a:gd name="T36" fmla="*/ 703 w 2107"/>
                <a:gd name="T37" fmla="*/ 1912 h 2221"/>
                <a:gd name="T38" fmla="*/ 682 w 2107"/>
                <a:gd name="T39" fmla="*/ 1972 h 2221"/>
                <a:gd name="T40" fmla="*/ 647 w 2107"/>
                <a:gd name="T41" fmla="*/ 1928 h 2221"/>
                <a:gd name="T42" fmla="*/ 631 w 2107"/>
                <a:gd name="T43" fmla="*/ 1862 h 2221"/>
                <a:gd name="T44" fmla="*/ 545 w 2107"/>
                <a:gd name="T45" fmla="*/ 2017 h 2221"/>
                <a:gd name="T46" fmla="*/ 416 w 2107"/>
                <a:gd name="T47" fmla="*/ 2078 h 2221"/>
                <a:gd name="T48" fmla="*/ 435 w 2107"/>
                <a:gd name="T49" fmla="*/ 2014 h 2221"/>
                <a:gd name="T50" fmla="*/ 538 w 2107"/>
                <a:gd name="T51" fmla="*/ 2006 h 2221"/>
                <a:gd name="T52" fmla="*/ 520 w 2107"/>
                <a:gd name="T53" fmla="*/ 1973 h 2221"/>
                <a:gd name="T54" fmla="*/ 490 w 2107"/>
                <a:gd name="T55" fmla="*/ 1930 h 2221"/>
                <a:gd name="T56" fmla="*/ 587 w 2107"/>
                <a:gd name="T57" fmla="*/ 1913 h 2221"/>
                <a:gd name="T58" fmla="*/ 1055 w 2107"/>
                <a:gd name="T59" fmla="*/ 2071 h 2221"/>
                <a:gd name="T60" fmla="*/ 605 w 2107"/>
                <a:gd name="T61" fmla="*/ 2078 h 2221"/>
                <a:gd name="T62" fmla="*/ 613 w 2107"/>
                <a:gd name="T63" fmla="*/ 2010 h 2221"/>
                <a:gd name="T64" fmla="*/ 1046 w 2107"/>
                <a:gd name="T65" fmla="*/ 2003 h 2221"/>
                <a:gd name="T66" fmla="*/ 1113 w 2107"/>
                <a:gd name="T67" fmla="*/ 1877 h 2221"/>
                <a:gd name="T68" fmla="*/ 1176 w 2107"/>
                <a:gd name="T69" fmla="*/ 1835 h 2221"/>
                <a:gd name="T70" fmla="*/ 1137 w 2107"/>
                <a:gd name="T71" fmla="*/ 1885 h 2221"/>
                <a:gd name="T72" fmla="*/ 1115 w 2107"/>
                <a:gd name="T73" fmla="*/ 1926 h 2221"/>
                <a:gd name="T74" fmla="*/ 1215 w 2107"/>
                <a:gd name="T75" fmla="*/ 1968 h 2221"/>
                <a:gd name="T76" fmla="*/ 1135 w 2107"/>
                <a:gd name="T77" fmla="*/ 1970 h 2221"/>
                <a:gd name="T78" fmla="*/ 1146 w 2107"/>
                <a:gd name="T79" fmla="*/ 2075 h 2221"/>
                <a:gd name="T80" fmla="*/ 1122 w 2107"/>
                <a:gd name="T81" fmla="*/ 2019 h 2221"/>
                <a:gd name="T82" fmla="*/ 1139 w 2107"/>
                <a:gd name="T83" fmla="*/ 2003 h 2221"/>
                <a:gd name="T84" fmla="*/ 1217 w 2107"/>
                <a:gd name="T85" fmla="*/ 2003 h 2221"/>
                <a:gd name="T86" fmla="*/ 1337 w 2107"/>
                <a:gd name="T87" fmla="*/ 1868 h 2221"/>
                <a:gd name="T88" fmla="*/ 1411 w 2107"/>
                <a:gd name="T89" fmla="*/ 1838 h 2221"/>
                <a:gd name="T90" fmla="*/ 1425 w 2107"/>
                <a:gd name="T91" fmla="*/ 1883 h 2221"/>
                <a:gd name="T92" fmla="*/ 1359 w 2107"/>
                <a:gd name="T93" fmla="*/ 1927 h 2221"/>
                <a:gd name="T94" fmla="*/ 1476 w 2107"/>
                <a:gd name="T95" fmla="*/ 1956 h 2221"/>
                <a:gd name="T96" fmla="*/ 1461 w 2107"/>
                <a:gd name="T97" fmla="*/ 1970 h 2221"/>
                <a:gd name="T98" fmla="*/ 1511 w 2107"/>
                <a:gd name="T99" fmla="*/ 2075 h 2221"/>
                <a:gd name="T100" fmla="*/ 1393 w 2107"/>
                <a:gd name="T101" fmla="*/ 2019 h 2221"/>
                <a:gd name="T102" fmla="*/ 1475 w 2107"/>
                <a:gd name="T103" fmla="*/ 2001 h 2221"/>
                <a:gd name="T104" fmla="*/ 1681 w 2107"/>
                <a:gd name="T105" fmla="*/ 2018 h 2221"/>
                <a:gd name="T106" fmla="*/ 1623 w 2107"/>
                <a:gd name="T107" fmla="*/ 2075 h 2221"/>
                <a:gd name="T108" fmla="*/ 1639 w 2107"/>
                <a:gd name="T109" fmla="*/ 2000 h 2221"/>
                <a:gd name="T110" fmla="*/ 1630 w 2107"/>
                <a:gd name="T111" fmla="*/ 1969 h 2221"/>
                <a:gd name="T112" fmla="*/ 1532 w 2107"/>
                <a:gd name="T113" fmla="*/ 1910 h 2221"/>
                <a:gd name="T114" fmla="*/ 933 w 2107"/>
                <a:gd name="T115" fmla="*/ 1308 h 2221"/>
                <a:gd name="T116" fmla="*/ 9 w 2107"/>
                <a:gd name="T117" fmla="*/ 909 h 2221"/>
                <a:gd name="T118" fmla="*/ 413 w 2107"/>
                <a:gd name="T119" fmla="*/ 386 h 2221"/>
                <a:gd name="T120" fmla="*/ 1700 w 2107"/>
                <a:gd name="T121" fmla="*/ 556 h 2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07" h="2221">
                  <a:moveTo>
                    <a:pt x="2107" y="809"/>
                  </a:moveTo>
                  <a:cubicBezTo>
                    <a:pt x="2106" y="786"/>
                    <a:pt x="2103" y="764"/>
                    <a:pt x="2098" y="742"/>
                  </a:cubicBezTo>
                  <a:cubicBezTo>
                    <a:pt x="2098" y="745"/>
                    <a:pt x="2098" y="747"/>
                    <a:pt x="2098" y="749"/>
                  </a:cubicBezTo>
                  <a:cubicBezTo>
                    <a:pt x="2096" y="810"/>
                    <a:pt x="2076" y="869"/>
                    <a:pt x="2040" y="926"/>
                  </a:cubicBezTo>
                  <a:cubicBezTo>
                    <a:pt x="2018" y="961"/>
                    <a:pt x="1988" y="995"/>
                    <a:pt x="1953" y="1027"/>
                  </a:cubicBezTo>
                  <a:cubicBezTo>
                    <a:pt x="1918" y="1064"/>
                    <a:pt x="1873" y="1098"/>
                    <a:pt x="1819" y="1131"/>
                  </a:cubicBezTo>
                  <a:cubicBezTo>
                    <a:pt x="1777" y="1156"/>
                    <a:pt x="1731" y="1178"/>
                    <a:pt x="1682" y="1198"/>
                  </a:cubicBezTo>
                  <a:cubicBezTo>
                    <a:pt x="1682" y="1061"/>
                    <a:pt x="1682" y="1061"/>
                    <a:pt x="1682" y="1061"/>
                  </a:cubicBezTo>
                  <a:cubicBezTo>
                    <a:pt x="1682" y="1059"/>
                    <a:pt x="1682" y="1058"/>
                    <a:pt x="1682" y="1056"/>
                  </a:cubicBezTo>
                  <a:cubicBezTo>
                    <a:pt x="1680" y="988"/>
                    <a:pt x="1624" y="933"/>
                    <a:pt x="1554" y="933"/>
                  </a:cubicBezTo>
                  <a:cubicBezTo>
                    <a:pt x="555" y="933"/>
                    <a:pt x="555" y="933"/>
                    <a:pt x="555" y="933"/>
                  </a:cubicBezTo>
                  <a:cubicBezTo>
                    <a:pt x="484" y="933"/>
                    <a:pt x="426" y="990"/>
                    <a:pt x="426" y="1061"/>
                  </a:cubicBezTo>
                  <a:cubicBezTo>
                    <a:pt x="426" y="1141"/>
                    <a:pt x="426" y="1141"/>
                    <a:pt x="426" y="1141"/>
                  </a:cubicBezTo>
                  <a:cubicBezTo>
                    <a:pt x="430" y="1142"/>
                    <a:pt x="430" y="1142"/>
                    <a:pt x="430" y="1142"/>
                  </a:cubicBezTo>
                  <a:cubicBezTo>
                    <a:pt x="430" y="1143"/>
                    <a:pt x="459" y="1152"/>
                    <a:pt x="502" y="1162"/>
                  </a:cubicBezTo>
                  <a:cubicBezTo>
                    <a:pt x="502" y="1069"/>
                    <a:pt x="502" y="1069"/>
                    <a:pt x="502" y="1069"/>
                  </a:cubicBezTo>
                  <a:cubicBezTo>
                    <a:pt x="502" y="1032"/>
                    <a:pt x="531" y="1003"/>
                    <a:pt x="568" y="1003"/>
                  </a:cubicBezTo>
                  <a:cubicBezTo>
                    <a:pt x="1541" y="1003"/>
                    <a:pt x="1541" y="1003"/>
                    <a:pt x="1541" y="1003"/>
                  </a:cubicBezTo>
                  <a:cubicBezTo>
                    <a:pt x="1577" y="1003"/>
                    <a:pt x="1607" y="1032"/>
                    <a:pt x="1607" y="1069"/>
                  </a:cubicBezTo>
                  <a:cubicBezTo>
                    <a:pt x="1607" y="1668"/>
                    <a:pt x="1607" y="1668"/>
                    <a:pt x="1607" y="1668"/>
                  </a:cubicBezTo>
                  <a:cubicBezTo>
                    <a:pt x="1607" y="1704"/>
                    <a:pt x="1577" y="1734"/>
                    <a:pt x="1541" y="1734"/>
                  </a:cubicBezTo>
                  <a:cubicBezTo>
                    <a:pt x="568" y="1734"/>
                    <a:pt x="568" y="1734"/>
                    <a:pt x="568" y="1734"/>
                  </a:cubicBezTo>
                  <a:cubicBezTo>
                    <a:pt x="531" y="1734"/>
                    <a:pt x="502" y="1704"/>
                    <a:pt x="502" y="1668"/>
                  </a:cubicBezTo>
                  <a:cubicBezTo>
                    <a:pt x="502" y="1541"/>
                    <a:pt x="502" y="1541"/>
                    <a:pt x="502" y="1541"/>
                  </a:cubicBezTo>
                  <a:cubicBezTo>
                    <a:pt x="476" y="1535"/>
                    <a:pt x="451" y="1528"/>
                    <a:pt x="426" y="1520"/>
                  </a:cubicBezTo>
                  <a:cubicBezTo>
                    <a:pt x="426" y="1676"/>
                    <a:pt x="426" y="1676"/>
                    <a:pt x="426" y="1676"/>
                  </a:cubicBezTo>
                  <a:cubicBezTo>
                    <a:pt x="426" y="1736"/>
                    <a:pt x="467" y="1786"/>
                    <a:pt x="523" y="1800"/>
                  </a:cubicBezTo>
                  <a:cubicBezTo>
                    <a:pt x="491" y="1802"/>
                    <a:pt x="456" y="1813"/>
                    <a:pt x="435" y="1837"/>
                  </a:cubicBezTo>
                  <a:cubicBezTo>
                    <a:pt x="419" y="1857"/>
                    <a:pt x="403" y="1876"/>
                    <a:pt x="387" y="1895"/>
                  </a:cubicBezTo>
                  <a:cubicBezTo>
                    <a:pt x="337" y="1954"/>
                    <a:pt x="288" y="2013"/>
                    <a:pt x="239" y="2072"/>
                  </a:cubicBezTo>
                  <a:cubicBezTo>
                    <a:pt x="227" y="2086"/>
                    <a:pt x="203" y="2107"/>
                    <a:pt x="203" y="2127"/>
                  </a:cubicBezTo>
                  <a:cubicBezTo>
                    <a:pt x="203" y="2183"/>
                    <a:pt x="203" y="2183"/>
                    <a:pt x="203" y="2183"/>
                  </a:cubicBezTo>
                  <a:cubicBezTo>
                    <a:pt x="204" y="2190"/>
                    <a:pt x="206" y="2197"/>
                    <a:pt x="209" y="2202"/>
                  </a:cubicBezTo>
                  <a:cubicBezTo>
                    <a:pt x="222" y="2220"/>
                    <a:pt x="247" y="2221"/>
                    <a:pt x="267" y="2221"/>
                  </a:cubicBezTo>
                  <a:cubicBezTo>
                    <a:pt x="295" y="2221"/>
                    <a:pt x="1759" y="2221"/>
                    <a:pt x="1804" y="2221"/>
                  </a:cubicBezTo>
                  <a:cubicBezTo>
                    <a:pt x="1826" y="2221"/>
                    <a:pt x="1850" y="2219"/>
                    <a:pt x="1871" y="2214"/>
                  </a:cubicBezTo>
                  <a:cubicBezTo>
                    <a:pt x="1886" y="2211"/>
                    <a:pt x="1903" y="2203"/>
                    <a:pt x="1905" y="2186"/>
                  </a:cubicBezTo>
                  <a:cubicBezTo>
                    <a:pt x="1905" y="2126"/>
                    <a:pt x="1905" y="2126"/>
                    <a:pt x="1905" y="2126"/>
                  </a:cubicBezTo>
                  <a:cubicBezTo>
                    <a:pt x="1907" y="2113"/>
                    <a:pt x="1899" y="2100"/>
                    <a:pt x="1891" y="2091"/>
                  </a:cubicBezTo>
                  <a:cubicBezTo>
                    <a:pt x="1887" y="2086"/>
                    <a:pt x="1883" y="2081"/>
                    <a:pt x="1879" y="2077"/>
                  </a:cubicBezTo>
                  <a:cubicBezTo>
                    <a:pt x="1858" y="2052"/>
                    <a:pt x="1837" y="2027"/>
                    <a:pt x="1816" y="2003"/>
                  </a:cubicBezTo>
                  <a:cubicBezTo>
                    <a:pt x="1770" y="1948"/>
                    <a:pt x="1724" y="1894"/>
                    <a:pt x="1678" y="1840"/>
                  </a:cubicBezTo>
                  <a:cubicBezTo>
                    <a:pt x="1676" y="1837"/>
                    <a:pt x="1674" y="1834"/>
                    <a:pt x="1671" y="1832"/>
                  </a:cubicBezTo>
                  <a:cubicBezTo>
                    <a:pt x="1662" y="1820"/>
                    <a:pt x="1647" y="1813"/>
                    <a:pt x="1633" y="1809"/>
                  </a:cubicBezTo>
                  <a:cubicBezTo>
                    <a:pt x="1618" y="1804"/>
                    <a:pt x="1603" y="1801"/>
                    <a:pt x="1587" y="1800"/>
                  </a:cubicBezTo>
                  <a:cubicBezTo>
                    <a:pt x="1642" y="1785"/>
                    <a:pt x="1682" y="1735"/>
                    <a:pt x="1682" y="1676"/>
                  </a:cubicBezTo>
                  <a:cubicBezTo>
                    <a:pt x="1682" y="1462"/>
                    <a:pt x="1682" y="1462"/>
                    <a:pt x="1682" y="1462"/>
                  </a:cubicBezTo>
                  <a:cubicBezTo>
                    <a:pt x="1698" y="1455"/>
                    <a:pt x="1714" y="1448"/>
                    <a:pt x="1730" y="1441"/>
                  </a:cubicBezTo>
                  <a:cubicBezTo>
                    <a:pt x="1801" y="1408"/>
                    <a:pt x="1863" y="1368"/>
                    <a:pt x="1916" y="1325"/>
                  </a:cubicBezTo>
                  <a:cubicBezTo>
                    <a:pt x="1946" y="1300"/>
                    <a:pt x="1972" y="1273"/>
                    <a:pt x="1995" y="1246"/>
                  </a:cubicBezTo>
                  <a:cubicBezTo>
                    <a:pt x="2018" y="1218"/>
                    <a:pt x="2037" y="1187"/>
                    <a:pt x="2054" y="1154"/>
                  </a:cubicBezTo>
                  <a:cubicBezTo>
                    <a:pt x="2068" y="1124"/>
                    <a:pt x="2079" y="1090"/>
                    <a:pt x="2084" y="1054"/>
                  </a:cubicBezTo>
                  <a:cubicBezTo>
                    <a:pt x="2086" y="1040"/>
                    <a:pt x="2087" y="1026"/>
                    <a:pt x="2089" y="1013"/>
                  </a:cubicBezTo>
                  <a:cubicBezTo>
                    <a:pt x="2089" y="1008"/>
                    <a:pt x="2090" y="1003"/>
                    <a:pt x="2090" y="998"/>
                  </a:cubicBezTo>
                  <a:cubicBezTo>
                    <a:pt x="2102" y="877"/>
                    <a:pt x="2102" y="877"/>
                    <a:pt x="2102" y="877"/>
                  </a:cubicBezTo>
                  <a:cubicBezTo>
                    <a:pt x="2103" y="874"/>
                    <a:pt x="2103" y="870"/>
                    <a:pt x="2103" y="867"/>
                  </a:cubicBezTo>
                  <a:cubicBezTo>
                    <a:pt x="2105" y="848"/>
                    <a:pt x="2107" y="829"/>
                    <a:pt x="2107" y="809"/>
                  </a:cubicBezTo>
                  <a:close/>
                  <a:moveTo>
                    <a:pt x="1474" y="1837"/>
                  </a:moveTo>
                  <a:cubicBezTo>
                    <a:pt x="1475" y="1836"/>
                    <a:pt x="1476" y="1836"/>
                    <a:pt x="1478" y="1836"/>
                  </a:cubicBezTo>
                  <a:cubicBezTo>
                    <a:pt x="1481" y="1835"/>
                    <a:pt x="1483" y="1835"/>
                    <a:pt x="1487" y="1835"/>
                  </a:cubicBezTo>
                  <a:cubicBezTo>
                    <a:pt x="1492" y="1835"/>
                    <a:pt x="1492" y="1835"/>
                    <a:pt x="1492" y="1835"/>
                  </a:cubicBezTo>
                  <a:cubicBezTo>
                    <a:pt x="1492" y="1835"/>
                    <a:pt x="1492" y="1835"/>
                    <a:pt x="1492" y="1835"/>
                  </a:cubicBezTo>
                  <a:cubicBezTo>
                    <a:pt x="1502" y="1835"/>
                    <a:pt x="1511" y="1835"/>
                    <a:pt x="1521" y="1835"/>
                  </a:cubicBezTo>
                  <a:cubicBezTo>
                    <a:pt x="1521" y="1835"/>
                    <a:pt x="1521" y="1835"/>
                    <a:pt x="1521" y="1835"/>
                  </a:cubicBezTo>
                  <a:cubicBezTo>
                    <a:pt x="1531" y="1835"/>
                    <a:pt x="1531" y="1835"/>
                    <a:pt x="1531" y="1835"/>
                  </a:cubicBezTo>
                  <a:cubicBezTo>
                    <a:pt x="1534" y="1834"/>
                    <a:pt x="1538" y="1835"/>
                    <a:pt x="1541" y="1835"/>
                  </a:cubicBezTo>
                  <a:cubicBezTo>
                    <a:pt x="1543" y="1836"/>
                    <a:pt x="1546" y="1836"/>
                    <a:pt x="1548" y="1837"/>
                  </a:cubicBezTo>
                  <a:cubicBezTo>
                    <a:pt x="1548" y="1837"/>
                    <a:pt x="1548" y="1837"/>
                    <a:pt x="1548" y="1837"/>
                  </a:cubicBezTo>
                  <a:cubicBezTo>
                    <a:pt x="1549" y="1837"/>
                    <a:pt x="1549" y="1838"/>
                    <a:pt x="1549" y="1838"/>
                  </a:cubicBezTo>
                  <a:cubicBezTo>
                    <a:pt x="1550" y="1838"/>
                    <a:pt x="1550" y="1838"/>
                    <a:pt x="1550" y="1838"/>
                  </a:cubicBezTo>
                  <a:cubicBezTo>
                    <a:pt x="1553" y="1839"/>
                    <a:pt x="1556" y="1840"/>
                    <a:pt x="1558" y="1842"/>
                  </a:cubicBezTo>
                  <a:cubicBezTo>
                    <a:pt x="1560" y="1843"/>
                    <a:pt x="1562" y="1845"/>
                    <a:pt x="1563" y="1847"/>
                  </a:cubicBezTo>
                  <a:cubicBezTo>
                    <a:pt x="1571" y="1858"/>
                    <a:pt x="1571" y="1858"/>
                    <a:pt x="1571" y="1858"/>
                  </a:cubicBezTo>
                  <a:cubicBezTo>
                    <a:pt x="1573" y="1861"/>
                    <a:pt x="1577" y="1865"/>
                    <a:pt x="1579" y="1870"/>
                  </a:cubicBezTo>
                  <a:cubicBezTo>
                    <a:pt x="1579" y="1870"/>
                    <a:pt x="1579" y="1870"/>
                    <a:pt x="1579" y="1870"/>
                  </a:cubicBezTo>
                  <a:cubicBezTo>
                    <a:pt x="1581" y="1872"/>
                    <a:pt x="1581" y="1874"/>
                    <a:pt x="1581" y="1876"/>
                  </a:cubicBezTo>
                  <a:cubicBezTo>
                    <a:pt x="1581" y="1877"/>
                    <a:pt x="1580" y="1878"/>
                    <a:pt x="1579" y="1879"/>
                  </a:cubicBezTo>
                  <a:cubicBezTo>
                    <a:pt x="1579" y="1879"/>
                    <a:pt x="1579" y="1880"/>
                    <a:pt x="1579" y="1880"/>
                  </a:cubicBezTo>
                  <a:cubicBezTo>
                    <a:pt x="1579" y="1880"/>
                    <a:pt x="1579" y="1880"/>
                    <a:pt x="1579" y="1880"/>
                  </a:cubicBezTo>
                  <a:cubicBezTo>
                    <a:pt x="1578" y="1880"/>
                    <a:pt x="1578" y="1880"/>
                    <a:pt x="1578" y="1880"/>
                  </a:cubicBezTo>
                  <a:cubicBezTo>
                    <a:pt x="1578" y="1880"/>
                    <a:pt x="1578" y="1881"/>
                    <a:pt x="1577" y="1881"/>
                  </a:cubicBezTo>
                  <a:cubicBezTo>
                    <a:pt x="1577" y="1881"/>
                    <a:pt x="1577" y="1881"/>
                    <a:pt x="1576" y="1881"/>
                  </a:cubicBezTo>
                  <a:cubicBezTo>
                    <a:pt x="1576" y="1881"/>
                    <a:pt x="1576" y="1882"/>
                    <a:pt x="1575" y="1882"/>
                  </a:cubicBezTo>
                  <a:cubicBezTo>
                    <a:pt x="1569" y="1885"/>
                    <a:pt x="1560" y="1884"/>
                    <a:pt x="1553" y="1884"/>
                  </a:cubicBezTo>
                  <a:cubicBezTo>
                    <a:pt x="1516" y="1884"/>
                    <a:pt x="1516" y="1884"/>
                    <a:pt x="1516" y="1884"/>
                  </a:cubicBezTo>
                  <a:cubicBezTo>
                    <a:pt x="1509" y="1884"/>
                    <a:pt x="1501" y="1883"/>
                    <a:pt x="1494" y="1879"/>
                  </a:cubicBezTo>
                  <a:cubicBezTo>
                    <a:pt x="1492" y="1878"/>
                    <a:pt x="1490" y="1877"/>
                    <a:pt x="1488" y="1876"/>
                  </a:cubicBezTo>
                  <a:cubicBezTo>
                    <a:pt x="1486" y="1874"/>
                    <a:pt x="1484" y="1872"/>
                    <a:pt x="1483" y="1871"/>
                  </a:cubicBezTo>
                  <a:cubicBezTo>
                    <a:pt x="1481" y="1868"/>
                    <a:pt x="1481" y="1868"/>
                    <a:pt x="1481" y="1868"/>
                  </a:cubicBezTo>
                  <a:cubicBezTo>
                    <a:pt x="1478" y="1861"/>
                    <a:pt x="1473" y="1854"/>
                    <a:pt x="1470" y="1847"/>
                  </a:cubicBezTo>
                  <a:cubicBezTo>
                    <a:pt x="1467" y="1842"/>
                    <a:pt x="1469" y="1839"/>
                    <a:pt x="1474" y="1837"/>
                  </a:cubicBezTo>
                  <a:close/>
                  <a:moveTo>
                    <a:pt x="965" y="1871"/>
                  </a:moveTo>
                  <a:cubicBezTo>
                    <a:pt x="966" y="1869"/>
                    <a:pt x="966" y="1868"/>
                    <a:pt x="966" y="1866"/>
                  </a:cubicBezTo>
                  <a:cubicBezTo>
                    <a:pt x="966" y="1866"/>
                    <a:pt x="966" y="1866"/>
                    <a:pt x="966" y="1866"/>
                  </a:cubicBezTo>
                  <a:cubicBezTo>
                    <a:pt x="967" y="1861"/>
                    <a:pt x="966" y="1855"/>
                    <a:pt x="968" y="1850"/>
                  </a:cubicBezTo>
                  <a:cubicBezTo>
                    <a:pt x="968" y="1848"/>
                    <a:pt x="968" y="1848"/>
                    <a:pt x="968" y="1848"/>
                  </a:cubicBezTo>
                  <a:cubicBezTo>
                    <a:pt x="968" y="1846"/>
                    <a:pt x="969" y="1845"/>
                    <a:pt x="970" y="1843"/>
                  </a:cubicBezTo>
                  <a:cubicBezTo>
                    <a:pt x="971" y="1842"/>
                    <a:pt x="973" y="1841"/>
                    <a:pt x="974" y="1841"/>
                  </a:cubicBezTo>
                  <a:cubicBezTo>
                    <a:pt x="974" y="1840"/>
                    <a:pt x="974" y="1840"/>
                    <a:pt x="974" y="1840"/>
                  </a:cubicBezTo>
                  <a:cubicBezTo>
                    <a:pt x="975" y="1840"/>
                    <a:pt x="975" y="1840"/>
                    <a:pt x="975" y="1840"/>
                  </a:cubicBezTo>
                  <a:cubicBezTo>
                    <a:pt x="976" y="1840"/>
                    <a:pt x="976" y="1839"/>
                    <a:pt x="976" y="1839"/>
                  </a:cubicBezTo>
                  <a:cubicBezTo>
                    <a:pt x="976" y="1839"/>
                    <a:pt x="977" y="1839"/>
                    <a:pt x="977" y="1839"/>
                  </a:cubicBezTo>
                  <a:cubicBezTo>
                    <a:pt x="978" y="1839"/>
                    <a:pt x="978" y="1838"/>
                    <a:pt x="979" y="1838"/>
                  </a:cubicBezTo>
                  <a:cubicBezTo>
                    <a:pt x="980" y="1838"/>
                    <a:pt x="980" y="1838"/>
                    <a:pt x="980" y="1838"/>
                  </a:cubicBezTo>
                  <a:cubicBezTo>
                    <a:pt x="981" y="1837"/>
                    <a:pt x="982" y="1837"/>
                    <a:pt x="983" y="1837"/>
                  </a:cubicBezTo>
                  <a:cubicBezTo>
                    <a:pt x="983" y="1837"/>
                    <a:pt x="984" y="1837"/>
                    <a:pt x="984" y="1837"/>
                  </a:cubicBezTo>
                  <a:cubicBezTo>
                    <a:pt x="984" y="1837"/>
                    <a:pt x="984" y="1837"/>
                    <a:pt x="985" y="1837"/>
                  </a:cubicBezTo>
                  <a:cubicBezTo>
                    <a:pt x="985" y="1837"/>
                    <a:pt x="985" y="1837"/>
                    <a:pt x="986" y="1836"/>
                  </a:cubicBezTo>
                  <a:cubicBezTo>
                    <a:pt x="988" y="1836"/>
                    <a:pt x="991" y="1836"/>
                    <a:pt x="993" y="1836"/>
                  </a:cubicBezTo>
                  <a:cubicBezTo>
                    <a:pt x="995" y="1836"/>
                    <a:pt x="995" y="1836"/>
                    <a:pt x="995" y="1836"/>
                  </a:cubicBezTo>
                  <a:cubicBezTo>
                    <a:pt x="998" y="1836"/>
                    <a:pt x="1000" y="1836"/>
                    <a:pt x="1003" y="1836"/>
                  </a:cubicBezTo>
                  <a:cubicBezTo>
                    <a:pt x="1038" y="1836"/>
                    <a:pt x="1038" y="1836"/>
                    <a:pt x="1038" y="1836"/>
                  </a:cubicBezTo>
                  <a:cubicBezTo>
                    <a:pt x="1038" y="1836"/>
                    <a:pt x="1039" y="1836"/>
                    <a:pt x="1040" y="1836"/>
                  </a:cubicBezTo>
                  <a:cubicBezTo>
                    <a:pt x="1040" y="1836"/>
                    <a:pt x="1040" y="1836"/>
                    <a:pt x="1041" y="1836"/>
                  </a:cubicBezTo>
                  <a:cubicBezTo>
                    <a:pt x="1042" y="1836"/>
                    <a:pt x="1042" y="1836"/>
                    <a:pt x="1043" y="1836"/>
                  </a:cubicBezTo>
                  <a:cubicBezTo>
                    <a:pt x="1050" y="1837"/>
                    <a:pt x="1058" y="1839"/>
                    <a:pt x="1061" y="1844"/>
                  </a:cubicBezTo>
                  <a:cubicBezTo>
                    <a:pt x="1061" y="1845"/>
                    <a:pt x="1061" y="1845"/>
                    <a:pt x="1061" y="1846"/>
                  </a:cubicBezTo>
                  <a:cubicBezTo>
                    <a:pt x="1061" y="1846"/>
                    <a:pt x="1061" y="1846"/>
                    <a:pt x="1061" y="1846"/>
                  </a:cubicBezTo>
                  <a:cubicBezTo>
                    <a:pt x="1063" y="1853"/>
                    <a:pt x="1062" y="1863"/>
                    <a:pt x="1062" y="1870"/>
                  </a:cubicBezTo>
                  <a:cubicBezTo>
                    <a:pt x="1062" y="1872"/>
                    <a:pt x="1062" y="1872"/>
                    <a:pt x="1062" y="1872"/>
                  </a:cubicBezTo>
                  <a:cubicBezTo>
                    <a:pt x="1062" y="1873"/>
                    <a:pt x="1062" y="1874"/>
                    <a:pt x="1061" y="1876"/>
                  </a:cubicBezTo>
                  <a:cubicBezTo>
                    <a:pt x="1054" y="1889"/>
                    <a:pt x="1022" y="1885"/>
                    <a:pt x="1010" y="1885"/>
                  </a:cubicBezTo>
                  <a:cubicBezTo>
                    <a:pt x="1003" y="1885"/>
                    <a:pt x="996" y="1885"/>
                    <a:pt x="989" y="1885"/>
                  </a:cubicBezTo>
                  <a:cubicBezTo>
                    <a:pt x="983" y="1885"/>
                    <a:pt x="974" y="1884"/>
                    <a:pt x="969" y="1879"/>
                  </a:cubicBezTo>
                  <a:cubicBezTo>
                    <a:pt x="969" y="1879"/>
                    <a:pt x="969" y="1879"/>
                    <a:pt x="968" y="1879"/>
                  </a:cubicBezTo>
                  <a:cubicBezTo>
                    <a:pt x="968" y="1879"/>
                    <a:pt x="968" y="1878"/>
                    <a:pt x="968" y="1878"/>
                  </a:cubicBezTo>
                  <a:cubicBezTo>
                    <a:pt x="967" y="1878"/>
                    <a:pt x="967" y="1878"/>
                    <a:pt x="967" y="1877"/>
                  </a:cubicBezTo>
                  <a:cubicBezTo>
                    <a:pt x="967" y="1877"/>
                    <a:pt x="967" y="1877"/>
                    <a:pt x="967" y="1877"/>
                  </a:cubicBezTo>
                  <a:cubicBezTo>
                    <a:pt x="967" y="1877"/>
                    <a:pt x="967" y="1877"/>
                    <a:pt x="967" y="1877"/>
                  </a:cubicBezTo>
                  <a:cubicBezTo>
                    <a:pt x="966" y="1876"/>
                    <a:pt x="966" y="1876"/>
                    <a:pt x="966" y="1875"/>
                  </a:cubicBezTo>
                  <a:cubicBezTo>
                    <a:pt x="965" y="1874"/>
                    <a:pt x="965" y="1873"/>
                    <a:pt x="965" y="1872"/>
                  </a:cubicBezTo>
                  <a:lnTo>
                    <a:pt x="965" y="1871"/>
                  </a:lnTo>
                  <a:close/>
                  <a:moveTo>
                    <a:pt x="956" y="1955"/>
                  </a:moveTo>
                  <a:cubicBezTo>
                    <a:pt x="956" y="1952"/>
                    <a:pt x="956" y="1952"/>
                    <a:pt x="956" y="1952"/>
                  </a:cubicBezTo>
                  <a:cubicBezTo>
                    <a:pt x="956" y="1952"/>
                    <a:pt x="956" y="1951"/>
                    <a:pt x="956" y="1951"/>
                  </a:cubicBezTo>
                  <a:cubicBezTo>
                    <a:pt x="957" y="1943"/>
                    <a:pt x="958" y="1935"/>
                    <a:pt x="959" y="1926"/>
                  </a:cubicBezTo>
                  <a:cubicBezTo>
                    <a:pt x="959" y="1926"/>
                    <a:pt x="959" y="1926"/>
                    <a:pt x="959" y="1926"/>
                  </a:cubicBezTo>
                  <a:cubicBezTo>
                    <a:pt x="959" y="1926"/>
                    <a:pt x="959" y="1926"/>
                    <a:pt x="959" y="1925"/>
                  </a:cubicBezTo>
                  <a:cubicBezTo>
                    <a:pt x="963" y="1907"/>
                    <a:pt x="999" y="1911"/>
                    <a:pt x="1013" y="1911"/>
                  </a:cubicBezTo>
                  <a:cubicBezTo>
                    <a:pt x="1025" y="1911"/>
                    <a:pt x="1055" y="1908"/>
                    <a:pt x="1061" y="1921"/>
                  </a:cubicBezTo>
                  <a:cubicBezTo>
                    <a:pt x="1062" y="1923"/>
                    <a:pt x="1063" y="1924"/>
                    <a:pt x="1063" y="1926"/>
                  </a:cubicBezTo>
                  <a:cubicBezTo>
                    <a:pt x="1063" y="1940"/>
                    <a:pt x="1063" y="1940"/>
                    <a:pt x="1063" y="1940"/>
                  </a:cubicBezTo>
                  <a:cubicBezTo>
                    <a:pt x="1063" y="1945"/>
                    <a:pt x="1063" y="1949"/>
                    <a:pt x="1063" y="1953"/>
                  </a:cubicBezTo>
                  <a:cubicBezTo>
                    <a:pt x="1063" y="1953"/>
                    <a:pt x="1063" y="1953"/>
                    <a:pt x="1063" y="1953"/>
                  </a:cubicBezTo>
                  <a:cubicBezTo>
                    <a:pt x="1063" y="1955"/>
                    <a:pt x="1063" y="1955"/>
                    <a:pt x="1063" y="1955"/>
                  </a:cubicBezTo>
                  <a:cubicBezTo>
                    <a:pt x="1063" y="1957"/>
                    <a:pt x="1062" y="1959"/>
                    <a:pt x="1061" y="1961"/>
                  </a:cubicBezTo>
                  <a:cubicBezTo>
                    <a:pt x="1061" y="1962"/>
                    <a:pt x="1060" y="1962"/>
                    <a:pt x="1060" y="1962"/>
                  </a:cubicBezTo>
                  <a:cubicBezTo>
                    <a:pt x="1060" y="1963"/>
                    <a:pt x="1059" y="1963"/>
                    <a:pt x="1059" y="1964"/>
                  </a:cubicBezTo>
                  <a:cubicBezTo>
                    <a:pt x="1058" y="1964"/>
                    <a:pt x="1058" y="1964"/>
                    <a:pt x="1058" y="1964"/>
                  </a:cubicBezTo>
                  <a:cubicBezTo>
                    <a:pt x="1055" y="1967"/>
                    <a:pt x="1051" y="1969"/>
                    <a:pt x="1046" y="1970"/>
                  </a:cubicBezTo>
                  <a:cubicBezTo>
                    <a:pt x="1046" y="1970"/>
                    <a:pt x="1046" y="1970"/>
                    <a:pt x="1046" y="1970"/>
                  </a:cubicBezTo>
                  <a:cubicBezTo>
                    <a:pt x="1046" y="1970"/>
                    <a:pt x="1046" y="1970"/>
                    <a:pt x="1046" y="1970"/>
                  </a:cubicBezTo>
                  <a:cubicBezTo>
                    <a:pt x="1044" y="1971"/>
                    <a:pt x="1043" y="1971"/>
                    <a:pt x="1041" y="1971"/>
                  </a:cubicBezTo>
                  <a:cubicBezTo>
                    <a:pt x="1041" y="1971"/>
                    <a:pt x="1040" y="1971"/>
                    <a:pt x="1040" y="1971"/>
                  </a:cubicBezTo>
                  <a:cubicBezTo>
                    <a:pt x="1038" y="1971"/>
                    <a:pt x="1037" y="1972"/>
                    <a:pt x="1035" y="1972"/>
                  </a:cubicBezTo>
                  <a:cubicBezTo>
                    <a:pt x="1035" y="1972"/>
                    <a:pt x="1035" y="1972"/>
                    <a:pt x="1035" y="1972"/>
                  </a:cubicBezTo>
                  <a:cubicBezTo>
                    <a:pt x="982" y="1972"/>
                    <a:pt x="982" y="1972"/>
                    <a:pt x="982" y="1972"/>
                  </a:cubicBezTo>
                  <a:cubicBezTo>
                    <a:pt x="976" y="1972"/>
                    <a:pt x="969" y="1971"/>
                    <a:pt x="963" y="1967"/>
                  </a:cubicBezTo>
                  <a:cubicBezTo>
                    <a:pt x="963" y="1967"/>
                    <a:pt x="963" y="1967"/>
                    <a:pt x="963" y="1967"/>
                  </a:cubicBezTo>
                  <a:cubicBezTo>
                    <a:pt x="963" y="1967"/>
                    <a:pt x="963" y="1967"/>
                    <a:pt x="963" y="1967"/>
                  </a:cubicBezTo>
                  <a:cubicBezTo>
                    <a:pt x="962" y="1966"/>
                    <a:pt x="961" y="1965"/>
                    <a:pt x="960" y="1964"/>
                  </a:cubicBezTo>
                  <a:cubicBezTo>
                    <a:pt x="959" y="1964"/>
                    <a:pt x="958" y="1963"/>
                    <a:pt x="958" y="1962"/>
                  </a:cubicBezTo>
                  <a:cubicBezTo>
                    <a:pt x="958" y="1962"/>
                    <a:pt x="958" y="1962"/>
                    <a:pt x="957" y="1962"/>
                  </a:cubicBezTo>
                  <a:cubicBezTo>
                    <a:pt x="956" y="1960"/>
                    <a:pt x="956" y="1957"/>
                    <a:pt x="956" y="1955"/>
                  </a:cubicBezTo>
                  <a:close/>
                  <a:moveTo>
                    <a:pt x="820" y="1872"/>
                  </a:moveTo>
                  <a:cubicBezTo>
                    <a:pt x="820" y="1872"/>
                    <a:pt x="820" y="1872"/>
                    <a:pt x="820" y="1872"/>
                  </a:cubicBezTo>
                  <a:cubicBezTo>
                    <a:pt x="820" y="1872"/>
                    <a:pt x="820" y="1872"/>
                    <a:pt x="820" y="1872"/>
                  </a:cubicBezTo>
                  <a:cubicBezTo>
                    <a:pt x="820" y="1870"/>
                    <a:pt x="821" y="1868"/>
                    <a:pt x="822" y="1866"/>
                  </a:cubicBezTo>
                  <a:cubicBezTo>
                    <a:pt x="823" y="1861"/>
                    <a:pt x="824" y="1854"/>
                    <a:pt x="827" y="1849"/>
                  </a:cubicBezTo>
                  <a:cubicBezTo>
                    <a:pt x="827" y="1848"/>
                    <a:pt x="827" y="1848"/>
                    <a:pt x="827" y="1848"/>
                  </a:cubicBezTo>
                  <a:cubicBezTo>
                    <a:pt x="827" y="1847"/>
                    <a:pt x="829" y="1845"/>
                    <a:pt x="830" y="1844"/>
                  </a:cubicBezTo>
                  <a:cubicBezTo>
                    <a:pt x="831" y="1843"/>
                    <a:pt x="832" y="1842"/>
                    <a:pt x="833" y="1841"/>
                  </a:cubicBezTo>
                  <a:cubicBezTo>
                    <a:pt x="837" y="1839"/>
                    <a:pt x="840" y="1838"/>
                    <a:pt x="844" y="1837"/>
                  </a:cubicBezTo>
                  <a:cubicBezTo>
                    <a:pt x="845" y="1837"/>
                    <a:pt x="845" y="1837"/>
                    <a:pt x="845" y="1837"/>
                  </a:cubicBezTo>
                  <a:cubicBezTo>
                    <a:pt x="848" y="1836"/>
                    <a:pt x="851" y="1836"/>
                    <a:pt x="855" y="1836"/>
                  </a:cubicBezTo>
                  <a:cubicBezTo>
                    <a:pt x="859" y="1836"/>
                    <a:pt x="859" y="1836"/>
                    <a:pt x="859" y="1836"/>
                  </a:cubicBezTo>
                  <a:cubicBezTo>
                    <a:pt x="861" y="1836"/>
                    <a:pt x="862" y="1836"/>
                    <a:pt x="864" y="1836"/>
                  </a:cubicBezTo>
                  <a:cubicBezTo>
                    <a:pt x="873" y="1836"/>
                    <a:pt x="883" y="1836"/>
                    <a:pt x="893" y="1836"/>
                  </a:cubicBezTo>
                  <a:cubicBezTo>
                    <a:pt x="894" y="1836"/>
                    <a:pt x="896" y="1836"/>
                    <a:pt x="897" y="1836"/>
                  </a:cubicBezTo>
                  <a:cubicBezTo>
                    <a:pt x="899" y="1836"/>
                    <a:pt x="899" y="1836"/>
                    <a:pt x="899" y="1836"/>
                  </a:cubicBezTo>
                  <a:cubicBezTo>
                    <a:pt x="899" y="1836"/>
                    <a:pt x="899" y="1836"/>
                    <a:pt x="900" y="1836"/>
                  </a:cubicBezTo>
                  <a:cubicBezTo>
                    <a:pt x="901" y="1836"/>
                    <a:pt x="902" y="1836"/>
                    <a:pt x="904" y="1836"/>
                  </a:cubicBezTo>
                  <a:cubicBezTo>
                    <a:pt x="904" y="1836"/>
                    <a:pt x="904" y="1836"/>
                    <a:pt x="904" y="1836"/>
                  </a:cubicBezTo>
                  <a:cubicBezTo>
                    <a:pt x="911" y="1837"/>
                    <a:pt x="919" y="1839"/>
                    <a:pt x="921" y="1846"/>
                  </a:cubicBezTo>
                  <a:cubicBezTo>
                    <a:pt x="921" y="1846"/>
                    <a:pt x="921" y="1846"/>
                    <a:pt x="921" y="1846"/>
                  </a:cubicBezTo>
                  <a:cubicBezTo>
                    <a:pt x="921" y="1846"/>
                    <a:pt x="921" y="1846"/>
                    <a:pt x="921" y="1846"/>
                  </a:cubicBezTo>
                  <a:cubicBezTo>
                    <a:pt x="921" y="1854"/>
                    <a:pt x="918" y="1863"/>
                    <a:pt x="917" y="1870"/>
                  </a:cubicBezTo>
                  <a:cubicBezTo>
                    <a:pt x="917" y="1870"/>
                    <a:pt x="917" y="1870"/>
                    <a:pt x="917" y="1870"/>
                  </a:cubicBezTo>
                  <a:cubicBezTo>
                    <a:pt x="917" y="1872"/>
                    <a:pt x="917" y="1872"/>
                    <a:pt x="917" y="1872"/>
                  </a:cubicBezTo>
                  <a:cubicBezTo>
                    <a:pt x="916" y="1873"/>
                    <a:pt x="916" y="1875"/>
                    <a:pt x="914" y="1876"/>
                  </a:cubicBezTo>
                  <a:cubicBezTo>
                    <a:pt x="914" y="1876"/>
                    <a:pt x="914" y="1877"/>
                    <a:pt x="914" y="1877"/>
                  </a:cubicBezTo>
                  <a:cubicBezTo>
                    <a:pt x="914" y="1877"/>
                    <a:pt x="914" y="1877"/>
                    <a:pt x="914" y="1877"/>
                  </a:cubicBezTo>
                  <a:cubicBezTo>
                    <a:pt x="914" y="1877"/>
                    <a:pt x="914" y="1877"/>
                    <a:pt x="914" y="1877"/>
                  </a:cubicBezTo>
                  <a:cubicBezTo>
                    <a:pt x="904" y="1889"/>
                    <a:pt x="878" y="1886"/>
                    <a:pt x="865" y="1886"/>
                  </a:cubicBezTo>
                  <a:cubicBezTo>
                    <a:pt x="857" y="1886"/>
                    <a:pt x="849" y="1886"/>
                    <a:pt x="841" y="1886"/>
                  </a:cubicBezTo>
                  <a:cubicBezTo>
                    <a:pt x="834" y="1886"/>
                    <a:pt x="824" y="1884"/>
                    <a:pt x="820" y="1877"/>
                  </a:cubicBezTo>
                  <a:cubicBezTo>
                    <a:pt x="820" y="1877"/>
                    <a:pt x="820" y="1876"/>
                    <a:pt x="820" y="1875"/>
                  </a:cubicBezTo>
                  <a:cubicBezTo>
                    <a:pt x="820" y="1875"/>
                    <a:pt x="820" y="1875"/>
                    <a:pt x="820" y="1874"/>
                  </a:cubicBezTo>
                  <a:cubicBezTo>
                    <a:pt x="820" y="1873"/>
                    <a:pt x="820" y="1873"/>
                    <a:pt x="820" y="1872"/>
                  </a:cubicBezTo>
                  <a:close/>
                  <a:moveTo>
                    <a:pt x="795" y="1956"/>
                  </a:moveTo>
                  <a:cubicBezTo>
                    <a:pt x="796" y="1952"/>
                    <a:pt x="796" y="1952"/>
                    <a:pt x="796" y="1952"/>
                  </a:cubicBezTo>
                  <a:cubicBezTo>
                    <a:pt x="796" y="1952"/>
                    <a:pt x="796" y="1952"/>
                    <a:pt x="796" y="1952"/>
                  </a:cubicBezTo>
                  <a:cubicBezTo>
                    <a:pt x="796" y="1951"/>
                    <a:pt x="796" y="1951"/>
                    <a:pt x="796" y="1950"/>
                  </a:cubicBezTo>
                  <a:cubicBezTo>
                    <a:pt x="803" y="1926"/>
                    <a:pt x="803" y="1926"/>
                    <a:pt x="803" y="1926"/>
                  </a:cubicBezTo>
                  <a:cubicBezTo>
                    <a:pt x="804" y="1926"/>
                    <a:pt x="804" y="1926"/>
                    <a:pt x="804" y="1925"/>
                  </a:cubicBezTo>
                  <a:cubicBezTo>
                    <a:pt x="811" y="1908"/>
                    <a:pt x="843" y="1911"/>
                    <a:pt x="859" y="1911"/>
                  </a:cubicBezTo>
                  <a:cubicBezTo>
                    <a:pt x="865" y="1911"/>
                    <a:pt x="877" y="1910"/>
                    <a:pt x="888" y="1912"/>
                  </a:cubicBezTo>
                  <a:cubicBezTo>
                    <a:pt x="890" y="1912"/>
                    <a:pt x="891" y="1912"/>
                    <a:pt x="893" y="1913"/>
                  </a:cubicBezTo>
                  <a:cubicBezTo>
                    <a:pt x="894" y="1913"/>
                    <a:pt x="894" y="1913"/>
                    <a:pt x="894" y="1913"/>
                  </a:cubicBezTo>
                  <a:cubicBezTo>
                    <a:pt x="899" y="1914"/>
                    <a:pt x="903" y="1916"/>
                    <a:pt x="905" y="1920"/>
                  </a:cubicBezTo>
                  <a:cubicBezTo>
                    <a:pt x="906" y="1920"/>
                    <a:pt x="906" y="1920"/>
                    <a:pt x="906" y="1920"/>
                  </a:cubicBezTo>
                  <a:cubicBezTo>
                    <a:pt x="906" y="1921"/>
                    <a:pt x="906" y="1921"/>
                    <a:pt x="906" y="1921"/>
                  </a:cubicBezTo>
                  <a:cubicBezTo>
                    <a:pt x="906" y="1921"/>
                    <a:pt x="906" y="1921"/>
                    <a:pt x="906" y="1921"/>
                  </a:cubicBezTo>
                  <a:cubicBezTo>
                    <a:pt x="907" y="1923"/>
                    <a:pt x="907" y="1924"/>
                    <a:pt x="907" y="1926"/>
                  </a:cubicBezTo>
                  <a:cubicBezTo>
                    <a:pt x="907" y="1928"/>
                    <a:pt x="907" y="1928"/>
                    <a:pt x="907" y="1928"/>
                  </a:cubicBezTo>
                  <a:cubicBezTo>
                    <a:pt x="907" y="1928"/>
                    <a:pt x="907" y="1928"/>
                    <a:pt x="907" y="1928"/>
                  </a:cubicBezTo>
                  <a:cubicBezTo>
                    <a:pt x="906" y="1932"/>
                    <a:pt x="905" y="1936"/>
                    <a:pt x="904" y="1941"/>
                  </a:cubicBezTo>
                  <a:cubicBezTo>
                    <a:pt x="902" y="1955"/>
                    <a:pt x="902" y="1955"/>
                    <a:pt x="902" y="1955"/>
                  </a:cubicBezTo>
                  <a:cubicBezTo>
                    <a:pt x="901" y="1958"/>
                    <a:pt x="900" y="1960"/>
                    <a:pt x="899" y="1962"/>
                  </a:cubicBezTo>
                  <a:cubicBezTo>
                    <a:pt x="898" y="1962"/>
                    <a:pt x="898" y="1962"/>
                    <a:pt x="898" y="1962"/>
                  </a:cubicBezTo>
                  <a:cubicBezTo>
                    <a:pt x="898" y="1963"/>
                    <a:pt x="897" y="1963"/>
                    <a:pt x="897" y="1963"/>
                  </a:cubicBezTo>
                  <a:cubicBezTo>
                    <a:pt x="897" y="1964"/>
                    <a:pt x="896" y="1964"/>
                    <a:pt x="895" y="1965"/>
                  </a:cubicBezTo>
                  <a:cubicBezTo>
                    <a:pt x="891" y="1968"/>
                    <a:pt x="887" y="1969"/>
                    <a:pt x="882" y="1971"/>
                  </a:cubicBezTo>
                  <a:cubicBezTo>
                    <a:pt x="882" y="1971"/>
                    <a:pt x="882" y="1971"/>
                    <a:pt x="882" y="1971"/>
                  </a:cubicBezTo>
                  <a:cubicBezTo>
                    <a:pt x="882" y="1971"/>
                    <a:pt x="882" y="1971"/>
                    <a:pt x="882" y="1971"/>
                  </a:cubicBezTo>
                  <a:cubicBezTo>
                    <a:pt x="880" y="1971"/>
                    <a:pt x="879" y="1971"/>
                    <a:pt x="877" y="1971"/>
                  </a:cubicBezTo>
                  <a:cubicBezTo>
                    <a:pt x="877" y="1972"/>
                    <a:pt x="876" y="1972"/>
                    <a:pt x="876" y="1972"/>
                  </a:cubicBezTo>
                  <a:cubicBezTo>
                    <a:pt x="874" y="1972"/>
                    <a:pt x="872" y="1972"/>
                    <a:pt x="871" y="1972"/>
                  </a:cubicBezTo>
                  <a:cubicBezTo>
                    <a:pt x="871" y="1972"/>
                    <a:pt x="871" y="1972"/>
                    <a:pt x="871" y="1972"/>
                  </a:cubicBezTo>
                  <a:cubicBezTo>
                    <a:pt x="818" y="1972"/>
                    <a:pt x="818" y="1972"/>
                    <a:pt x="818" y="1972"/>
                  </a:cubicBezTo>
                  <a:cubicBezTo>
                    <a:pt x="812" y="1972"/>
                    <a:pt x="805" y="1971"/>
                    <a:pt x="799" y="1967"/>
                  </a:cubicBezTo>
                  <a:cubicBezTo>
                    <a:pt x="799" y="1967"/>
                    <a:pt x="799" y="1967"/>
                    <a:pt x="799" y="1967"/>
                  </a:cubicBezTo>
                  <a:cubicBezTo>
                    <a:pt x="799" y="1967"/>
                    <a:pt x="799" y="1967"/>
                    <a:pt x="799" y="1967"/>
                  </a:cubicBezTo>
                  <a:cubicBezTo>
                    <a:pt x="798" y="1967"/>
                    <a:pt x="797" y="1966"/>
                    <a:pt x="797" y="1965"/>
                  </a:cubicBezTo>
                  <a:cubicBezTo>
                    <a:pt x="796" y="1964"/>
                    <a:pt x="796" y="1963"/>
                    <a:pt x="795" y="1963"/>
                  </a:cubicBezTo>
                  <a:cubicBezTo>
                    <a:pt x="795" y="1962"/>
                    <a:pt x="795" y="1962"/>
                    <a:pt x="795" y="1962"/>
                  </a:cubicBezTo>
                  <a:cubicBezTo>
                    <a:pt x="794" y="1960"/>
                    <a:pt x="794" y="1958"/>
                    <a:pt x="795" y="1956"/>
                  </a:cubicBezTo>
                  <a:close/>
                  <a:moveTo>
                    <a:pt x="674" y="1875"/>
                  </a:moveTo>
                  <a:cubicBezTo>
                    <a:pt x="674" y="1872"/>
                    <a:pt x="676" y="1869"/>
                    <a:pt x="677" y="1867"/>
                  </a:cubicBezTo>
                  <a:cubicBezTo>
                    <a:pt x="680" y="1861"/>
                    <a:pt x="683" y="1852"/>
                    <a:pt x="687" y="1847"/>
                  </a:cubicBezTo>
                  <a:cubicBezTo>
                    <a:pt x="688" y="1846"/>
                    <a:pt x="688" y="1846"/>
                    <a:pt x="688" y="1846"/>
                  </a:cubicBezTo>
                  <a:cubicBezTo>
                    <a:pt x="688" y="1846"/>
                    <a:pt x="689" y="1845"/>
                    <a:pt x="689" y="1845"/>
                  </a:cubicBezTo>
                  <a:cubicBezTo>
                    <a:pt x="689" y="1845"/>
                    <a:pt x="689" y="1845"/>
                    <a:pt x="690" y="1844"/>
                  </a:cubicBezTo>
                  <a:cubicBezTo>
                    <a:pt x="690" y="1844"/>
                    <a:pt x="690" y="1844"/>
                    <a:pt x="690" y="1844"/>
                  </a:cubicBezTo>
                  <a:cubicBezTo>
                    <a:pt x="690" y="1844"/>
                    <a:pt x="691" y="1844"/>
                    <a:pt x="691" y="1843"/>
                  </a:cubicBezTo>
                  <a:cubicBezTo>
                    <a:pt x="695" y="1840"/>
                    <a:pt x="700" y="1838"/>
                    <a:pt x="706" y="1838"/>
                  </a:cubicBezTo>
                  <a:cubicBezTo>
                    <a:pt x="706" y="1837"/>
                    <a:pt x="706" y="1837"/>
                    <a:pt x="706" y="1837"/>
                  </a:cubicBezTo>
                  <a:cubicBezTo>
                    <a:pt x="709" y="1837"/>
                    <a:pt x="713" y="1836"/>
                    <a:pt x="716" y="1836"/>
                  </a:cubicBezTo>
                  <a:cubicBezTo>
                    <a:pt x="734" y="1836"/>
                    <a:pt x="734" y="1836"/>
                    <a:pt x="734" y="1836"/>
                  </a:cubicBezTo>
                  <a:cubicBezTo>
                    <a:pt x="740" y="1836"/>
                    <a:pt x="746" y="1836"/>
                    <a:pt x="751" y="1836"/>
                  </a:cubicBezTo>
                  <a:cubicBezTo>
                    <a:pt x="759" y="1836"/>
                    <a:pt x="771" y="1835"/>
                    <a:pt x="777" y="1841"/>
                  </a:cubicBezTo>
                  <a:cubicBezTo>
                    <a:pt x="778" y="1841"/>
                    <a:pt x="778" y="1842"/>
                    <a:pt x="778" y="1842"/>
                  </a:cubicBezTo>
                  <a:cubicBezTo>
                    <a:pt x="778" y="1842"/>
                    <a:pt x="779" y="1842"/>
                    <a:pt x="779" y="1842"/>
                  </a:cubicBezTo>
                  <a:cubicBezTo>
                    <a:pt x="779" y="1842"/>
                    <a:pt x="779" y="1843"/>
                    <a:pt x="779" y="1843"/>
                  </a:cubicBezTo>
                  <a:cubicBezTo>
                    <a:pt x="779" y="1843"/>
                    <a:pt x="779" y="1843"/>
                    <a:pt x="780" y="1844"/>
                  </a:cubicBezTo>
                  <a:cubicBezTo>
                    <a:pt x="780" y="1845"/>
                    <a:pt x="780" y="1846"/>
                    <a:pt x="780" y="1847"/>
                  </a:cubicBezTo>
                  <a:cubicBezTo>
                    <a:pt x="779" y="1854"/>
                    <a:pt x="774" y="1863"/>
                    <a:pt x="773" y="1867"/>
                  </a:cubicBezTo>
                  <a:cubicBezTo>
                    <a:pt x="773" y="1867"/>
                    <a:pt x="773" y="1867"/>
                    <a:pt x="773" y="1867"/>
                  </a:cubicBezTo>
                  <a:cubicBezTo>
                    <a:pt x="772" y="1869"/>
                    <a:pt x="772" y="1870"/>
                    <a:pt x="771" y="1871"/>
                  </a:cubicBezTo>
                  <a:cubicBezTo>
                    <a:pt x="771" y="1872"/>
                    <a:pt x="771" y="1872"/>
                    <a:pt x="771" y="1872"/>
                  </a:cubicBezTo>
                  <a:cubicBezTo>
                    <a:pt x="771" y="1873"/>
                    <a:pt x="771" y="1873"/>
                    <a:pt x="770" y="1873"/>
                  </a:cubicBezTo>
                  <a:cubicBezTo>
                    <a:pt x="770" y="1874"/>
                    <a:pt x="770" y="1874"/>
                    <a:pt x="770" y="1874"/>
                  </a:cubicBezTo>
                  <a:cubicBezTo>
                    <a:pt x="770" y="1875"/>
                    <a:pt x="769" y="1875"/>
                    <a:pt x="769" y="1876"/>
                  </a:cubicBezTo>
                  <a:cubicBezTo>
                    <a:pt x="769" y="1876"/>
                    <a:pt x="769" y="1876"/>
                    <a:pt x="768" y="1876"/>
                  </a:cubicBezTo>
                  <a:cubicBezTo>
                    <a:pt x="768" y="1876"/>
                    <a:pt x="768" y="1877"/>
                    <a:pt x="768" y="1877"/>
                  </a:cubicBezTo>
                  <a:cubicBezTo>
                    <a:pt x="768" y="1877"/>
                    <a:pt x="767" y="1877"/>
                    <a:pt x="767" y="1877"/>
                  </a:cubicBezTo>
                  <a:cubicBezTo>
                    <a:pt x="766" y="1878"/>
                    <a:pt x="765" y="1879"/>
                    <a:pt x="764" y="1880"/>
                  </a:cubicBezTo>
                  <a:cubicBezTo>
                    <a:pt x="763" y="1880"/>
                    <a:pt x="762" y="1881"/>
                    <a:pt x="761" y="1881"/>
                  </a:cubicBezTo>
                  <a:cubicBezTo>
                    <a:pt x="760" y="1882"/>
                    <a:pt x="760" y="1882"/>
                    <a:pt x="760" y="1882"/>
                  </a:cubicBezTo>
                  <a:cubicBezTo>
                    <a:pt x="760" y="1882"/>
                    <a:pt x="760" y="1882"/>
                    <a:pt x="760" y="1882"/>
                  </a:cubicBezTo>
                  <a:cubicBezTo>
                    <a:pt x="756" y="1883"/>
                    <a:pt x="752" y="1885"/>
                    <a:pt x="749" y="1885"/>
                  </a:cubicBezTo>
                  <a:cubicBezTo>
                    <a:pt x="748" y="1885"/>
                    <a:pt x="746" y="1885"/>
                    <a:pt x="745" y="1886"/>
                  </a:cubicBezTo>
                  <a:cubicBezTo>
                    <a:pt x="745" y="1886"/>
                    <a:pt x="745" y="1886"/>
                    <a:pt x="745" y="1886"/>
                  </a:cubicBezTo>
                  <a:cubicBezTo>
                    <a:pt x="738" y="1886"/>
                    <a:pt x="730" y="1886"/>
                    <a:pt x="723" y="1886"/>
                  </a:cubicBezTo>
                  <a:cubicBezTo>
                    <a:pt x="693" y="1886"/>
                    <a:pt x="693" y="1886"/>
                    <a:pt x="693" y="1886"/>
                  </a:cubicBezTo>
                  <a:cubicBezTo>
                    <a:pt x="687" y="1886"/>
                    <a:pt x="676" y="1885"/>
                    <a:pt x="674" y="1878"/>
                  </a:cubicBezTo>
                  <a:cubicBezTo>
                    <a:pt x="673" y="1877"/>
                    <a:pt x="673" y="1876"/>
                    <a:pt x="673" y="1876"/>
                  </a:cubicBezTo>
                  <a:cubicBezTo>
                    <a:pt x="673" y="1875"/>
                    <a:pt x="674" y="1875"/>
                    <a:pt x="674" y="1875"/>
                  </a:cubicBezTo>
                  <a:close/>
                  <a:moveTo>
                    <a:pt x="647" y="1928"/>
                  </a:moveTo>
                  <a:cubicBezTo>
                    <a:pt x="648" y="1927"/>
                    <a:pt x="648" y="1927"/>
                    <a:pt x="648" y="1927"/>
                  </a:cubicBezTo>
                  <a:cubicBezTo>
                    <a:pt x="648" y="1926"/>
                    <a:pt x="648" y="1926"/>
                    <a:pt x="648" y="1926"/>
                  </a:cubicBezTo>
                  <a:cubicBezTo>
                    <a:pt x="649" y="1925"/>
                    <a:pt x="649" y="1924"/>
                    <a:pt x="650" y="1924"/>
                  </a:cubicBezTo>
                  <a:cubicBezTo>
                    <a:pt x="650" y="1924"/>
                    <a:pt x="650" y="1924"/>
                    <a:pt x="650" y="1924"/>
                  </a:cubicBezTo>
                  <a:cubicBezTo>
                    <a:pt x="661" y="1909"/>
                    <a:pt x="687" y="1912"/>
                    <a:pt x="703" y="1912"/>
                  </a:cubicBezTo>
                  <a:cubicBezTo>
                    <a:pt x="703" y="1912"/>
                    <a:pt x="703" y="1912"/>
                    <a:pt x="703" y="1912"/>
                  </a:cubicBezTo>
                  <a:cubicBezTo>
                    <a:pt x="708" y="1912"/>
                    <a:pt x="720" y="1911"/>
                    <a:pt x="730" y="1912"/>
                  </a:cubicBezTo>
                  <a:cubicBezTo>
                    <a:pt x="734" y="1912"/>
                    <a:pt x="737" y="1912"/>
                    <a:pt x="740" y="1913"/>
                  </a:cubicBezTo>
                  <a:cubicBezTo>
                    <a:pt x="742" y="1913"/>
                    <a:pt x="744" y="1914"/>
                    <a:pt x="745" y="1915"/>
                  </a:cubicBezTo>
                  <a:cubicBezTo>
                    <a:pt x="749" y="1917"/>
                    <a:pt x="752" y="1919"/>
                    <a:pt x="752" y="1923"/>
                  </a:cubicBezTo>
                  <a:cubicBezTo>
                    <a:pt x="752" y="1923"/>
                    <a:pt x="752" y="1924"/>
                    <a:pt x="752" y="1924"/>
                  </a:cubicBezTo>
                  <a:cubicBezTo>
                    <a:pt x="752" y="1924"/>
                    <a:pt x="752" y="1924"/>
                    <a:pt x="752" y="1924"/>
                  </a:cubicBezTo>
                  <a:cubicBezTo>
                    <a:pt x="752" y="1925"/>
                    <a:pt x="751" y="1926"/>
                    <a:pt x="751" y="1927"/>
                  </a:cubicBezTo>
                  <a:cubicBezTo>
                    <a:pt x="741" y="1956"/>
                    <a:pt x="741" y="1956"/>
                    <a:pt x="741" y="1956"/>
                  </a:cubicBezTo>
                  <a:cubicBezTo>
                    <a:pt x="740" y="1958"/>
                    <a:pt x="738" y="1960"/>
                    <a:pt x="736" y="1962"/>
                  </a:cubicBezTo>
                  <a:cubicBezTo>
                    <a:pt x="734" y="1964"/>
                    <a:pt x="731" y="1966"/>
                    <a:pt x="728" y="1967"/>
                  </a:cubicBezTo>
                  <a:cubicBezTo>
                    <a:pt x="728" y="1968"/>
                    <a:pt x="727" y="1968"/>
                    <a:pt x="727" y="1968"/>
                  </a:cubicBezTo>
                  <a:cubicBezTo>
                    <a:pt x="723" y="1970"/>
                    <a:pt x="718" y="1971"/>
                    <a:pt x="713" y="1972"/>
                  </a:cubicBezTo>
                  <a:cubicBezTo>
                    <a:pt x="713" y="1972"/>
                    <a:pt x="713" y="1972"/>
                    <a:pt x="713" y="1972"/>
                  </a:cubicBezTo>
                  <a:cubicBezTo>
                    <a:pt x="712" y="1972"/>
                    <a:pt x="711" y="1972"/>
                    <a:pt x="710" y="1972"/>
                  </a:cubicBezTo>
                  <a:cubicBezTo>
                    <a:pt x="701" y="1973"/>
                    <a:pt x="692" y="1972"/>
                    <a:pt x="682" y="1972"/>
                  </a:cubicBezTo>
                  <a:cubicBezTo>
                    <a:pt x="673" y="1973"/>
                    <a:pt x="663" y="1973"/>
                    <a:pt x="654" y="1973"/>
                  </a:cubicBezTo>
                  <a:cubicBezTo>
                    <a:pt x="647" y="1973"/>
                    <a:pt x="638" y="1971"/>
                    <a:pt x="634" y="1966"/>
                  </a:cubicBezTo>
                  <a:cubicBezTo>
                    <a:pt x="634" y="1965"/>
                    <a:pt x="634" y="1965"/>
                    <a:pt x="633" y="1965"/>
                  </a:cubicBezTo>
                  <a:cubicBezTo>
                    <a:pt x="633" y="1964"/>
                    <a:pt x="633" y="1964"/>
                    <a:pt x="633" y="1964"/>
                  </a:cubicBezTo>
                  <a:cubicBezTo>
                    <a:pt x="633" y="1963"/>
                    <a:pt x="633" y="1963"/>
                    <a:pt x="632" y="1963"/>
                  </a:cubicBezTo>
                  <a:cubicBezTo>
                    <a:pt x="632" y="1963"/>
                    <a:pt x="632" y="1962"/>
                    <a:pt x="632" y="1962"/>
                  </a:cubicBezTo>
                  <a:cubicBezTo>
                    <a:pt x="632" y="1962"/>
                    <a:pt x="632" y="1962"/>
                    <a:pt x="632" y="1962"/>
                  </a:cubicBezTo>
                  <a:cubicBezTo>
                    <a:pt x="632" y="1962"/>
                    <a:pt x="632" y="1961"/>
                    <a:pt x="632" y="1960"/>
                  </a:cubicBezTo>
                  <a:cubicBezTo>
                    <a:pt x="632" y="1959"/>
                    <a:pt x="632" y="1959"/>
                    <a:pt x="633" y="1959"/>
                  </a:cubicBezTo>
                  <a:cubicBezTo>
                    <a:pt x="633" y="1958"/>
                    <a:pt x="633" y="1957"/>
                    <a:pt x="633" y="1956"/>
                  </a:cubicBezTo>
                  <a:cubicBezTo>
                    <a:pt x="633" y="1956"/>
                    <a:pt x="633" y="1956"/>
                    <a:pt x="633" y="1956"/>
                  </a:cubicBezTo>
                  <a:cubicBezTo>
                    <a:pt x="634" y="1955"/>
                    <a:pt x="634" y="1955"/>
                    <a:pt x="634" y="1955"/>
                  </a:cubicBezTo>
                  <a:cubicBezTo>
                    <a:pt x="634" y="1954"/>
                    <a:pt x="635" y="1953"/>
                    <a:pt x="635" y="1952"/>
                  </a:cubicBezTo>
                  <a:cubicBezTo>
                    <a:pt x="639" y="1944"/>
                    <a:pt x="643" y="1936"/>
                    <a:pt x="647" y="1928"/>
                  </a:cubicBezTo>
                  <a:cubicBezTo>
                    <a:pt x="647" y="1928"/>
                    <a:pt x="647" y="1928"/>
                    <a:pt x="647" y="1928"/>
                  </a:cubicBezTo>
                  <a:close/>
                  <a:moveTo>
                    <a:pt x="527" y="1875"/>
                  </a:moveTo>
                  <a:cubicBezTo>
                    <a:pt x="528" y="1873"/>
                    <a:pt x="531" y="1870"/>
                    <a:pt x="532" y="1868"/>
                  </a:cubicBezTo>
                  <a:cubicBezTo>
                    <a:pt x="536" y="1861"/>
                    <a:pt x="541" y="1854"/>
                    <a:pt x="546" y="1848"/>
                  </a:cubicBezTo>
                  <a:cubicBezTo>
                    <a:pt x="546" y="1847"/>
                    <a:pt x="546" y="1847"/>
                    <a:pt x="547" y="1847"/>
                  </a:cubicBezTo>
                  <a:cubicBezTo>
                    <a:pt x="547" y="1847"/>
                    <a:pt x="547" y="1847"/>
                    <a:pt x="547" y="1846"/>
                  </a:cubicBezTo>
                  <a:cubicBezTo>
                    <a:pt x="561" y="1833"/>
                    <a:pt x="590" y="1837"/>
                    <a:pt x="608" y="1837"/>
                  </a:cubicBezTo>
                  <a:cubicBezTo>
                    <a:pt x="616" y="1837"/>
                    <a:pt x="626" y="1835"/>
                    <a:pt x="634" y="1839"/>
                  </a:cubicBezTo>
                  <a:cubicBezTo>
                    <a:pt x="634" y="1839"/>
                    <a:pt x="634" y="1839"/>
                    <a:pt x="634" y="1839"/>
                  </a:cubicBezTo>
                  <a:cubicBezTo>
                    <a:pt x="634" y="1839"/>
                    <a:pt x="635" y="1839"/>
                    <a:pt x="636" y="1840"/>
                  </a:cubicBezTo>
                  <a:cubicBezTo>
                    <a:pt x="636" y="1840"/>
                    <a:pt x="636" y="1840"/>
                    <a:pt x="636" y="1840"/>
                  </a:cubicBezTo>
                  <a:cubicBezTo>
                    <a:pt x="638" y="1841"/>
                    <a:pt x="639" y="1843"/>
                    <a:pt x="639" y="1844"/>
                  </a:cubicBezTo>
                  <a:cubicBezTo>
                    <a:pt x="640" y="1845"/>
                    <a:pt x="640" y="1847"/>
                    <a:pt x="639" y="1849"/>
                  </a:cubicBezTo>
                  <a:cubicBezTo>
                    <a:pt x="638" y="1850"/>
                    <a:pt x="638" y="1850"/>
                    <a:pt x="638" y="1850"/>
                  </a:cubicBezTo>
                  <a:cubicBezTo>
                    <a:pt x="637" y="1854"/>
                    <a:pt x="633" y="1858"/>
                    <a:pt x="631" y="1862"/>
                  </a:cubicBezTo>
                  <a:cubicBezTo>
                    <a:pt x="631" y="1862"/>
                    <a:pt x="631" y="1862"/>
                    <a:pt x="631" y="1862"/>
                  </a:cubicBezTo>
                  <a:cubicBezTo>
                    <a:pt x="625" y="1873"/>
                    <a:pt x="625" y="1873"/>
                    <a:pt x="625" y="1873"/>
                  </a:cubicBezTo>
                  <a:cubicBezTo>
                    <a:pt x="624" y="1874"/>
                    <a:pt x="623" y="1876"/>
                    <a:pt x="621" y="1878"/>
                  </a:cubicBezTo>
                  <a:cubicBezTo>
                    <a:pt x="618" y="1879"/>
                    <a:pt x="616" y="1881"/>
                    <a:pt x="613" y="1882"/>
                  </a:cubicBezTo>
                  <a:cubicBezTo>
                    <a:pt x="612" y="1882"/>
                    <a:pt x="611" y="1883"/>
                    <a:pt x="610" y="1883"/>
                  </a:cubicBezTo>
                  <a:cubicBezTo>
                    <a:pt x="610" y="1883"/>
                    <a:pt x="609" y="1883"/>
                    <a:pt x="609" y="1884"/>
                  </a:cubicBezTo>
                  <a:cubicBezTo>
                    <a:pt x="609" y="1884"/>
                    <a:pt x="609" y="1884"/>
                    <a:pt x="609" y="1884"/>
                  </a:cubicBezTo>
                  <a:cubicBezTo>
                    <a:pt x="607" y="1884"/>
                    <a:pt x="605" y="1885"/>
                    <a:pt x="603" y="1885"/>
                  </a:cubicBezTo>
                  <a:cubicBezTo>
                    <a:pt x="599" y="1886"/>
                    <a:pt x="596" y="1886"/>
                    <a:pt x="592" y="1886"/>
                  </a:cubicBezTo>
                  <a:cubicBezTo>
                    <a:pt x="582" y="1886"/>
                    <a:pt x="582" y="1886"/>
                    <a:pt x="582" y="1886"/>
                  </a:cubicBezTo>
                  <a:cubicBezTo>
                    <a:pt x="582" y="1886"/>
                    <a:pt x="582" y="1886"/>
                    <a:pt x="582" y="1886"/>
                  </a:cubicBezTo>
                  <a:cubicBezTo>
                    <a:pt x="570" y="1886"/>
                    <a:pt x="557" y="1886"/>
                    <a:pt x="545" y="1886"/>
                  </a:cubicBezTo>
                  <a:cubicBezTo>
                    <a:pt x="540" y="1886"/>
                    <a:pt x="528" y="1885"/>
                    <a:pt x="527" y="1878"/>
                  </a:cubicBezTo>
                  <a:cubicBezTo>
                    <a:pt x="527" y="1877"/>
                    <a:pt x="527" y="1876"/>
                    <a:pt x="527" y="1875"/>
                  </a:cubicBezTo>
                  <a:close/>
                  <a:moveTo>
                    <a:pt x="545" y="2017"/>
                  </a:moveTo>
                  <a:cubicBezTo>
                    <a:pt x="545" y="2017"/>
                    <a:pt x="545" y="2017"/>
                    <a:pt x="545" y="2017"/>
                  </a:cubicBezTo>
                  <a:cubicBezTo>
                    <a:pt x="543" y="2024"/>
                    <a:pt x="538" y="2031"/>
                    <a:pt x="534" y="2038"/>
                  </a:cubicBezTo>
                  <a:cubicBezTo>
                    <a:pt x="534" y="2038"/>
                    <a:pt x="534" y="2038"/>
                    <a:pt x="534" y="2038"/>
                  </a:cubicBezTo>
                  <a:cubicBezTo>
                    <a:pt x="530" y="2045"/>
                    <a:pt x="527" y="2053"/>
                    <a:pt x="521" y="2060"/>
                  </a:cubicBezTo>
                  <a:cubicBezTo>
                    <a:pt x="521" y="2061"/>
                    <a:pt x="520" y="2061"/>
                    <a:pt x="520" y="2062"/>
                  </a:cubicBezTo>
                  <a:cubicBezTo>
                    <a:pt x="520" y="2062"/>
                    <a:pt x="520" y="2062"/>
                    <a:pt x="520" y="2062"/>
                  </a:cubicBezTo>
                  <a:cubicBezTo>
                    <a:pt x="519" y="2063"/>
                    <a:pt x="518" y="2064"/>
                    <a:pt x="517" y="2064"/>
                  </a:cubicBezTo>
                  <a:cubicBezTo>
                    <a:pt x="517" y="2065"/>
                    <a:pt x="517" y="2065"/>
                    <a:pt x="516" y="2065"/>
                  </a:cubicBezTo>
                  <a:cubicBezTo>
                    <a:pt x="516" y="2065"/>
                    <a:pt x="516" y="2066"/>
                    <a:pt x="516" y="2066"/>
                  </a:cubicBezTo>
                  <a:cubicBezTo>
                    <a:pt x="510" y="2071"/>
                    <a:pt x="503" y="2074"/>
                    <a:pt x="496" y="2076"/>
                  </a:cubicBezTo>
                  <a:cubicBezTo>
                    <a:pt x="495" y="2076"/>
                    <a:pt x="494" y="2076"/>
                    <a:pt x="493" y="2077"/>
                  </a:cubicBezTo>
                  <a:cubicBezTo>
                    <a:pt x="489" y="2078"/>
                    <a:pt x="484" y="2078"/>
                    <a:pt x="480" y="2078"/>
                  </a:cubicBezTo>
                  <a:cubicBezTo>
                    <a:pt x="476" y="2078"/>
                    <a:pt x="476" y="2078"/>
                    <a:pt x="476" y="2078"/>
                  </a:cubicBezTo>
                  <a:cubicBezTo>
                    <a:pt x="476" y="2078"/>
                    <a:pt x="476" y="2078"/>
                    <a:pt x="476" y="2078"/>
                  </a:cubicBezTo>
                  <a:cubicBezTo>
                    <a:pt x="458" y="2078"/>
                    <a:pt x="439" y="2078"/>
                    <a:pt x="421" y="2079"/>
                  </a:cubicBezTo>
                  <a:cubicBezTo>
                    <a:pt x="419" y="2079"/>
                    <a:pt x="418" y="2078"/>
                    <a:pt x="416" y="2078"/>
                  </a:cubicBezTo>
                  <a:cubicBezTo>
                    <a:pt x="414" y="2078"/>
                    <a:pt x="412" y="2078"/>
                    <a:pt x="410" y="2077"/>
                  </a:cubicBezTo>
                  <a:cubicBezTo>
                    <a:pt x="406" y="2076"/>
                    <a:pt x="404" y="2074"/>
                    <a:pt x="402" y="2072"/>
                  </a:cubicBezTo>
                  <a:cubicBezTo>
                    <a:pt x="401" y="2070"/>
                    <a:pt x="400" y="2068"/>
                    <a:pt x="400" y="2066"/>
                  </a:cubicBezTo>
                  <a:cubicBezTo>
                    <a:pt x="400" y="2064"/>
                    <a:pt x="401" y="2062"/>
                    <a:pt x="402" y="2060"/>
                  </a:cubicBezTo>
                  <a:cubicBezTo>
                    <a:pt x="402" y="2059"/>
                    <a:pt x="402" y="2059"/>
                    <a:pt x="403" y="2059"/>
                  </a:cubicBezTo>
                  <a:cubicBezTo>
                    <a:pt x="403" y="2058"/>
                    <a:pt x="403" y="2058"/>
                    <a:pt x="403" y="2058"/>
                  </a:cubicBezTo>
                  <a:cubicBezTo>
                    <a:pt x="404" y="2057"/>
                    <a:pt x="404" y="2057"/>
                    <a:pt x="404" y="2057"/>
                  </a:cubicBezTo>
                  <a:cubicBezTo>
                    <a:pt x="404" y="2057"/>
                    <a:pt x="404" y="2057"/>
                    <a:pt x="404" y="2057"/>
                  </a:cubicBezTo>
                  <a:cubicBezTo>
                    <a:pt x="409" y="2050"/>
                    <a:pt x="413" y="2043"/>
                    <a:pt x="418" y="2035"/>
                  </a:cubicBezTo>
                  <a:cubicBezTo>
                    <a:pt x="422" y="2030"/>
                    <a:pt x="425" y="2024"/>
                    <a:pt x="430" y="2019"/>
                  </a:cubicBezTo>
                  <a:cubicBezTo>
                    <a:pt x="430" y="2018"/>
                    <a:pt x="431" y="2018"/>
                    <a:pt x="431" y="2017"/>
                  </a:cubicBezTo>
                  <a:cubicBezTo>
                    <a:pt x="431" y="2017"/>
                    <a:pt x="432" y="2017"/>
                    <a:pt x="432" y="2017"/>
                  </a:cubicBezTo>
                  <a:cubicBezTo>
                    <a:pt x="433" y="2016"/>
                    <a:pt x="434" y="2015"/>
                    <a:pt x="435" y="2014"/>
                  </a:cubicBezTo>
                  <a:cubicBezTo>
                    <a:pt x="435" y="2014"/>
                    <a:pt x="435" y="2014"/>
                    <a:pt x="435" y="2014"/>
                  </a:cubicBezTo>
                  <a:cubicBezTo>
                    <a:pt x="435" y="2014"/>
                    <a:pt x="435" y="2014"/>
                    <a:pt x="435" y="2014"/>
                  </a:cubicBezTo>
                  <a:cubicBezTo>
                    <a:pt x="441" y="2009"/>
                    <a:pt x="449" y="2006"/>
                    <a:pt x="457" y="2004"/>
                  </a:cubicBezTo>
                  <a:cubicBezTo>
                    <a:pt x="457" y="2004"/>
                    <a:pt x="457" y="2004"/>
                    <a:pt x="457" y="2004"/>
                  </a:cubicBezTo>
                  <a:cubicBezTo>
                    <a:pt x="457" y="2004"/>
                    <a:pt x="458" y="2004"/>
                    <a:pt x="458" y="2004"/>
                  </a:cubicBezTo>
                  <a:cubicBezTo>
                    <a:pt x="459" y="2004"/>
                    <a:pt x="461" y="2004"/>
                    <a:pt x="462" y="2004"/>
                  </a:cubicBezTo>
                  <a:cubicBezTo>
                    <a:pt x="463" y="2003"/>
                    <a:pt x="464" y="2003"/>
                    <a:pt x="465" y="2003"/>
                  </a:cubicBezTo>
                  <a:cubicBezTo>
                    <a:pt x="466" y="2003"/>
                    <a:pt x="467" y="2003"/>
                    <a:pt x="468" y="2003"/>
                  </a:cubicBezTo>
                  <a:cubicBezTo>
                    <a:pt x="468" y="2003"/>
                    <a:pt x="469" y="2003"/>
                    <a:pt x="470" y="2003"/>
                  </a:cubicBezTo>
                  <a:cubicBezTo>
                    <a:pt x="471" y="2003"/>
                    <a:pt x="471" y="2003"/>
                    <a:pt x="471" y="2003"/>
                  </a:cubicBezTo>
                  <a:cubicBezTo>
                    <a:pt x="471" y="2003"/>
                    <a:pt x="471" y="2003"/>
                    <a:pt x="471" y="2003"/>
                  </a:cubicBezTo>
                  <a:cubicBezTo>
                    <a:pt x="488" y="2003"/>
                    <a:pt x="504" y="2003"/>
                    <a:pt x="521" y="2003"/>
                  </a:cubicBezTo>
                  <a:cubicBezTo>
                    <a:pt x="521" y="2003"/>
                    <a:pt x="521" y="2003"/>
                    <a:pt x="521" y="2003"/>
                  </a:cubicBezTo>
                  <a:cubicBezTo>
                    <a:pt x="524" y="2003"/>
                    <a:pt x="524" y="2003"/>
                    <a:pt x="524" y="2003"/>
                  </a:cubicBezTo>
                  <a:cubicBezTo>
                    <a:pt x="528" y="2003"/>
                    <a:pt x="532" y="2003"/>
                    <a:pt x="535" y="2004"/>
                  </a:cubicBezTo>
                  <a:cubicBezTo>
                    <a:pt x="536" y="2004"/>
                    <a:pt x="536" y="2005"/>
                    <a:pt x="537" y="2005"/>
                  </a:cubicBezTo>
                  <a:cubicBezTo>
                    <a:pt x="537" y="2005"/>
                    <a:pt x="538" y="2005"/>
                    <a:pt x="538" y="2006"/>
                  </a:cubicBezTo>
                  <a:cubicBezTo>
                    <a:pt x="538" y="2006"/>
                    <a:pt x="539" y="2006"/>
                    <a:pt x="539" y="2006"/>
                  </a:cubicBezTo>
                  <a:cubicBezTo>
                    <a:pt x="543" y="2008"/>
                    <a:pt x="546" y="2012"/>
                    <a:pt x="545" y="2017"/>
                  </a:cubicBezTo>
                  <a:close/>
                  <a:moveTo>
                    <a:pt x="579" y="1956"/>
                  </a:moveTo>
                  <a:cubicBezTo>
                    <a:pt x="579" y="1956"/>
                    <a:pt x="579" y="1956"/>
                    <a:pt x="579" y="1956"/>
                  </a:cubicBezTo>
                  <a:cubicBezTo>
                    <a:pt x="579" y="1956"/>
                    <a:pt x="579" y="1956"/>
                    <a:pt x="579" y="1956"/>
                  </a:cubicBezTo>
                  <a:cubicBezTo>
                    <a:pt x="578" y="1957"/>
                    <a:pt x="578" y="1958"/>
                    <a:pt x="577" y="1959"/>
                  </a:cubicBezTo>
                  <a:cubicBezTo>
                    <a:pt x="577" y="1959"/>
                    <a:pt x="577" y="1960"/>
                    <a:pt x="577" y="1960"/>
                  </a:cubicBezTo>
                  <a:cubicBezTo>
                    <a:pt x="572" y="1964"/>
                    <a:pt x="566" y="1968"/>
                    <a:pt x="560" y="1970"/>
                  </a:cubicBezTo>
                  <a:cubicBezTo>
                    <a:pt x="560" y="1970"/>
                    <a:pt x="560" y="1970"/>
                    <a:pt x="560" y="1970"/>
                  </a:cubicBezTo>
                  <a:cubicBezTo>
                    <a:pt x="559" y="1970"/>
                    <a:pt x="558" y="1970"/>
                    <a:pt x="557" y="1971"/>
                  </a:cubicBezTo>
                  <a:cubicBezTo>
                    <a:pt x="556" y="1971"/>
                    <a:pt x="556" y="1971"/>
                    <a:pt x="555" y="1971"/>
                  </a:cubicBezTo>
                  <a:cubicBezTo>
                    <a:pt x="554" y="1971"/>
                    <a:pt x="554" y="1971"/>
                    <a:pt x="553" y="1971"/>
                  </a:cubicBezTo>
                  <a:cubicBezTo>
                    <a:pt x="550" y="1972"/>
                    <a:pt x="546" y="1973"/>
                    <a:pt x="542" y="1973"/>
                  </a:cubicBezTo>
                  <a:cubicBezTo>
                    <a:pt x="541" y="1973"/>
                    <a:pt x="541" y="1973"/>
                    <a:pt x="541" y="1973"/>
                  </a:cubicBezTo>
                  <a:cubicBezTo>
                    <a:pt x="534" y="1973"/>
                    <a:pt x="527" y="1973"/>
                    <a:pt x="520" y="1973"/>
                  </a:cubicBezTo>
                  <a:cubicBezTo>
                    <a:pt x="510" y="1973"/>
                    <a:pt x="499" y="1973"/>
                    <a:pt x="489" y="1973"/>
                  </a:cubicBezTo>
                  <a:cubicBezTo>
                    <a:pt x="488" y="1973"/>
                    <a:pt x="486" y="1973"/>
                    <a:pt x="484" y="1973"/>
                  </a:cubicBezTo>
                  <a:cubicBezTo>
                    <a:pt x="484" y="1973"/>
                    <a:pt x="484" y="1973"/>
                    <a:pt x="483" y="1973"/>
                  </a:cubicBezTo>
                  <a:cubicBezTo>
                    <a:pt x="482" y="1972"/>
                    <a:pt x="480" y="1972"/>
                    <a:pt x="479" y="1972"/>
                  </a:cubicBezTo>
                  <a:cubicBezTo>
                    <a:pt x="479" y="1972"/>
                    <a:pt x="479" y="1972"/>
                    <a:pt x="479" y="1972"/>
                  </a:cubicBezTo>
                  <a:cubicBezTo>
                    <a:pt x="479" y="1972"/>
                    <a:pt x="479" y="1972"/>
                    <a:pt x="479" y="1972"/>
                  </a:cubicBezTo>
                  <a:cubicBezTo>
                    <a:pt x="474" y="1970"/>
                    <a:pt x="470" y="1968"/>
                    <a:pt x="470" y="1963"/>
                  </a:cubicBezTo>
                  <a:cubicBezTo>
                    <a:pt x="470" y="1962"/>
                    <a:pt x="470" y="1961"/>
                    <a:pt x="470" y="1960"/>
                  </a:cubicBezTo>
                  <a:cubicBezTo>
                    <a:pt x="470" y="1960"/>
                    <a:pt x="470" y="1959"/>
                    <a:pt x="471" y="1959"/>
                  </a:cubicBezTo>
                  <a:cubicBezTo>
                    <a:pt x="471" y="1958"/>
                    <a:pt x="471" y="1957"/>
                    <a:pt x="472" y="1957"/>
                  </a:cubicBezTo>
                  <a:cubicBezTo>
                    <a:pt x="472" y="1957"/>
                    <a:pt x="472" y="1956"/>
                    <a:pt x="472" y="1956"/>
                  </a:cubicBezTo>
                  <a:cubicBezTo>
                    <a:pt x="472" y="1956"/>
                    <a:pt x="472" y="1956"/>
                    <a:pt x="472" y="1956"/>
                  </a:cubicBezTo>
                  <a:cubicBezTo>
                    <a:pt x="473" y="1955"/>
                    <a:pt x="474" y="1954"/>
                    <a:pt x="474" y="1953"/>
                  </a:cubicBezTo>
                  <a:cubicBezTo>
                    <a:pt x="479" y="1945"/>
                    <a:pt x="485" y="1938"/>
                    <a:pt x="490" y="1930"/>
                  </a:cubicBezTo>
                  <a:cubicBezTo>
                    <a:pt x="490" y="1930"/>
                    <a:pt x="490" y="1930"/>
                    <a:pt x="490" y="1930"/>
                  </a:cubicBezTo>
                  <a:cubicBezTo>
                    <a:pt x="492" y="1927"/>
                    <a:pt x="492" y="1927"/>
                    <a:pt x="492" y="1927"/>
                  </a:cubicBezTo>
                  <a:cubicBezTo>
                    <a:pt x="493" y="1925"/>
                    <a:pt x="495" y="1923"/>
                    <a:pt x="498" y="1921"/>
                  </a:cubicBezTo>
                  <a:cubicBezTo>
                    <a:pt x="499" y="1920"/>
                    <a:pt x="501" y="1919"/>
                    <a:pt x="503" y="1918"/>
                  </a:cubicBezTo>
                  <a:cubicBezTo>
                    <a:pt x="504" y="1918"/>
                    <a:pt x="505" y="1917"/>
                    <a:pt x="506" y="1917"/>
                  </a:cubicBezTo>
                  <a:cubicBezTo>
                    <a:pt x="506" y="1917"/>
                    <a:pt x="506" y="1917"/>
                    <a:pt x="507" y="1917"/>
                  </a:cubicBezTo>
                  <a:cubicBezTo>
                    <a:pt x="507" y="1917"/>
                    <a:pt x="507" y="1916"/>
                    <a:pt x="507" y="1916"/>
                  </a:cubicBezTo>
                  <a:cubicBezTo>
                    <a:pt x="508" y="1916"/>
                    <a:pt x="508" y="1916"/>
                    <a:pt x="508" y="1916"/>
                  </a:cubicBezTo>
                  <a:cubicBezTo>
                    <a:pt x="511" y="1915"/>
                    <a:pt x="514" y="1914"/>
                    <a:pt x="517" y="1913"/>
                  </a:cubicBezTo>
                  <a:cubicBezTo>
                    <a:pt x="521" y="1913"/>
                    <a:pt x="525" y="1912"/>
                    <a:pt x="528" y="1912"/>
                  </a:cubicBezTo>
                  <a:cubicBezTo>
                    <a:pt x="538" y="1912"/>
                    <a:pt x="538" y="1912"/>
                    <a:pt x="538" y="1912"/>
                  </a:cubicBezTo>
                  <a:cubicBezTo>
                    <a:pt x="541" y="1912"/>
                    <a:pt x="543" y="1912"/>
                    <a:pt x="545" y="1912"/>
                  </a:cubicBezTo>
                  <a:cubicBezTo>
                    <a:pt x="555" y="1912"/>
                    <a:pt x="564" y="1912"/>
                    <a:pt x="573" y="1912"/>
                  </a:cubicBezTo>
                  <a:cubicBezTo>
                    <a:pt x="573" y="1912"/>
                    <a:pt x="573" y="1912"/>
                    <a:pt x="573" y="1912"/>
                  </a:cubicBezTo>
                  <a:cubicBezTo>
                    <a:pt x="577" y="1912"/>
                    <a:pt x="577" y="1912"/>
                    <a:pt x="577" y="1912"/>
                  </a:cubicBezTo>
                  <a:cubicBezTo>
                    <a:pt x="581" y="1912"/>
                    <a:pt x="584" y="1913"/>
                    <a:pt x="587" y="1913"/>
                  </a:cubicBezTo>
                  <a:cubicBezTo>
                    <a:pt x="589" y="1914"/>
                    <a:pt x="590" y="1915"/>
                    <a:pt x="592" y="1915"/>
                  </a:cubicBezTo>
                  <a:cubicBezTo>
                    <a:pt x="596" y="1918"/>
                    <a:pt x="599" y="1921"/>
                    <a:pt x="595" y="1927"/>
                  </a:cubicBezTo>
                  <a:cubicBezTo>
                    <a:pt x="592" y="1934"/>
                    <a:pt x="588" y="1941"/>
                    <a:pt x="584" y="1948"/>
                  </a:cubicBezTo>
                  <a:cubicBezTo>
                    <a:pt x="579" y="1956"/>
                    <a:pt x="579" y="1956"/>
                    <a:pt x="579" y="1956"/>
                  </a:cubicBezTo>
                  <a:cubicBezTo>
                    <a:pt x="579" y="1956"/>
                    <a:pt x="579" y="1956"/>
                    <a:pt x="579" y="1956"/>
                  </a:cubicBezTo>
                  <a:close/>
                  <a:moveTo>
                    <a:pt x="1064" y="2056"/>
                  </a:moveTo>
                  <a:cubicBezTo>
                    <a:pt x="1064" y="2057"/>
                    <a:pt x="1064" y="2059"/>
                    <a:pt x="1064" y="2060"/>
                  </a:cubicBezTo>
                  <a:cubicBezTo>
                    <a:pt x="1064" y="2060"/>
                    <a:pt x="1064" y="2060"/>
                    <a:pt x="1064" y="2061"/>
                  </a:cubicBezTo>
                  <a:cubicBezTo>
                    <a:pt x="1063" y="2062"/>
                    <a:pt x="1063" y="2063"/>
                    <a:pt x="1062" y="2064"/>
                  </a:cubicBezTo>
                  <a:cubicBezTo>
                    <a:pt x="1062" y="2064"/>
                    <a:pt x="1062" y="2064"/>
                    <a:pt x="1062" y="2064"/>
                  </a:cubicBezTo>
                  <a:cubicBezTo>
                    <a:pt x="1062" y="2064"/>
                    <a:pt x="1062" y="2064"/>
                    <a:pt x="1062" y="2064"/>
                  </a:cubicBezTo>
                  <a:cubicBezTo>
                    <a:pt x="1061" y="2065"/>
                    <a:pt x="1060" y="2066"/>
                    <a:pt x="1059" y="2067"/>
                  </a:cubicBezTo>
                  <a:cubicBezTo>
                    <a:pt x="1059" y="2067"/>
                    <a:pt x="1059" y="2067"/>
                    <a:pt x="1059" y="2068"/>
                  </a:cubicBezTo>
                  <a:cubicBezTo>
                    <a:pt x="1058" y="2069"/>
                    <a:pt x="1057" y="2069"/>
                    <a:pt x="1056" y="2070"/>
                  </a:cubicBezTo>
                  <a:cubicBezTo>
                    <a:pt x="1056" y="2070"/>
                    <a:pt x="1055" y="2071"/>
                    <a:pt x="1055" y="2071"/>
                  </a:cubicBezTo>
                  <a:cubicBezTo>
                    <a:pt x="1055" y="2071"/>
                    <a:pt x="1055" y="2071"/>
                    <a:pt x="1055" y="2071"/>
                  </a:cubicBezTo>
                  <a:cubicBezTo>
                    <a:pt x="1053" y="2072"/>
                    <a:pt x="1052" y="2072"/>
                    <a:pt x="1051" y="2073"/>
                  </a:cubicBezTo>
                  <a:cubicBezTo>
                    <a:pt x="1051" y="2073"/>
                    <a:pt x="1051" y="2073"/>
                    <a:pt x="1050" y="2073"/>
                  </a:cubicBezTo>
                  <a:cubicBezTo>
                    <a:pt x="1049" y="2074"/>
                    <a:pt x="1048" y="2074"/>
                    <a:pt x="1047" y="2074"/>
                  </a:cubicBezTo>
                  <a:cubicBezTo>
                    <a:pt x="1047" y="2075"/>
                    <a:pt x="1046" y="2075"/>
                    <a:pt x="1046" y="2075"/>
                  </a:cubicBezTo>
                  <a:cubicBezTo>
                    <a:pt x="1046" y="2075"/>
                    <a:pt x="1045" y="2075"/>
                    <a:pt x="1045" y="2075"/>
                  </a:cubicBezTo>
                  <a:cubicBezTo>
                    <a:pt x="1045" y="2075"/>
                    <a:pt x="1045" y="2075"/>
                    <a:pt x="1044" y="2075"/>
                  </a:cubicBezTo>
                  <a:cubicBezTo>
                    <a:pt x="1043" y="2076"/>
                    <a:pt x="1042" y="2076"/>
                    <a:pt x="1041" y="2076"/>
                  </a:cubicBezTo>
                  <a:cubicBezTo>
                    <a:pt x="1039" y="2076"/>
                    <a:pt x="1038" y="2076"/>
                    <a:pt x="1037" y="2077"/>
                  </a:cubicBezTo>
                  <a:cubicBezTo>
                    <a:pt x="1036" y="2077"/>
                    <a:pt x="1035" y="2077"/>
                    <a:pt x="1034" y="2077"/>
                  </a:cubicBezTo>
                  <a:cubicBezTo>
                    <a:pt x="1033" y="2077"/>
                    <a:pt x="1033" y="2077"/>
                    <a:pt x="1033" y="2077"/>
                  </a:cubicBezTo>
                  <a:cubicBezTo>
                    <a:pt x="1031" y="2077"/>
                    <a:pt x="1031" y="2077"/>
                    <a:pt x="1031" y="2077"/>
                  </a:cubicBezTo>
                  <a:cubicBezTo>
                    <a:pt x="1031" y="2077"/>
                    <a:pt x="1031" y="2077"/>
                    <a:pt x="1031" y="2077"/>
                  </a:cubicBezTo>
                  <a:cubicBezTo>
                    <a:pt x="1025" y="2077"/>
                    <a:pt x="1018" y="2077"/>
                    <a:pt x="1011" y="2077"/>
                  </a:cubicBezTo>
                  <a:cubicBezTo>
                    <a:pt x="981" y="2077"/>
                    <a:pt x="630" y="2078"/>
                    <a:pt x="605" y="2078"/>
                  </a:cubicBezTo>
                  <a:cubicBezTo>
                    <a:pt x="604" y="2078"/>
                    <a:pt x="602" y="2078"/>
                    <a:pt x="600" y="2078"/>
                  </a:cubicBezTo>
                  <a:cubicBezTo>
                    <a:pt x="598" y="2077"/>
                    <a:pt x="596" y="2077"/>
                    <a:pt x="594" y="2076"/>
                  </a:cubicBezTo>
                  <a:cubicBezTo>
                    <a:pt x="590" y="2075"/>
                    <a:pt x="588" y="2074"/>
                    <a:pt x="586" y="2072"/>
                  </a:cubicBezTo>
                  <a:cubicBezTo>
                    <a:pt x="584" y="2070"/>
                    <a:pt x="583" y="2068"/>
                    <a:pt x="582" y="2065"/>
                  </a:cubicBezTo>
                  <a:cubicBezTo>
                    <a:pt x="582" y="2063"/>
                    <a:pt x="582" y="2060"/>
                    <a:pt x="584" y="2057"/>
                  </a:cubicBezTo>
                  <a:cubicBezTo>
                    <a:pt x="584" y="2056"/>
                    <a:pt x="584" y="2056"/>
                    <a:pt x="584" y="2056"/>
                  </a:cubicBezTo>
                  <a:cubicBezTo>
                    <a:pt x="584" y="2056"/>
                    <a:pt x="584" y="2056"/>
                    <a:pt x="584" y="2056"/>
                  </a:cubicBezTo>
                  <a:cubicBezTo>
                    <a:pt x="588" y="2048"/>
                    <a:pt x="592" y="2040"/>
                    <a:pt x="596" y="2031"/>
                  </a:cubicBezTo>
                  <a:cubicBezTo>
                    <a:pt x="597" y="2030"/>
                    <a:pt x="598" y="2029"/>
                    <a:pt x="598" y="2027"/>
                  </a:cubicBezTo>
                  <a:cubicBezTo>
                    <a:pt x="601" y="2021"/>
                    <a:pt x="601" y="2021"/>
                    <a:pt x="601" y="2021"/>
                  </a:cubicBezTo>
                  <a:cubicBezTo>
                    <a:pt x="603" y="2018"/>
                    <a:pt x="605" y="2016"/>
                    <a:pt x="607" y="2014"/>
                  </a:cubicBezTo>
                  <a:cubicBezTo>
                    <a:pt x="608" y="2013"/>
                    <a:pt x="609" y="2013"/>
                    <a:pt x="609" y="2012"/>
                  </a:cubicBezTo>
                  <a:cubicBezTo>
                    <a:pt x="610" y="2012"/>
                    <a:pt x="610" y="2012"/>
                    <a:pt x="610" y="2011"/>
                  </a:cubicBezTo>
                  <a:cubicBezTo>
                    <a:pt x="611" y="2011"/>
                    <a:pt x="612" y="2011"/>
                    <a:pt x="612" y="2010"/>
                  </a:cubicBezTo>
                  <a:cubicBezTo>
                    <a:pt x="612" y="2010"/>
                    <a:pt x="612" y="2010"/>
                    <a:pt x="613" y="2010"/>
                  </a:cubicBezTo>
                  <a:cubicBezTo>
                    <a:pt x="613" y="2010"/>
                    <a:pt x="613" y="2010"/>
                    <a:pt x="614" y="2009"/>
                  </a:cubicBezTo>
                  <a:cubicBezTo>
                    <a:pt x="615" y="2009"/>
                    <a:pt x="616" y="2008"/>
                    <a:pt x="617" y="2008"/>
                  </a:cubicBezTo>
                  <a:cubicBezTo>
                    <a:pt x="617" y="2008"/>
                    <a:pt x="618" y="2007"/>
                    <a:pt x="618" y="2007"/>
                  </a:cubicBezTo>
                  <a:cubicBezTo>
                    <a:pt x="619" y="2007"/>
                    <a:pt x="620" y="2007"/>
                    <a:pt x="621" y="2006"/>
                  </a:cubicBezTo>
                  <a:cubicBezTo>
                    <a:pt x="622" y="2006"/>
                    <a:pt x="623" y="2005"/>
                    <a:pt x="625" y="2005"/>
                  </a:cubicBezTo>
                  <a:cubicBezTo>
                    <a:pt x="625" y="2005"/>
                    <a:pt x="626" y="2004"/>
                    <a:pt x="627" y="2004"/>
                  </a:cubicBezTo>
                  <a:cubicBezTo>
                    <a:pt x="627" y="2004"/>
                    <a:pt x="628" y="2004"/>
                    <a:pt x="628" y="2004"/>
                  </a:cubicBezTo>
                  <a:cubicBezTo>
                    <a:pt x="632" y="2003"/>
                    <a:pt x="636" y="2002"/>
                    <a:pt x="640" y="2002"/>
                  </a:cubicBezTo>
                  <a:cubicBezTo>
                    <a:pt x="640" y="2002"/>
                    <a:pt x="1008" y="2001"/>
                    <a:pt x="1021" y="2001"/>
                  </a:cubicBezTo>
                  <a:cubicBezTo>
                    <a:pt x="1026" y="2001"/>
                    <a:pt x="1030" y="2001"/>
                    <a:pt x="1034" y="2001"/>
                  </a:cubicBezTo>
                  <a:cubicBezTo>
                    <a:pt x="1036" y="2001"/>
                    <a:pt x="1038" y="2002"/>
                    <a:pt x="1040" y="2002"/>
                  </a:cubicBezTo>
                  <a:cubicBezTo>
                    <a:pt x="1040" y="2002"/>
                    <a:pt x="1040" y="2002"/>
                    <a:pt x="1041" y="2002"/>
                  </a:cubicBezTo>
                  <a:cubicBezTo>
                    <a:pt x="1042" y="2002"/>
                    <a:pt x="1044" y="2002"/>
                    <a:pt x="1045" y="2003"/>
                  </a:cubicBezTo>
                  <a:cubicBezTo>
                    <a:pt x="1045" y="2003"/>
                    <a:pt x="1046" y="2003"/>
                    <a:pt x="1046" y="2003"/>
                  </a:cubicBezTo>
                  <a:cubicBezTo>
                    <a:pt x="1046" y="2003"/>
                    <a:pt x="1046" y="2003"/>
                    <a:pt x="1046" y="2003"/>
                  </a:cubicBezTo>
                  <a:cubicBezTo>
                    <a:pt x="1048" y="2003"/>
                    <a:pt x="1049" y="2004"/>
                    <a:pt x="1050" y="2004"/>
                  </a:cubicBezTo>
                  <a:cubicBezTo>
                    <a:pt x="1050" y="2004"/>
                    <a:pt x="1051" y="2005"/>
                    <a:pt x="1051" y="2005"/>
                  </a:cubicBezTo>
                  <a:cubicBezTo>
                    <a:pt x="1052" y="2005"/>
                    <a:pt x="1053" y="2006"/>
                    <a:pt x="1054" y="2006"/>
                  </a:cubicBezTo>
                  <a:cubicBezTo>
                    <a:pt x="1055" y="2006"/>
                    <a:pt x="1055" y="2007"/>
                    <a:pt x="1055" y="2007"/>
                  </a:cubicBezTo>
                  <a:cubicBezTo>
                    <a:pt x="1055" y="2007"/>
                    <a:pt x="1055" y="2007"/>
                    <a:pt x="1056" y="2007"/>
                  </a:cubicBezTo>
                  <a:cubicBezTo>
                    <a:pt x="1056" y="2008"/>
                    <a:pt x="1057" y="2008"/>
                    <a:pt x="1058" y="2009"/>
                  </a:cubicBezTo>
                  <a:cubicBezTo>
                    <a:pt x="1059" y="2010"/>
                    <a:pt x="1061" y="2011"/>
                    <a:pt x="1061" y="2013"/>
                  </a:cubicBezTo>
                  <a:cubicBezTo>
                    <a:pt x="1063" y="2015"/>
                    <a:pt x="1064" y="2017"/>
                    <a:pt x="1064" y="2020"/>
                  </a:cubicBezTo>
                  <a:cubicBezTo>
                    <a:pt x="1064" y="2022"/>
                    <a:pt x="1064" y="2022"/>
                    <a:pt x="1064" y="2022"/>
                  </a:cubicBezTo>
                  <a:cubicBezTo>
                    <a:pt x="1064" y="2022"/>
                    <a:pt x="1064" y="2022"/>
                    <a:pt x="1064" y="2022"/>
                  </a:cubicBezTo>
                  <a:cubicBezTo>
                    <a:pt x="1064" y="2031"/>
                    <a:pt x="1064" y="2040"/>
                    <a:pt x="1064" y="2049"/>
                  </a:cubicBezTo>
                  <a:cubicBezTo>
                    <a:pt x="1064" y="2051"/>
                    <a:pt x="1064" y="2054"/>
                    <a:pt x="1064" y="2056"/>
                  </a:cubicBezTo>
                  <a:close/>
                  <a:moveTo>
                    <a:pt x="1114" y="1878"/>
                  </a:moveTo>
                  <a:cubicBezTo>
                    <a:pt x="1114" y="1878"/>
                    <a:pt x="1114" y="1877"/>
                    <a:pt x="1113" y="1877"/>
                  </a:cubicBezTo>
                  <a:cubicBezTo>
                    <a:pt x="1113" y="1877"/>
                    <a:pt x="1113" y="1877"/>
                    <a:pt x="1113" y="1877"/>
                  </a:cubicBezTo>
                  <a:cubicBezTo>
                    <a:pt x="1112" y="1875"/>
                    <a:pt x="1111" y="1873"/>
                    <a:pt x="1111" y="1871"/>
                  </a:cubicBezTo>
                  <a:cubicBezTo>
                    <a:pt x="1111" y="1870"/>
                    <a:pt x="1111" y="1870"/>
                    <a:pt x="1111" y="1870"/>
                  </a:cubicBezTo>
                  <a:cubicBezTo>
                    <a:pt x="1110" y="1868"/>
                    <a:pt x="1110" y="1867"/>
                    <a:pt x="1110" y="1866"/>
                  </a:cubicBezTo>
                  <a:cubicBezTo>
                    <a:pt x="1110" y="1866"/>
                    <a:pt x="1110" y="1866"/>
                    <a:pt x="1110" y="1866"/>
                  </a:cubicBezTo>
                  <a:cubicBezTo>
                    <a:pt x="1110" y="1861"/>
                    <a:pt x="1109" y="1855"/>
                    <a:pt x="1109" y="1849"/>
                  </a:cubicBezTo>
                  <a:cubicBezTo>
                    <a:pt x="1109" y="1848"/>
                    <a:pt x="1109" y="1848"/>
                    <a:pt x="1109" y="1848"/>
                  </a:cubicBezTo>
                  <a:cubicBezTo>
                    <a:pt x="1109" y="1846"/>
                    <a:pt x="1109" y="1844"/>
                    <a:pt x="1110" y="1843"/>
                  </a:cubicBezTo>
                  <a:cubicBezTo>
                    <a:pt x="1112" y="1841"/>
                    <a:pt x="1113" y="1840"/>
                    <a:pt x="1115" y="1839"/>
                  </a:cubicBezTo>
                  <a:cubicBezTo>
                    <a:pt x="1118" y="1838"/>
                    <a:pt x="1120" y="1837"/>
                    <a:pt x="1123" y="1836"/>
                  </a:cubicBezTo>
                  <a:cubicBezTo>
                    <a:pt x="1123" y="1836"/>
                    <a:pt x="1123" y="1836"/>
                    <a:pt x="1123" y="1836"/>
                  </a:cubicBezTo>
                  <a:cubicBezTo>
                    <a:pt x="1123" y="1836"/>
                    <a:pt x="1123" y="1836"/>
                    <a:pt x="1123" y="1836"/>
                  </a:cubicBezTo>
                  <a:cubicBezTo>
                    <a:pt x="1124" y="1836"/>
                    <a:pt x="1125" y="1836"/>
                    <a:pt x="1126" y="1836"/>
                  </a:cubicBezTo>
                  <a:cubicBezTo>
                    <a:pt x="1127" y="1836"/>
                    <a:pt x="1127" y="1836"/>
                    <a:pt x="1128" y="1836"/>
                  </a:cubicBezTo>
                  <a:cubicBezTo>
                    <a:pt x="1133" y="1835"/>
                    <a:pt x="1138" y="1835"/>
                    <a:pt x="1143" y="1835"/>
                  </a:cubicBezTo>
                  <a:cubicBezTo>
                    <a:pt x="1176" y="1835"/>
                    <a:pt x="1176" y="1835"/>
                    <a:pt x="1176" y="1835"/>
                  </a:cubicBezTo>
                  <a:cubicBezTo>
                    <a:pt x="1178" y="1835"/>
                    <a:pt x="1180" y="1835"/>
                    <a:pt x="1182" y="1836"/>
                  </a:cubicBezTo>
                  <a:cubicBezTo>
                    <a:pt x="1191" y="1837"/>
                    <a:pt x="1201" y="1839"/>
                    <a:pt x="1203" y="1848"/>
                  </a:cubicBezTo>
                  <a:cubicBezTo>
                    <a:pt x="1205" y="1855"/>
                    <a:pt x="1206" y="1863"/>
                    <a:pt x="1207" y="1870"/>
                  </a:cubicBezTo>
                  <a:cubicBezTo>
                    <a:pt x="1207" y="1871"/>
                    <a:pt x="1207" y="1871"/>
                    <a:pt x="1207" y="1871"/>
                  </a:cubicBezTo>
                  <a:cubicBezTo>
                    <a:pt x="1208" y="1873"/>
                    <a:pt x="1207" y="1874"/>
                    <a:pt x="1207" y="1876"/>
                  </a:cubicBezTo>
                  <a:cubicBezTo>
                    <a:pt x="1207" y="1876"/>
                    <a:pt x="1207" y="1876"/>
                    <a:pt x="1206" y="1876"/>
                  </a:cubicBezTo>
                  <a:cubicBezTo>
                    <a:pt x="1206" y="1876"/>
                    <a:pt x="1206" y="1876"/>
                    <a:pt x="1206" y="1876"/>
                  </a:cubicBezTo>
                  <a:cubicBezTo>
                    <a:pt x="1206" y="1877"/>
                    <a:pt x="1206" y="1877"/>
                    <a:pt x="1206" y="1877"/>
                  </a:cubicBezTo>
                  <a:cubicBezTo>
                    <a:pt x="1204" y="1880"/>
                    <a:pt x="1200" y="1882"/>
                    <a:pt x="1195" y="1883"/>
                  </a:cubicBezTo>
                  <a:cubicBezTo>
                    <a:pt x="1195" y="1883"/>
                    <a:pt x="1195" y="1884"/>
                    <a:pt x="1194" y="1884"/>
                  </a:cubicBezTo>
                  <a:cubicBezTo>
                    <a:pt x="1194" y="1884"/>
                    <a:pt x="1193" y="1884"/>
                    <a:pt x="1193" y="1884"/>
                  </a:cubicBezTo>
                  <a:cubicBezTo>
                    <a:pt x="1192" y="1884"/>
                    <a:pt x="1192" y="1884"/>
                    <a:pt x="1192" y="1884"/>
                  </a:cubicBezTo>
                  <a:cubicBezTo>
                    <a:pt x="1191" y="1884"/>
                    <a:pt x="1190" y="1884"/>
                    <a:pt x="1189" y="1885"/>
                  </a:cubicBezTo>
                  <a:cubicBezTo>
                    <a:pt x="1178" y="1886"/>
                    <a:pt x="1164" y="1885"/>
                    <a:pt x="1158" y="1885"/>
                  </a:cubicBezTo>
                  <a:cubicBezTo>
                    <a:pt x="1137" y="1885"/>
                    <a:pt x="1137" y="1885"/>
                    <a:pt x="1137" y="1885"/>
                  </a:cubicBezTo>
                  <a:cubicBezTo>
                    <a:pt x="1135" y="1885"/>
                    <a:pt x="1134" y="1885"/>
                    <a:pt x="1132" y="1885"/>
                  </a:cubicBezTo>
                  <a:cubicBezTo>
                    <a:pt x="1131" y="1884"/>
                    <a:pt x="1130" y="1884"/>
                    <a:pt x="1128" y="1884"/>
                  </a:cubicBezTo>
                  <a:cubicBezTo>
                    <a:pt x="1128" y="1884"/>
                    <a:pt x="1128" y="1884"/>
                    <a:pt x="1127" y="1884"/>
                  </a:cubicBezTo>
                  <a:cubicBezTo>
                    <a:pt x="1127" y="1884"/>
                    <a:pt x="1127" y="1884"/>
                    <a:pt x="1127" y="1884"/>
                  </a:cubicBezTo>
                  <a:cubicBezTo>
                    <a:pt x="1126" y="1883"/>
                    <a:pt x="1125" y="1883"/>
                    <a:pt x="1123" y="1883"/>
                  </a:cubicBezTo>
                  <a:cubicBezTo>
                    <a:pt x="1123" y="1883"/>
                    <a:pt x="1122" y="1882"/>
                    <a:pt x="1122" y="1882"/>
                  </a:cubicBezTo>
                  <a:cubicBezTo>
                    <a:pt x="1121" y="1882"/>
                    <a:pt x="1120" y="1881"/>
                    <a:pt x="1119" y="1881"/>
                  </a:cubicBezTo>
                  <a:cubicBezTo>
                    <a:pt x="1117" y="1880"/>
                    <a:pt x="1116" y="1879"/>
                    <a:pt x="1115" y="1878"/>
                  </a:cubicBezTo>
                  <a:cubicBezTo>
                    <a:pt x="1115" y="1878"/>
                    <a:pt x="1114" y="1878"/>
                    <a:pt x="1114" y="1878"/>
                  </a:cubicBezTo>
                  <a:close/>
                  <a:moveTo>
                    <a:pt x="1120" y="1961"/>
                  </a:moveTo>
                  <a:cubicBezTo>
                    <a:pt x="1118" y="1959"/>
                    <a:pt x="1117" y="1957"/>
                    <a:pt x="1117" y="1955"/>
                  </a:cubicBezTo>
                  <a:cubicBezTo>
                    <a:pt x="1117" y="1952"/>
                    <a:pt x="1117" y="1952"/>
                    <a:pt x="1117" y="1952"/>
                  </a:cubicBezTo>
                  <a:cubicBezTo>
                    <a:pt x="1117" y="1952"/>
                    <a:pt x="1117" y="1952"/>
                    <a:pt x="1117" y="1952"/>
                  </a:cubicBezTo>
                  <a:cubicBezTo>
                    <a:pt x="1116" y="1943"/>
                    <a:pt x="1116" y="1935"/>
                    <a:pt x="1115" y="1926"/>
                  </a:cubicBezTo>
                  <a:cubicBezTo>
                    <a:pt x="1115" y="1926"/>
                    <a:pt x="1115" y="1926"/>
                    <a:pt x="1115" y="1926"/>
                  </a:cubicBezTo>
                  <a:cubicBezTo>
                    <a:pt x="1115" y="1926"/>
                    <a:pt x="1115" y="1926"/>
                    <a:pt x="1115" y="1926"/>
                  </a:cubicBezTo>
                  <a:cubicBezTo>
                    <a:pt x="1115" y="1925"/>
                    <a:pt x="1115" y="1925"/>
                    <a:pt x="1115" y="1924"/>
                  </a:cubicBezTo>
                  <a:cubicBezTo>
                    <a:pt x="1117" y="1906"/>
                    <a:pt x="1155" y="1911"/>
                    <a:pt x="1167" y="1911"/>
                  </a:cubicBezTo>
                  <a:cubicBezTo>
                    <a:pt x="1181" y="1911"/>
                    <a:pt x="1208" y="1907"/>
                    <a:pt x="1216" y="1921"/>
                  </a:cubicBezTo>
                  <a:cubicBezTo>
                    <a:pt x="1217" y="1923"/>
                    <a:pt x="1218" y="1924"/>
                    <a:pt x="1218" y="1925"/>
                  </a:cubicBezTo>
                  <a:cubicBezTo>
                    <a:pt x="1219" y="1927"/>
                    <a:pt x="1219" y="1927"/>
                    <a:pt x="1219" y="1927"/>
                  </a:cubicBezTo>
                  <a:cubicBezTo>
                    <a:pt x="1219" y="1927"/>
                    <a:pt x="1219" y="1927"/>
                    <a:pt x="1219" y="1927"/>
                  </a:cubicBezTo>
                  <a:cubicBezTo>
                    <a:pt x="1219" y="1931"/>
                    <a:pt x="1220" y="1936"/>
                    <a:pt x="1221" y="1940"/>
                  </a:cubicBezTo>
                  <a:cubicBezTo>
                    <a:pt x="1224" y="1955"/>
                    <a:pt x="1224" y="1955"/>
                    <a:pt x="1224" y="1955"/>
                  </a:cubicBezTo>
                  <a:cubicBezTo>
                    <a:pt x="1225" y="1957"/>
                    <a:pt x="1224" y="1959"/>
                    <a:pt x="1223" y="1961"/>
                  </a:cubicBezTo>
                  <a:cubicBezTo>
                    <a:pt x="1223" y="1962"/>
                    <a:pt x="1222" y="1963"/>
                    <a:pt x="1220" y="1964"/>
                  </a:cubicBezTo>
                  <a:cubicBezTo>
                    <a:pt x="1220" y="1965"/>
                    <a:pt x="1219" y="1965"/>
                    <a:pt x="1219" y="1966"/>
                  </a:cubicBezTo>
                  <a:cubicBezTo>
                    <a:pt x="1219" y="1966"/>
                    <a:pt x="1218" y="1966"/>
                    <a:pt x="1218" y="1966"/>
                  </a:cubicBezTo>
                  <a:cubicBezTo>
                    <a:pt x="1218" y="1966"/>
                    <a:pt x="1218" y="1966"/>
                    <a:pt x="1218" y="1967"/>
                  </a:cubicBezTo>
                  <a:cubicBezTo>
                    <a:pt x="1217" y="1967"/>
                    <a:pt x="1216" y="1967"/>
                    <a:pt x="1215" y="1968"/>
                  </a:cubicBezTo>
                  <a:cubicBezTo>
                    <a:pt x="1215" y="1968"/>
                    <a:pt x="1214" y="1968"/>
                    <a:pt x="1213" y="1969"/>
                  </a:cubicBezTo>
                  <a:cubicBezTo>
                    <a:pt x="1213" y="1969"/>
                    <a:pt x="1212" y="1969"/>
                    <a:pt x="1212" y="1969"/>
                  </a:cubicBezTo>
                  <a:cubicBezTo>
                    <a:pt x="1211" y="1969"/>
                    <a:pt x="1211" y="1970"/>
                    <a:pt x="1210" y="1970"/>
                  </a:cubicBezTo>
                  <a:cubicBezTo>
                    <a:pt x="1209" y="1970"/>
                    <a:pt x="1209" y="1970"/>
                    <a:pt x="1208" y="1970"/>
                  </a:cubicBezTo>
                  <a:cubicBezTo>
                    <a:pt x="1208" y="1970"/>
                    <a:pt x="1207" y="1970"/>
                    <a:pt x="1207" y="1970"/>
                  </a:cubicBezTo>
                  <a:cubicBezTo>
                    <a:pt x="1206" y="1971"/>
                    <a:pt x="1205" y="1971"/>
                    <a:pt x="1204" y="1971"/>
                  </a:cubicBezTo>
                  <a:cubicBezTo>
                    <a:pt x="1202" y="1971"/>
                    <a:pt x="1201" y="1971"/>
                    <a:pt x="1199" y="1971"/>
                  </a:cubicBezTo>
                  <a:cubicBezTo>
                    <a:pt x="1199" y="1971"/>
                    <a:pt x="1199" y="1971"/>
                    <a:pt x="1199" y="1971"/>
                  </a:cubicBezTo>
                  <a:cubicBezTo>
                    <a:pt x="1199" y="1971"/>
                    <a:pt x="1199" y="1971"/>
                    <a:pt x="1199" y="1971"/>
                  </a:cubicBezTo>
                  <a:cubicBezTo>
                    <a:pt x="1181" y="1971"/>
                    <a:pt x="1164" y="1971"/>
                    <a:pt x="1147" y="1971"/>
                  </a:cubicBezTo>
                  <a:cubicBezTo>
                    <a:pt x="1145" y="1971"/>
                    <a:pt x="1143" y="1971"/>
                    <a:pt x="1141" y="1971"/>
                  </a:cubicBezTo>
                  <a:cubicBezTo>
                    <a:pt x="1141" y="1971"/>
                    <a:pt x="1140" y="1971"/>
                    <a:pt x="1140" y="1971"/>
                  </a:cubicBezTo>
                  <a:cubicBezTo>
                    <a:pt x="1139" y="1971"/>
                    <a:pt x="1137" y="1970"/>
                    <a:pt x="1136" y="1970"/>
                  </a:cubicBezTo>
                  <a:cubicBezTo>
                    <a:pt x="1136" y="1970"/>
                    <a:pt x="1136" y="1970"/>
                    <a:pt x="1136" y="1970"/>
                  </a:cubicBezTo>
                  <a:cubicBezTo>
                    <a:pt x="1135" y="1970"/>
                    <a:pt x="1135" y="1970"/>
                    <a:pt x="1135" y="1970"/>
                  </a:cubicBezTo>
                  <a:cubicBezTo>
                    <a:pt x="1134" y="1969"/>
                    <a:pt x="1132" y="1969"/>
                    <a:pt x="1131" y="1969"/>
                  </a:cubicBezTo>
                  <a:cubicBezTo>
                    <a:pt x="1130" y="1968"/>
                    <a:pt x="1130" y="1968"/>
                    <a:pt x="1129" y="1968"/>
                  </a:cubicBezTo>
                  <a:cubicBezTo>
                    <a:pt x="1128" y="1967"/>
                    <a:pt x="1128" y="1967"/>
                    <a:pt x="1127" y="1967"/>
                  </a:cubicBezTo>
                  <a:cubicBezTo>
                    <a:pt x="1127" y="1967"/>
                    <a:pt x="1126" y="1967"/>
                    <a:pt x="1126" y="1966"/>
                  </a:cubicBezTo>
                  <a:cubicBezTo>
                    <a:pt x="1124" y="1965"/>
                    <a:pt x="1121" y="1963"/>
                    <a:pt x="1120" y="1961"/>
                  </a:cubicBezTo>
                  <a:close/>
                  <a:moveTo>
                    <a:pt x="1244" y="2063"/>
                  </a:moveTo>
                  <a:cubicBezTo>
                    <a:pt x="1243" y="2066"/>
                    <a:pt x="1241" y="2068"/>
                    <a:pt x="1238" y="2070"/>
                  </a:cubicBezTo>
                  <a:cubicBezTo>
                    <a:pt x="1236" y="2072"/>
                    <a:pt x="1233" y="2074"/>
                    <a:pt x="1229" y="2075"/>
                  </a:cubicBezTo>
                  <a:cubicBezTo>
                    <a:pt x="1225" y="2076"/>
                    <a:pt x="1221" y="2076"/>
                    <a:pt x="1217" y="2076"/>
                  </a:cubicBezTo>
                  <a:cubicBezTo>
                    <a:pt x="1205" y="2076"/>
                    <a:pt x="1205" y="2076"/>
                    <a:pt x="1205" y="2076"/>
                  </a:cubicBezTo>
                  <a:cubicBezTo>
                    <a:pt x="1205" y="2076"/>
                    <a:pt x="1205" y="2076"/>
                    <a:pt x="1205" y="2076"/>
                  </a:cubicBezTo>
                  <a:cubicBezTo>
                    <a:pt x="1189" y="2076"/>
                    <a:pt x="1174" y="2076"/>
                    <a:pt x="1158" y="2077"/>
                  </a:cubicBezTo>
                  <a:cubicBezTo>
                    <a:pt x="1156" y="2077"/>
                    <a:pt x="1154" y="2076"/>
                    <a:pt x="1152" y="2076"/>
                  </a:cubicBezTo>
                  <a:cubicBezTo>
                    <a:pt x="1152" y="2076"/>
                    <a:pt x="1151" y="2076"/>
                    <a:pt x="1151" y="2076"/>
                  </a:cubicBezTo>
                  <a:cubicBezTo>
                    <a:pt x="1149" y="2076"/>
                    <a:pt x="1148" y="2075"/>
                    <a:pt x="1146" y="2075"/>
                  </a:cubicBezTo>
                  <a:cubicBezTo>
                    <a:pt x="1146" y="2075"/>
                    <a:pt x="1146" y="2075"/>
                    <a:pt x="1146" y="2075"/>
                  </a:cubicBezTo>
                  <a:cubicBezTo>
                    <a:pt x="1145" y="2075"/>
                    <a:pt x="1145" y="2075"/>
                    <a:pt x="1145" y="2075"/>
                  </a:cubicBezTo>
                  <a:cubicBezTo>
                    <a:pt x="1138" y="2073"/>
                    <a:pt x="1132" y="2069"/>
                    <a:pt x="1128" y="2064"/>
                  </a:cubicBezTo>
                  <a:cubicBezTo>
                    <a:pt x="1128" y="2064"/>
                    <a:pt x="1128" y="2064"/>
                    <a:pt x="1128" y="2064"/>
                  </a:cubicBezTo>
                  <a:cubicBezTo>
                    <a:pt x="1128" y="2064"/>
                    <a:pt x="1128" y="2064"/>
                    <a:pt x="1128" y="2064"/>
                  </a:cubicBezTo>
                  <a:cubicBezTo>
                    <a:pt x="1127" y="2063"/>
                    <a:pt x="1126" y="2062"/>
                    <a:pt x="1126" y="2060"/>
                  </a:cubicBezTo>
                  <a:cubicBezTo>
                    <a:pt x="1126" y="2060"/>
                    <a:pt x="1126" y="2059"/>
                    <a:pt x="1125" y="2059"/>
                  </a:cubicBezTo>
                  <a:cubicBezTo>
                    <a:pt x="1125" y="2058"/>
                    <a:pt x="1125" y="2057"/>
                    <a:pt x="1125" y="2057"/>
                  </a:cubicBezTo>
                  <a:cubicBezTo>
                    <a:pt x="1125" y="2056"/>
                    <a:pt x="1125" y="2056"/>
                    <a:pt x="1125" y="2056"/>
                  </a:cubicBezTo>
                  <a:cubicBezTo>
                    <a:pt x="1125" y="2055"/>
                    <a:pt x="1125" y="2055"/>
                    <a:pt x="1125" y="2055"/>
                  </a:cubicBezTo>
                  <a:cubicBezTo>
                    <a:pt x="1125" y="2055"/>
                    <a:pt x="1125" y="2055"/>
                    <a:pt x="1125" y="2055"/>
                  </a:cubicBezTo>
                  <a:cubicBezTo>
                    <a:pt x="1124" y="2046"/>
                    <a:pt x="1123" y="2037"/>
                    <a:pt x="1123" y="2029"/>
                  </a:cubicBezTo>
                  <a:cubicBezTo>
                    <a:pt x="1123" y="2027"/>
                    <a:pt x="1122" y="2026"/>
                    <a:pt x="1122" y="2024"/>
                  </a:cubicBezTo>
                  <a:cubicBezTo>
                    <a:pt x="1122" y="2020"/>
                    <a:pt x="1122" y="2020"/>
                    <a:pt x="1122" y="2020"/>
                  </a:cubicBezTo>
                  <a:cubicBezTo>
                    <a:pt x="1122" y="2019"/>
                    <a:pt x="1122" y="2019"/>
                    <a:pt x="1122" y="2019"/>
                  </a:cubicBezTo>
                  <a:cubicBezTo>
                    <a:pt x="1122" y="2018"/>
                    <a:pt x="1122" y="2017"/>
                    <a:pt x="1122" y="2016"/>
                  </a:cubicBezTo>
                  <a:cubicBezTo>
                    <a:pt x="1122" y="2016"/>
                    <a:pt x="1123" y="2016"/>
                    <a:pt x="1123" y="2015"/>
                  </a:cubicBezTo>
                  <a:cubicBezTo>
                    <a:pt x="1123" y="2014"/>
                    <a:pt x="1123" y="2014"/>
                    <a:pt x="1123" y="2013"/>
                  </a:cubicBezTo>
                  <a:cubicBezTo>
                    <a:pt x="1124" y="2013"/>
                    <a:pt x="1124" y="2013"/>
                    <a:pt x="1124" y="2012"/>
                  </a:cubicBezTo>
                  <a:cubicBezTo>
                    <a:pt x="1124" y="2012"/>
                    <a:pt x="1124" y="2012"/>
                    <a:pt x="1124" y="2012"/>
                  </a:cubicBezTo>
                  <a:cubicBezTo>
                    <a:pt x="1125" y="2011"/>
                    <a:pt x="1125" y="2010"/>
                    <a:pt x="1126" y="2010"/>
                  </a:cubicBezTo>
                  <a:cubicBezTo>
                    <a:pt x="1126" y="2009"/>
                    <a:pt x="1127" y="2009"/>
                    <a:pt x="1127" y="2009"/>
                  </a:cubicBezTo>
                  <a:cubicBezTo>
                    <a:pt x="1128" y="2008"/>
                    <a:pt x="1128" y="2008"/>
                    <a:pt x="1129" y="2007"/>
                  </a:cubicBezTo>
                  <a:cubicBezTo>
                    <a:pt x="1129" y="2007"/>
                    <a:pt x="1129" y="2007"/>
                    <a:pt x="1130" y="2006"/>
                  </a:cubicBezTo>
                  <a:cubicBezTo>
                    <a:pt x="1130" y="2006"/>
                    <a:pt x="1130" y="2006"/>
                    <a:pt x="1130" y="2006"/>
                  </a:cubicBezTo>
                  <a:cubicBezTo>
                    <a:pt x="1131" y="2006"/>
                    <a:pt x="1132" y="2005"/>
                    <a:pt x="1133" y="2004"/>
                  </a:cubicBezTo>
                  <a:cubicBezTo>
                    <a:pt x="1134" y="2004"/>
                    <a:pt x="1134" y="2004"/>
                    <a:pt x="1134" y="2004"/>
                  </a:cubicBezTo>
                  <a:cubicBezTo>
                    <a:pt x="1134" y="2004"/>
                    <a:pt x="1135" y="2004"/>
                    <a:pt x="1135" y="2004"/>
                  </a:cubicBezTo>
                  <a:cubicBezTo>
                    <a:pt x="1135" y="2004"/>
                    <a:pt x="1135" y="2004"/>
                    <a:pt x="1136" y="2004"/>
                  </a:cubicBezTo>
                  <a:cubicBezTo>
                    <a:pt x="1137" y="2003"/>
                    <a:pt x="1138" y="2003"/>
                    <a:pt x="1139" y="2003"/>
                  </a:cubicBezTo>
                  <a:cubicBezTo>
                    <a:pt x="1139" y="2002"/>
                    <a:pt x="1140" y="2002"/>
                    <a:pt x="1140" y="2002"/>
                  </a:cubicBezTo>
                  <a:cubicBezTo>
                    <a:pt x="1141" y="2002"/>
                    <a:pt x="1141" y="2002"/>
                    <a:pt x="1142" y="2002"/>
                  </a:cubicBezTo>
                  <a:cubicBezTo>
                    <a:pt x="1143" y="2002"/>
                    <a:pt x="1145" y="2001"/>
                    <a:pt x="1147" y="2001"/>
                  </a:cubicBezTo>
                  <a:cubicBezTo>
                    <a:pt x="1147" y="2001"/>
                    <a:pt x="1148" y="2001"/>
                    <a:pt x="1148" y="2001"/>
                  </a:cubicBezTo>
                  <a:cubicBezTo>
                    <a:pt x="1149" y="2001"/>
                    <a:pt x="1149" y="2001"/>
                    <a:pt x="1150" y="2001"/>
                  </a:cubicBezTo>
                  <a:cubicBezTo>
                    <a:pt x="1153" y="2001"/>
                    <a:pt x="1153" y="2001"/>
                    <a:pt x="1153" y="2001"/>
                  </a:cubicBezTo>
                  <a:cubicBezTo>
                    <a:pt x="1155" y="2001"/>
                    <a:pt x="1158" y="2001"/>
                    <a:pt x="1160" y="2001"/>
                  </a:cubicBezTo>
                  <a:cubicBezTo>
                    <a:pt x="1163" y="2001"/>
                    <a:pt x="1165" y="2001"/>
                    <a:pt x="1168" y="2001"/>
                  </a:cubicBezTo>
                  <a:cubicBezTo>
                    <a:pt x="1191" y="2001"/>
                    <a:pt x="1191" y="2001"/>
                    <a:pt x="1191" y="2001"/>
                  </a:cubicBezTo>
                  <a:cubicBezTo>
                    <a:pt x="1197" y="2001"/>
                    <a:pt x="1203" y="2001"/>
                    <a:pt x="1209" y="2001"/>
                  </a:cubicBezTo>
                  <a:cubicBezTo>
                    <a:pt x="1210" y="2001"/>
                    <a:pt x="1211" y="2001"/>
                    <a:pt x="1212" y="2002"/>
                  </a:cubicBezTo>
                  <a:cubicBezTo>
                    <a:pt x="1212" y="2002"/>
                    <a:pt x="1213" y="2002"/>
                    <a:pt x="1214" y="2002"/>
                  </a:cubicBezTo>
                  <a:cubicBezTo>
                    <a:pt x="1214" y="2002"/>
                    <a:pt x="1214" y="2002"/>
                    <a:pt x="1215" y="2002"/>
                  </a:cubicBezTo>
                  <a:cubicBezTo>
                    <a:pt x="1215" y="2002"/>
                    <a:pt x="1216" y="2002"/>
                    <a:pt x="1216" y="2002"/>
                  </a:cubicBezTo>
                  <a:cubicBezTo>
                    <a:pt x="1216" y="2002"/>
                    <a:pt x="1216" y="2003"/>
                    <a:pt x="1217" y="2003"/>
                  </a:cubicBezTo>
                  <a:cubicBezTo>
                    <a:pt x="1218" y="2003"/>
                    <a:pt x="1219" y="2003"/>
                    <a:pt x="1220" y="2004"/>
                  </a:cubicBezTo>
                  <a:cubicBezTo>
                    <a:pt x="1221" y="2004"/>
                    <a:pt x="1221" y="2004"/>
                    <a:pt x="1222" y="2004"/>
                  </a:cubicBezTo>
                  <a:cubicBezTo>
                    <a:pt x="1222" y="2005"/>
                    <a:pt x="1223" y="2005"/>
                    <a:pt x="1223" y="2005"/>
                  </a:cubicBezTo>
                  <a:cubicBezTo>
                    <a:pt x="1224" y="2005"/>
                    <a:pt x="1225" y="2006"/>
                    <a:pt x="1226" y="2006"/>
                  </a:cubicBezTo>
                  <a:cubicBezTo>
                    <a:pt x="1229" y="2008"/>
                    <a:pt x="1231" y="2010"/>
                    <a:pt x="1233" y="2012"/>
                  </a:cubicBezTo>
                  <a:cubicBezTo>
                    <a:pt x="1235" y="2014"/>
                    <a:pt x="1237" y="2017"/>
                    <a:pt x="1237" y="2019"/>
                  </a:cubicBezTo>
                  <a:cubicBezTo>
                    <a:pt x="1240" y="2034"/>
                    <a:pt x="1240" y="2034"/>
                    <a:pt x="1240" y="2034"/>
                  </a:cubicBezTo>
                  <a:cubicBezTo>
                    <a:pt x="1241" y="2040"/>
                    <a:pt x="1243" y="2046"/>
                    <a:pt x="1244" y="2052"/>
                  </a:cubicBezTo>
                  <a:cubicBezTo>
                    <a:pt x="1244" y="2052"/>
                    <a:pt x="1244" y="2052"/>
                    <a:pt x="1244" y="2052"/>
                  </a:cubicBezTo>
                  <a:cubicBezTo>
                    <a:pt x="1244" y="2055"/>
                    <a:pt x="1244" y="2055"/>
                    <a:pt x="1244" y="2055"/>
                  </a:cubicBezTo>
                  <a:cubicBezTo>
                    <a:pt x="1245" y="2058"/>
                    <a:pt x="1245" y="2061"/>
                    <a:pt x="1244" y="2063"/>
                  </a:cubicBezTo>
                  <a:close/>
                  <a:moveTo>
                    <a:pt x="1349" y="1880"/>
                  </a:moveTo>
                  <a:cubicBezTo>
                    <a:pt x="1346" y="1879"/>
                    <a:pt x="1344" y="1878"/>
                    <a:pt x="1342" y="1876"/>
                  </a:cubicBezTo>
                  <a:cubicBezTo>
                    <a:pt x="1340" y="1875"/>
                    <a:pt x="1338" y="1873"/>
                    <a:pt x="1338" y="1871"/>
                  </a:cubicBezTo>
                  <a:cubicBezTo>
                    <a:pt x="1337" y="1868"/>
                    <a:pt x="1337" y="1868"/>
                    <a:pt x="1337" y="1868"/>
                  </a:cubicBezTo>
                  <a:cubicBezTo>
                    <a:pt x="1335" y="1863"/>
                    <a:pt x="1333" y="1859"/>
                    <a:pt x="1332" y="1854"/>
                  </a:cubicBezTo>
                  <a:cubicBezTo>
                    <a:pt x="1331" y="1852"/>
                    <a:pt x="1329" y="1848"/>
                    <a:pt x="1329" y="1845"/>
                  </a:cubicBezTo>
                  <a:cubicBezTo>
                    <a:pt x="1329" y="1845"/>
                    <a:pt x="1329" y="1845"/>
                    <a:pt x="1329" y="1844"/>
                  </a:cubicBezTo>
                  <a:cubicBezTo>
                    <a:pt x="1329" y="1844"/>
                    <a:pt x="1329" y="1844"/>
                    <a:pt x="1329" y="1844"/>
                  </a:cubicBezTo>
                  <a:cubicBezTo>
                    <a:pt x="1329" y="1844"/>
                    <a:pt x="1329" y="1843"/>
                    <a:pt x="1329" y="1843"/>
                  </a:cubicBezTo>
                  <a:cubicBezTo>
                    <a:pt x="1329" y="1843"/>
                    <a:pt x="1329" y="1843"/>
                    <a:pt x="1329" y="1842"/>
                  </a:cubicBezTo>
                  <a:cubicBezTo>
                    <a:pt x="1329" y="1842"/>
                    <a:pt x="1329" y="1842"/>
                    <a:pt x="1329" y="1842"/>
                  </a:cubicBezTo>
                  <a:cubicBezTo>
                    <a:pt x="1333" y="1834"/>
                    <a:pt x="1348" y="1835"/>
                    <a:pt x="1355" y="1835"/>
                  </a:cubicBezTo>
                  <a:cubicBezTo>
                    <a:pt x="1392" y="1835"/>
                    <a:pt x="1392" y="1835"/>
                    <a:pt x="1392" y="1835"/>
                  </a:cubicBezTo>
                  <a:cubicBezTo>
                    <a:pt x="1396" y="1835"/>
                    <a:pt x="1399" y="1835"/>
                    <a:pt x="1402" y="1836"/>
                  </a:cubicBezTo>
                  <a:cubicBezTo>
                    <a:pt x="1403" y="1836"/>
                    <a:pt x="1404" y="1836"/>
                    <a:pt x="1405" y="1836"/>
                  </a:cubicBezTo>
                  <a:cubicBezTo>
                    <a:pt x="1405" y="1836"/>
                    <a:pt x="1405" y="1837"/>
                    <a:pt x="1406" y="1837"/>
                  </a:cubicBezTo>
                  <a:cubicBezTo>
                    <a:pt x="1406" y="1837"/>
                    <a:pt x="1407" y="1837"/>
                    <a:pt x="1408" y="1837"/>
                  </a:cubicBezTo>
                  <a:cubicBezTo>
                    <a:pt x="1409" y="1837"/>
                    <a:pt x="1410" y="1838"/>
                    <a:pt x="1411" y="1838"/>
                  </a:cubicBezTo>
                  <a:cubicBezTo>
                    <a:pt x="1411" y="1838"/>
                    <a:pt x="1411" y="1838"/>
                    <a:pt x="1411" y="1838"/>
                  </a:cubicBezTo>
                  <a:cubicBezTo>
                    <a:pt x="1411" y="1838"/>
                    <a:pt x="1411" y="1838"/>
                    <a:pt x="1411" y="1838"/>
                  </a:cubicBezTo>
                  <a:cubicBezTo>
                    <a:pt x="1412" y="1839"/>
                    <a:pt x="1413" y="1839"/>
                    <a:pt x="1414" y="1840"/>
                  </a:cubicBezTo>
                  <a:cubicBezTo>
                    <a:pt x="1415" y="1840"/>
                    <a:pt x="1415" y="1840"/>
                    <a:pt x="1416" y="1841"/>
                  </a:cubicBezTo>
                  <a:cubicBezTo>
                    <a:pt x="1416" y="1841"/>
                    <a:pt x="1416" y="1841"/>
                    <a:pt x="1417" y="1841"/>
                  </a:cubicBezTo>
                  <a:cubicBezTo>
                    <a:pt x="1417" y="1841"/>
                    <a:pt x="1417" y="1841"/>
                    <a:pt x="1417" y="1842"/>
                  </a:cubicBezTo>
                  <a:cubicBezTo>
                    <a:pt x="1418" y="1842"/>
                    <a:pt x="1418" y="1842"/>
                    <a:pt x="1418" y="1842"/>
                  </a:cubicBezTo>
                  <a:cubicBezTo>
                    <a:pt x="1420" y="1844"/>
                    <a:pt x="1422" y="1845"/>
                    <a:pt x="1423" y="1847"/>
                  </a:cubicBezTo>
                  <a:cubicBezTo>
                    <a:pt x="1423" y="1847"/>
                    <a:pt x="1423" y="1847"/>
                    <a:pt x="1423" y="1847"/>
                  </a:cubicBezTo>
                  <a:cubicBezTo>
                    <a:pt x="1426" y="1852"/>
                    <a:pt x="1428" y="1859"/>
                    <a:pt x="1431" y="1864"/>
                  </a:cubicBezTo>
                  <a:cubicBezTo>
                    <a:pt x="1431" y="1864"/>
                    <a:pt x="1431" y="1864"/>
                    <a:pt x="1431" y="1864"/>
                  </a:cubicBezTo>
                  <a:cubicBezTo>
                    <a:pt x="1432" y="1867"/>
                    <a:pt x="1434" y="1870"/>
                    <a:pt x="1435" y="1873"/>
                  </a:cubicBezTo>
                  <a:cubicBezTo>
                    <a:pt x="1435" y="1873"/>
                    <a:pt x="1435" y="1873"/>
                    <a:pt x="1435" y="1873"/>
                  </a:cubicBezTo>
                  <a:cubicBezTo>
                    <a:pt x="1435" y="1873"/>
                    <a:pt x="1435" y="1873"/>
                    <a:pt x="1435" y="1874"/>
                  </a:cubicBezTo>
                  <a:cubicBezTo>
                    <a:pt x="1436" y="1879"/>
                    <a:pt x="1431" y="1882"/>
                    <a:pt x="1425" y="1883"/>
                  </a:cubicBezTo>
                  <a:cubicBezTo>
                    <a:pt x="1425" y="1883"/>
                    <a:pt x="1425" y="1883"/>
                    <a:pt x="1425" y="1883"/>
                  </a:cubicBezTo>
                  <a:cubicBezTo>
                    <a:pt x="1425" y="1883"/>
                    <a:pt x="1424" y="1883"/>
                    <a:pt x="1424" y="1883"/>
                  </a:cubicBezTo>
                  <a:cubicBezTo>
                    <a:pt x="1423" y="1884"/>
                    <a:pt x="1422" y="1884"/>
                    <a:pt x="1421" y="1884"/>
                  </a:cubicBezTo>
                  <a:cubicBezTo>
                    <a:pt x="1421" y="1884"/>
                    <a:pt x="1420" y="1884"/>
                    <a:pt x="1420" y="1884"/>
                  </a:cubicBezTo>
                  <a:cubicBezTo>
                    <a:pt x="1419" y="1884"/>
                    <a:pt x="1418" y="1884"/>
                    <a:pt x="1417" y="1884"/>
                  </a:cubicBezTo>
                  <a:cubicBezTo>
                    <a:pt x="1417" y="1884"/>
                    <a:pt x="1416" y="1884"/>
                    <a:pt x="1416" y="1884"/>
                  </a:cubicBezTo>
                  <a:cubicBezTo>
                    <a:pt x="1416" y="1884"/>
                    <a:pt x="1416" y="1884"/>
                    <a:pt x="1415" y="1884"/>
                  </a:cubicBezTo>
                  <a:cubicBezTo>
                    <a:pt x="1414" y="1884"/>
                    <a:pt x="1414" y="1884"/>
                    <a:pt x="1414" y="1884"/>
                  </a:cubicBezTo>
                  <a:cubicBezTo>
                    <a:pt x="1408" y="1884"/>
                    <a:pt x="1403" y="1884"/>
                    <a:pt x="1397" y="1884"/>
                  </a:cubicBezTo>
                  <a:cubicBezTo>
                    <a:pt x="1387" y="1884"/>
                    <a:pt x="1378" y="1884"/>
                    <a:pt x="1368" y="1884"/>
                  </a:cubicBezTo>
                  <a:cubicBezTo>
                    <a:pt x="1362" y="1884"/>
                    <a:pt x="1355" y="1883"/>
                    <a:pt x="1349" y="1880"/>
                  </a:cubicBezTo>
                  <a:cubicBezTo>
                    <a:pt x="1349" y="1880"/>
                    <a:pt x="1349" y="1880"/>
                    <a:pt x="1349" y="1880"/>
                  </a:cubicBezTo>
                  <a:close/>
                  <a:moveTo>
                    <a:pt x="1373" y="1961"/>
                  </a:moveTo>
                  <a:cubicBezTo>
                    <a:pt x="1371" y="1959"/>
                    <a:pt x="1369" y="1956"/>
                    <a:pt x="1369" y="1954"/>
                  </a:cubicBezTo>
                  <a:cubicBezTo>
                    <a:pt x="1363" y="1940"/>
                    <a:pt x="1363" y="1940"/>
                    <a:pt x="1363" y="1940"/>
                  </a:cubicBezTo>
                  <a:cubicBezTo>
                    <a:pt x="1362" y="1935"/>
                    <a:pt x="1360" y="1931"/>
                    <a:pt x="1359" y="1927"/>
                  </a:cubicBezTo>
                  <a:cubicBezTo>
                    <a:pt x="1359" y="1927"/>
                    <a:pt x="1359" y="1927"/>
                    <a:pt x="1359" y="1927"/>
                  </a:cubicBezTo>
                  <a:cubicBezTo>
                    <a:pt x="1358" y="1925"/>
                    <a:pt x="1358" y="1925"/>
                    <a:pt x="1358" y="1925"/>
                  </a:cubicBezTo>
                  <a:cubicBezTo>
                    <a:pt x="1357" y="1923"/>
                    <a:pt x="1357" y="1921"/>
                    <a:pt x="1358" y="1919"/>
                  </a:cubicBezTo>
                  <a:cubicBezTo>
                    <a:pt x="1358" y="1918"/>
                    <a:pt x="1359" y="1917"/>
                    <a:pt x="1360" y="1916"/>
                  </a:cubicBezTo>
                  <a:cubicBezTo>
                    <a:pt x="1360" y="1916"/>
                    <a:pt x="1361" y="1916"/>
                    <a:pt x="1361" y="1915"/>
                  </a:cubicBezTo>
                  <a:cubicBezTo>
                    <a:pt x="1361" y="1915"/>
                    <a:pt x="1361" y="1915"/>
                    <a:pt x="1362" y="1915"/>
                  </a:cubicBezTo>
                  <a:cubicBezTo>
                    <a:pt x="1364" y="1913"/>
                    <a:pt x="1366" y="1912"/>
                    <a:pt x="1369" y="1911"/>
                  </a:cubicBezTo>
                  <a:cubicBezTo>
                    <a:pt x="1371" y="1911"/>
                    <a:pt x="1374" y="1910"/>
                    <a:pt x="1376" y="1910"/>
                  </a:cubicBezTo>
                  <a:cubicBezTo>
                    <a:pt x="1386" y="1909"/>
                    <a:pt x="1397" y="1910"/>
                    <a:pt x="1402" y="1910"/>
                  </a:cubicBezTo>
                  <a:cubicBezTo>
                    <a:pt x="1420" y="1910"/>
                    <a:pt x="1451" y="1906"/>
                    <a:pt x="1461" y="1925"/>
                  </a:cubicBezTo>
                  <a:cubicBezTo>
                    <a:pt x="1461" y="1925"/>
                    <a:pt x="1461" y="1925"/>
                    <a:pt x="1461" y="1925"/>
                  </a:cubicBezTo>
                  <a:cubicBezTo>
                    <a:pt x="1461" y="1925"/>
                    <a:pt x="1461" y="1925"/>
                    <a:pt x="1461" y="1925"/>
                  </a:cubicBezTo>
                  <a:cubicBezTo>
                    <a:pt x="1461" y="1925"/>
                    <a:pt x="1461" y="1925"/>
                    <a:pt x="1461" y="1925"/>
                  </a:cubicBezTo>
                  <a:cubicBezTo>
                    <a:pt x="1465" y="1933"/>
                    <a:pt x="1469" y="1940"/>
                    <a:pt x="1473" y="1948"/>
                  </a:cubicBezTo>
                  <a:cubicBezTo>
                    <a:pt x="1474" y="1951"/>
                    <a:pt x="1476" y="1953"/>
                    <a:pt x="1476" y="1956"/>
                  </a:cubicBezTo>
                  <a:cubicBezTo>
                    <a:pt x="1476" y="1956"/>
                    <a:pt x="1476" y="1956"/>
                    <a:pt x="1476" y="1957"/>
                  </a:cubicBezTo>
                  <a:cubicBezTo>
                    <a:pt x="1477" y="1957"/>
                    <a:pt x="1477" y="1958"/>
                    <a:pt x="1477" y="1958"/>
                  </a:cubicBezTo>
                  <a:cubicBezTo>
                    <a:pt x="1477" y="1959"/>
                    <a:pt x="1477" y="1959"/>
                    <a:pt x="1477" y="1960"/>
                  </a:cubicBezTo>
                  <a:cubicBezTo>
                    <a:pt x="1477" y="1960"/>
                    <a:pt x="1477" y="1960"/>
                    <a:pt x="1477" y="1960"/>
                  </a:cubicBezTo>
                  <a:cubicBezTo>
                    <a:pt x="1477" y="1960"/>
                    <a:pt x="1476" y="1961"/>
                    <a:pt x="1476" y="1961"/>
                  </a:cubicBezTo>
                  <a:cubicBezTo>
                    <a:pt x="1476" y="1962"/>
                    <a:pt x="1476" y="1962"/>
                    <a:pt x="1475" y="1963"/>
                  </a:cubicBezTo>
                  <a:cubicBezTo>
                    <a:pt x="1475" y="1963"/>
                    <a:pt x="1475" y="1963"/>
                    <a:pt x="1475" y="1963"/>
                  </a:cubicBezTo>
                  <a:cubicBezTo>
                    <a:pt x="1475" y="1964"/>
                    <a:pt x="1474" y="1965"/>
                    <a:pt x="1474" y="1965"/>
                  </a:cubicBezTo>
                  <a:cubicBezTo>
                    <a:pt x="1473" y="1965"/>
                    <a:pt x="1473" y="1965"/>
                    <a:pt x="1473" y="1966"/>
                  </a:cubicBezTo>
                  <a:cubicBezTo>
                    <a:pt x="1473" y="1966"/>
                    <a:pt x="1473" y="1966"/>
                    <a:pt x="1472" y="1966"/>
                  </a:cubicBezTo>
                  <a:cubicBezTo>
                    <a:pt x="1472" y="1966"/>
                    <a:pt x="1472" y="1967"/>
                    <a:pt x="1471" y="1967"/>
                  </a:cubicBezTo>
                  <a:cubicBezTo>
                    <a:pt x="1470" y="1968"/>
                    <a:pt x="1468" y="1969"/>
                    <a:pt x="1466" y="1969"/>
                  </a:cubicBezTo>
                  <a:cubicBezTo>
                    <a:pt x="1465" y="1969"/>
                    <a:pt x="1465" y="1969"/>
                    <a:pt x="1464" y="1970"/>
                  </a:cubicBezTo>
                  <a:cubicBezTo>
                    <a:pt x="1463" y="1970"/>
                    <a:pt x="1462" y="1970"/>
                    <a:pt x="1462" y="1970"/>
                  </a:cubicBezTo>
                  <a:cubicBezTo>
                    <a:pt x="1461" y="1970"/>
                    <a:pt x="1461" y="1970"/>
                    <a:pt x="1461" y="1970"/>
                  </a:cubicBezTo>
                  <a:cubicBezTo>
                    <a:pt x="1460" y="1970"/>
                    <a:pt x="1460" y="1970"/>
                    <a:pt x="1460" y="1970"/>
                  </a:cubicBezTo>
                  <a:cubicBezTo>
                    <a:pt x="1441" y="1972"/>
                    <a:pt x="1422" y="1971"/>
                    <a:pt x="1403" y="1971"/>
                  </a:cubicBezTo>
                  <a:cubicBezTo>
                    <a:pt x="1401" y="1971"/>
                    <a:pt x="1399" y="1971"/>
                    <a:pt x="1397" y="1970"/>
                  </a:cubicBezTo>
                  <a:cubicBezTo>
                    <a:pt x="1397" y="1970"/>
                    <a:pt x="1397" y="1970"/>
                    <a:pt x="1397" y="1970"/>
                  </a:cubicBezTo>
                  <a:cubicBezTo>
                    <a:pt x="1390" y="1970"/>
                    <a:pt x="1383" y="1967"/>
                    <a:pt x="1377" y="1964"/>
                  </a:cubicBezTo>
                  <a:cubicBezTo>
                    <a:pt x="1376" y="1963"/>
                    <a:pt x="1374" y="1962"/>
                    <a:pt x="1373" y="1961"/>
                  </a:cubicBezTo>
                  <a:close/>
                  <a:moveTo>
                    <a:pt x="1527" y="2063"/>
                  </a:moveTo>
                  <a:cubicBezTo>
                    <a:pt x="1527" y="2063"/>
                    <a:pt x="1527" y="2064"/>
                    <a:pt x="1527" y="2064"/>
                  </a:cubicBezTo>
                  <a:cubicBezTo>
                    <a:pt x="1527" y="2065"/>
                    <a:pt x="1526" y="2065"/>
                    <a:pt x="1526" y="2065"/>
                  </a:cubicBezTo>
                  <a:cubicBezTo>
                    <a:pt x="1526" y="2066"/>
                    <a:pt x="1526" y="2066"/>
                    <a:pt x="1525" y="2067"/>
                  </a:cubicBezTo>
                  <a:cubicBezTo>
                    <a:pt x="1525" y="2067"/>
                    <a:pt x="1525" y="2068"/>
                    <a:pt x="1525" y="2068"/>
                  </a:cubicBezTo>
                  <a:cubicBezTo>
                    <a:pt x="1525" y="2068"/>
                    <a:pt x="1524" y="2068"/>
                    <a:pt x="1524" y="2069"/>
                  </a:cubicBezTo>
                  <a:cubicBezTo>
                    <a:pt x="1524" y="2069"/>
                    <a:pt x="1524" y="2069"/>
                    <a:pt x="1524" y="2069"/>
                  </a:cubicBezTo>
                  <a:cubicBezTo>
                    <a:pt x="1524" y="2069"/>
                    <a:pt x="1523" y="2070"/>
                    <a:pt x="1523" y="2070"/>
                  </a:cubicBezTo>
                  <a:cubicBezTo>
                    <a:pt x="1520" y="2073"/>
                    <a:pt x="1515" y="2074"/>
                    <a:pt x="1511" y="2075"/>
                  </a:cubicBezTo>
                  <a:cubicBezTo>
                    <a:pt x="1510" y="2075"/>
                    <a:pt x="1510" y="2075"/>
                    <a:pt x="1510" y="2075"/>
                  </a:cubicBezTo>
                  <a:cubicBezTo>
                    <a:pt x="1508" y="2075"/>
                    <a:pt x="1506" y="2076"/>
                    <a:pt x="1504" y="2076"/>
                  </a:cubicBezTo>
                  <a:cubicBezTo>
                    <a:pt x="1504" y="2076"/>
                    <a:pt x="1504" y="2076"/>
                    <a:pt x="1504" y="2076"/>
                  </a:cubicBezTo>
                  <a:cubicBezTo>
                    <a:pt x="1503" y="2076"/>
                    <a:pt x="1503" y="2076"/>
                    <a:pt x="1503" y="2076"/>
                  </a:cubicBezTo>
                  <a:cubicBezTo>
                    <a:pt x="1501" y="2076"/>
                    <a:pt x="1499" y="2076"/>
                    <a:pt x="1497" y="2076"/>
                  </a:cubicBezTo>
                  <a:cubicBezTo>
                    <a:pt x="1446" y="2076"/>
                    <a:pt x="1446" y="2076"/>
                    <a:pt x="1446" y="2076"/>
                  </a:cubicBezTo>
                  <a:cubicBezTo>
                    <a:pt x="1444" y="2076"/>
                    <a:pt x="1441" y="2076"/>
                    <a:pt x="1439" y="2075"/>
                  </a:cubicBezTo>
                  <a:cubicBezTo>
                    <a:pt x="1439" y="2075"/>
                    <a:pt x="1438" y="2075"/>
                    <a:pt x="1438" y="2075"/>
                  </a:cubicBezTo>
                  <a:cubicBezTo>
                    <a:pt x="1427" y="2074"/>
                    <a:pt x="1414" y="2069"/>
                    <a:pt x="1408" y="2059"/>
                  </a:cubicBezTo>
                  <a:cubicBezTo>
                    <a:pt x="1407" y="2058"/>
                    <a:pt x="1407" y="2056"/>
                    <a:pt x="1406" y="2055"/>
                  </a:cubicBezTo>
                  <a:cubicBezTo>
                    <a:pt x="1406" y="2055"/>
                    <a:pt x="1406" y="2055"/>
                    <a:pt x="1406" y="2055"/>
                  </a:cubicBezTo>
                  <a:cubicBezTo>
                    <a:pt x="1406" y="2055"/>
                    <a:pt x="1406" y="2055"/>
                    <a:pt x="1406" y="2055"/>
                  </a:cubicBezTo>
                  <a:cubicBezTo>
                    <a:pt x="1403" y="2047"/>
                    <a:pt x="1400" y="2040"/>
                    <a:pt x="1398" y="2032"/>
                  </a:cubicBezTo>
                  <a:cubicBezTo>
                    <a:pt x="1396" y="2029"/>
                    <a:pt x="1394" y="2024"/>
                    <a:pt x="1393" y="2019"/>
                  </a:cubicBezTo>
                  <a:cubicBezTo>
                    <a:pt x="1393" y="2019"/>
                    <a:pt x="1393" y="2019"/>
                    <a:pt x="1393" y="2019"/>
                  </a:cubicBezTo>
                  <a:cubicBezTo>
                    <a:pt x="1393" y="2019"/>
                    <a:pt x="1393" y="2019"/>
                    <a:pt x="1393" y="2019"/>
                  </a:cubicBezTo>
                  <a:cubicBezTo>
                    <a:pt x="1392" y="2018"/>
                    <a:pt x="1392" y="2018"/>
                    <a:pt x="1392" y="2017"/>
                  </a:cubicBezTo>
                  <a:cubicBezTo>
                    <a:pt x="1392" y="2015"/>
                    <a:pt x="1392" y="2013"/>
                    <a:pt x="1392" y="2012"/>
                  </a:cubicBezTo>
                  <a:cubicBezTo>
                    <a:pt x="1393" y="2011"/>
                    <a:pt x="1393" y="2010"/>
                    <a:pt x="1394" y="2009"/>
                  </a:cubicBezTo>
                  <a:cubicBezTo>
                    <a:pt x="1394" y="2009"/>
                    <a:pt x="1394" y="2009"/>
                    <a:pt x="1394" y="2009"/>
                  </a:cubicBezTo>
                  <a:cubicBezTo>
                    <a:pt x="1397" y="2004"/>
                    <a:pt x="1403" y="2002"/>
                    <a:pt x="1409" y="2001"/>
                  </a:cubicBezTo>
                  <a:cubicBezTo>
                    <a:pt x="1409" y="2001"/>
                    <a:pt x="1409" y="2001"/>
                    <a:pt x="1410" y="2001"/>
                  </a:cubicBezTo>
                  <a:cubicBezTo>
                    <a:pt x="1411" y="2001"/>
                    <a:pt x="1413" y="2001"/>
                    <a:pt x="1414" y="2000"/>
                  </a:cubicBezTo>
                  <a:cubicBezTo>
                    <a:pt x="1414" y="2000"/>
                    <a:pt x="1415" y="2000"/>
                    <a:pt x="1415" y="2000"/>
                  </a:cubicBezTo>
                  <a:cubicBezTo>
                    <a:pt x="1418" y="2000"/>
                    <a:pt x="1418" y="2000"/>
                    <a:pt x="1418" y="2000"/>
                  </a:cubicBezTo>
                  <a:cubicBezTo>
                    <a:pt x="1419" y="2000"/>
                    <a:pt x="1420" y="2000"/>
                    <a:pt x="1421" y="2000"/>
                  </a:cubicBezTo>
                  <a:cubicBezTo>
                    <a:pt x="1437" y="2000"/>
                    <a:pt x="1453" y="2000"/>
                    <a:pt x="1469" y="2000"/>
                  </a:cubicBezTo>
                  <a:cubicBezTo>
                    <a:pt x="1469" y="2000"/>
                    <a:pt x="1469" y="2000"/>
                    <a:pt x="1469" y="2000"/>
                  </a:cubicBezTo>
                  <a:cubicBezTo>
                    <a:pt x="1469" y="2000"/>
                    <a:pt x="1469" y="2000"/>
                    <a:pt x="1469" y="2000"/>
                  </a:cubicBezTo>
                  <a:cubicBezTo>
                    <a:pt x="1471" y="2000"/>
                    <a:pt x="1473" y="2000"/>
                    <a:pt x="1475" y="2001"/>
                  </a:cubicBezTo>
                  <a:cubicBezTo>
                    <a:pt x="1475" y="2001"/>
                    <a:pt x="1476" y="2001"/>
                    <a:pt x="1476" y="2001"/>
                  </a:cubicBezTo>
                  <a:cubicBezTo>
                    <a:pt x="1487" y="2002"/>
                    <a:pt x="1499" y="2006"/>
                    <a:pt x="1505" y="2015"/>
                  </a:cubicBezTo>
                  <a:cubicBezTo>
                    <a:pt x="1506" y="2016"/>
                    <a:pt x="1507" y="2017"/>
                    <a:pt x="1508" y="2019"/>
                  </a:cubicBezTo>
                  <a:cubicBezTo>
                    <a:pt x="1509" y="2022"/>
                    <a:pt x="1509" y="2022"/>
                    <a:pt x="1509" y="2022"/>
                  </a:cubicBezTo>
                  <a:cubicBezTo>
                    <a:pt x="1512" y="2028"/>
                    <a:pt x="1516" y="2035"/>
                    <a:pt x="1519" y="2041"/>
                  </a:cubicBezTo>
                  <a:cubicBezTo>
                    <a:pt x="1521" y="2045"/>
                    <a:pt x="1524" y="2051"/>
                    <a:pt x="1526" y="2056"/>
                  </a:cubicBezTo>
                  <a:cubicBezTo>
                    <a:pt x="1527" y="2058"/>
                    <a:pt x="1527" y="2061"/>
                    <a:pt x="1527" y="2063"/>
                  </a:cubicBezTo>
                  <a:close/>
                  <a:moveTo>
                    <a:pt x="1640" y="2000"/>
                  </a:moveTo>
                  <a:cubicBezTo>
                    <a:pt x="1642" y="2000"/>
                    <a:pt x="1643" y="2000"/>
                    <a:pt x="1645" y="2000"/>
                  </a:cubicBezTo>
                  <a:cubicBezTo>
                    <a:pt x="1645" y="2000"/>
                    <a:pt x="1645" y="2000"/>
                    <a:pt x="1646" y="2000"/>
                  </a:cubicBezTo>
                  <a:cubicBezTo>
                    <a:pt x="1657" y="2002"/>
                    <a:pt x="1669" y="2006"/>
                    <a:pt x="1677" y="2014"/>
                  </a:cubicBezTo>
                  <a:cubicBezTo>
                    <a:pt x="1678" y="2014"/>
                    <a:pt x="1678" y="2015"/>
                    <a:pt x="1678" y="2015"/>
                  </a:cubicBezTo>
                  <a:cubicBezTo>
                    <a:pt x="1679" y="2016"/>
                    <a:pt x="1679" y="2016"/>
                    <a:pt x="1680" y="2017"/>
                  </a:cubicBezTo>
                  <a:cubicBezTo>
                    <a:pt x="1680" y="2017"/>
                    <a:pt x="1680" y="2017"/>
                    <a:pt x="1680" y="2018"/>
                  </a:cubicBezTo>
                  <a:cubicBezTo>
                    <a:pt x="1681" y="2018"/>
                    <a:pt x="1681" y="2018"/>
                    <a:pt x="1681" y="2018"/>
                  </a:cubicBezTo>
                  <a:cubicBezTo>
                    <a:pt x="1682" y="2019"/>
                    <a:pt x="1682" y="2019"/>
                    <a:pt x="1682" y="2019"/>
                  </a:cubicBezTo>
                  <a:cubicBezTo>
                    <a:pt x="1685" y="2024"/>
                    <a:pt x="1688" y="2029"/>
                    <a:pt x="1692" y="2034"/>
                  </a:cubicBezTo>
                  <a:cubicBezTo>
                    <a:pt x="1692" y="2034"/>
                    <a:pt x="1692" y="2034"/>
                    <a:pt x="1692" y="2034"/>
                  </a:cubicBezTo>
                  <a:cubicBezTo>
                    <a:pt x="1697" y="2041"/>
                    <a:pt x="1703" y="2049"/>
                    <a:pt x="1707" y="2056"/>
                  </a:cubicBezTo>
                  <a:cubicBezTo>
                    <a:pt x="1707" y="2057"/>
                    <a:pt x="1707" y="2057"/>
                    <a:pt x="1708" y="2058"/>
                  </a:cubicBezTo>
                  <a:cubicBezTo>
                    <a:pt x="1708" y="2058"/>
                    <a:pt x="1708" y="2058"/>
                    <a:pt x="1708" y="2058"/>
                  </a:cubicBezTo>
                  <a:cubicBezTo>
                    <a:pt x="1709" y="2063"/>
                    <a:pt x="1709" y="2066"/>
                    <a:pt x="1707" y="2068"/>
                  </a:cubicBezTo>
                  <a:cubicBezTo>
                    <a:pt x="1706" y="2069"/>
                    <a:pt x="1706" y="2069"/>
                    <a:pt x="1706" y="2069"/>
                  </a:cubicBezTo>
                  <a:cubicBezTo>
                    <a:pt x="1705" y="2071"/>
                    <a:pt x="1702" y="2072"/>
                    <a:pt x="1699" y="2073"/>
                  </a:cubicBezTo>
                  <a:cubicBezTo>
                    <a:pt x="1696" y="2074"/>
                    <a:pt x="1692" y="2075"/>
                    <a:pt x="1688" y="2075"/>
                  </a:cubicBezTo>
                  <a:cubicBezTo>
                    <a:pt x="1684" y="2075"/>
                    <a:pt x="1684" y="2075"/>
                    <a:pt x="1684" y="2075"/>
                  </a:cubicBezTo>
                  <a:cubicBezTo>
                    <a:pt x="1684" y="2075"/>
                    <a:pt x="1684" y="2075"/>
                    <a:pt x="1684" y="2075"/>
                  </a:cubicBezTo>
                  <a:cubicBezTo>
                    <a:pt x="1666" y="2075"/>
                    <a:pt x="1648" y="2075"/>
                    <a:pt x="1629" y="2075"/>
                  </a:cubicBezTo>
                  <a:cubicBezTo>
                    <a:pt x="1627" y="2075"/>
                    <a:pt x="1625" y="2075"/>
                    <a:pt x="1623" y="2075"/>
                  </a:cubicBezTo>
                  <a:cubicBezTo>
                    <a:pt x="1623" y="2075"/>
                    <a:pt x="1623" y="2075"/>
                    <a:pt x="1623" y="2075"/>
                  </a:cubicBezTo>
                  <a:cubicBezTo>
                    <a:pt x="1610" y="2073"/>
                    <a:pt x="1597" y="2068"/>
                    <a:pt x="1589" y="2059"/>
                  </a:cubicBezTo>
                  <a:cubicBezTo>
                    <a:pt x="1588" y="2057"/>
                    <a:pt x="1587" y="2056"/>
                    <a:pt x="1586" y="2055"/>
                  </a:cubicBezTo>
                  <a:cubicBezTo>
                    <a:pt x="1586" y="2054"/>
                    <a:pt x="1586" y="2054"/>
                    <a:pt x="1586" y="2054"/>
                  </a:cubicBezTo>
                  <a:cubicBezTo>
                    <a:pt x="1586" y="2054"/>
                    <a:pt x="1586" y="2054"/>
                    <a:pt x="1586" y="2054"/>
                  </a:cubicBezTo>
                  <a:cubicBezTo>
                    <a:pt x="1582" y="2047"/>
                    <a:pt x="1578" y="2041"/>
                    <a:pt x="1574" y="2034"/>
                  </a:cubicBezTo>
                  <a:cubicBezTo>
                    <a:pt x="1571" y="2029"/>
                    <a:pt x="1566" y="2021"/>
                    <a:pt x="1564" y="2015"/>
                  </a:cubicBezTo>
                  <a:cubicBezTo>
                    <a:pt x="1564" y="2015"/>
                    <a:pt x="1564" y="2015"/>
                    <a:pt x="1564" y="2014"/>
                  </a:cubicBezTo>
                  <a:cubicBezTo>
                    <a:pt x="1564" y="2014"/>
                    <a:pt x="1564" y="2013"/>
                    <a:pt x="1564" y="2013"/>
                  </a:cubicBezTo>
                  <a:cubicBezTo>
                    <a:pt x="1564" y="2006"/>
                    <a:pt x="1568" y="2003"/>
                    <a:pt x="1574" y="2002"/>
                  </a:cubicBezTo>
                  <a:cubicBezTo>
                    <a:pt x="1574" y="2001"/>
                    <a:pt x="1574" y="2001"/>
                    <a:pt x="1574" y="2001"/>
                  </a:cubicBezTo>
                  <a:cubicBezTo>
                    <a:pt x="1574" y="2001"/>
                    <a:pt x="1575" y="2001"/>
                    <a:pt x="1575" y="2001"/>
                  </a:cubicBezTo>
                  <a:cubicBezTo>
                    <a:pt x="1575" y="2001"/>
                    <a:pt x="1576" y="2001"/>
                    <a:pt x="1576" y="2001"/>
                  </a:cubicBezTo>
                  <a:cubicBezTo>
                    <a:pt x="1579" y="2000"/>
                    <a:pt x="1581" y="2000"/>
                    <a:pt x="1585" y="2000"/>
                  </a:cubicBezTo>
                  <a:cubicBezTo>
                    <a:pt x="1621" y="2000"/>
                    <a:pt x="1621" y="2000"/>
                    <a:pt x="1621" y="2000"/>
                  </a:cubicBezTo>
                  <a:cubicBezTo>
                    <a:pt x="1627" y="2000"/>
                    <a:pt x="1633" y="2000"/>
                    <a:pt x="1639" y="2000"/>
                  </a:cubicBezTo>
                  <a:cubicBezTo>
                    <a:pt x="1639" y="2000"/>
                    <a:pt x="1639" y="2000"/>
                    <a:pt x="1639" y="2000"/>
                  </a:cubicBezTo>
                  <a:cubicBezTo>
                    <a:pt x="1639" y="2000"/>
                    <a:pt x="1640" y="2000"/>
                    <a:pt x="1640" y="2000"/>
                  </a:cubicBezTo>
                  <a:close/>
                  <a:moveTo>
                    <a:pt x="1617" y="1924"/>
                  </a:moveTo>
                  <a:cubicBezTo>
                    <a:pt x="1621" y="1930"/>
                    <a:pt x="1625" y="1937"/>
                    <a:pt x="1629" y="1943"/>
                  </a:cubicBezTo>
                  <a:cubicBezTo>
                    <a:pt x="1631" y="1946"/>
                    <a:pt x="1635" y="1950"/>
                    <a:pt x="1637" y="1955"/>
                  </a:cubicBezTo>
                  <a:cubicBezTo>
                    <a:pt x="1638" y="1956"/>
                    <a:pt x="1639" y="1958"/>
                    <a:pt x="1639" y="1960"/>
                  </a:cubicBezTo>
                  <a:cubicBezTo>
                    <a:pt x="1639" y="1961"/>
                    <a:pt x="1638" y="1962"/>
                    <a:pt x="1638" y="1963"/>
                  </a:cubicBezTo>
                  <a:cubicBezTo>
                    <a:pt x="1637" y="1964"/>
                    <a:pt x="1637" y="1964"/>
                    <a:pt x="1636" y="1965"/>
                  </a:cubicBezTo>
                  <a:cubicBezTo>
                    <a:pt x="1636" y="1965"/>
                    <a:pt x="1636" y="1965"/>
                    <a:pt x="1636" y="1965"/>
                  </a:cubicBezTo>
                  <a:cubicBezTo>
                    <a:pt x="1636" y="1965"/>
                    <a:pt x="1636" y="1965"/>
                    <a:pt x="1636" y="1965"/>
                  </a:cubicBezTo>
                  <a:cubicBezTo>
                    <a:pt x="1636" y="1966"/>
                    <a:pt x="1635" y="1966"/>
                    <a:pt x="1635" y="1966"/>
                  </a:cubicBezTo>
                  <a:cubicBezTo>
                    <a:pt x="1635" y="1966"/>
                    <a:pt x="1634" y="1967"/>
                    <a:pt x="1634" y="1967"/>
                  </a:cubicBezTo>
                  <a:cubicBezTo>
                    <a:pt x="1634" y="1967"/>
                    <a:pt x="1633" y="1967"/>
                    <a:pt x="1632" y="1968"/>
                  </a:cubicBezTo>
                  <a:cubicBezTo>
                    <a:pt x="1632" y="1968"/>
                    <a:pt x="1631" y="1968"/>
                    <a:pt x="1630" y="1969"/>
                  </a:cubicBezTo>
                  <a:cubicBezTo>
                    <a:pt x="1630" y="1969"/>
                    <a:pt x="1630" y="1969"/>
                    <a:pt x="1630" y="1969"/>
                  </a:cubicBezTo>
                  <a:cubicBezTo>
                    <a:pt x="1630" y="1969"/>
                    <a:pt x="1630" y="1969"/>
                    <a:pt x="1629" y="1969"/>
                  </a:cubicBezTo>
                  <a:cubicBezTo>
                    <a:pt x="1620" y="1972"/>
                    <a:pt x="1607" y="1970"/>
                    <a:pt x="1598" y="1970"/>
                  </a:cubicBezTo>
                  <a:cubicBezTo>
                    <a:pt x="1588" y="1970"/>
                    <a:pt x="1578" y="1970"/>
                    <a:pt x="1567" y="1970"/>
                  </a:cubicBezTo>
                  <a:cubicBezTo>
                    <a:pt x="1558" y="1970"/>
                    <a:pt x="1547" y="1968"/>
                    <a:pt x="1539" y="1962"/>
                  </a:cubicBezTo>
                  <a:cubicBezTo>
                    <a:pt x="1538" y="1962"/>
                    <a:pt x="1536" y="1961"/>
                    <a:pt x="1535" y="1960"/>
                  </a:cubicBezTo>
                  <a:cubicBezTo>
                    <a:pt x="1533" y="1958"/>
                    <a:pt x="1531" y="1956"/>
                    <a:pt x="1530" y="1954"/>
                  </a:cubicBezTo>
                  <a:cubicBezTo>
                    <a:pt x="1529" y="1952"/>
                    <a:pt x="1529" y="1952"/>
                    <a:pt x="1529" y="1952"/>
                  </a:cubicBezTo>
                  <a:cubicBezTo>
                    <a:pt x="1529" y="1952"/>
                    <a:pt x="1529" y="1952"/>
                    <a:pt x="1529" y="1952"/>
                  </a:cubicBezTo>
                  <a:cubicBezTo>
                    <a:pt x="1524" y="1944"/>
                    <a:pt x="1520" y="1936"/>
                    <a:pt x="1515" y="1928"/>
                  </a:cubicBezTo>
                  <a:cubicBezTo>
                    <a:pt x="1513" y="1925"/>
                    <a:pt x="1513" y="1925"/>
                    <a:pt x="1513" y="1925"/>
                  </a:cubicBezTo>
                  <a:cubicBezTo>
                    <a:pt x="1512" y="1923"/>
                    <a:pt x="1512" y="1921"/>
                    <a:pt x="1512" y="1919"/>
                  </a:cubicBezTo>
                  <a:cubicBezTo>
                    <a:pt x="1512" y="1917"/>
                    <a:pt x="1513" y="1915"/>
                    <a:pt x="1515" y="1914"/>
                  </a:cubicBezTo>
                  <a:cubicBezTo>
                    <a:pt x="1517" y="1913"/>
                    <a:pt x="1519" y="1912"/>
                    <a:pt x="1522" y="1911"/>
                  </a:cubicBezTo>
                  <a:cubicBezTo>
                    <a:pt x="1524" y="1910"/>
                    <a:pt x="1528" y="1910"/>
                    <a:pt x="1531" y="1910"/>
                  </a:cubicBezTo>
                  <a:cubicBezTo>
                    <a:pt x="1532" y="1910"/>
                    <a:pt x="1532" y="1910"/>
                    <a:pt x="1532" y="1910"/>
                  </a:cubicBezTo>
                  <a:cubicBezTo>
                    <a:pt x="1540" y="1909"/>
                    <a:pt x="1548" y="1910"/>
                    <a:pt x="1553" y="1910"/>
                  </a:cubicBezTo>
                  <a:cubicBezTo>
                    <a:pt x="1573" y="1910"/>
                    <a:pt x="1604" y="1906"/>
                    <a:pt x="1617" y="1924"/>
                  </a:cubicBezTo>
                  <a:close/>
                  <a:moveTo>
                    <a:pt x="366" y="1441"/>
                  </a:moveTo>
                  <a:cubicBezTo>
                    <a:pt x="372" y="1443"/>
                    <a:pt x="377" y="1446"/>
                    <a:pt x="382" y="1448"/>
                  </a:cubicBezTo>
                  <a:cubicBezTo>
                    <a:pt x="392" y="1453"/>
                    <a:pt x="403" y="1458"/>
                    <a:pt x="413" y="1462"/>
                  </a:cubicBezTo>
                  <a:cubicBezTo>
                    <a:pt x="418" y="1464"/>
                    <a:pt x="422" y="1466"/>
                    <a:pt x="426" y="1468"/>
                  </a:cubicBezTo>
                  <a:cubicBezTo>
                    <a:pt x="430" y="1469"/>
                    <a:pt x="433" y="1470"/>
                    <a:pt x="437" y="1472"/>
                  </a:cubicBezTo>
                  <a:cubicBezTo>
                    <a:pt x="458" y="1479"/>
                    <a:pt x="479" y="1486"/>
                    <a:pt x="502" y="1492"/>
                  </a:cubicBezTo>
                  <a:cubicBezTo>
                    <a:pt x="527" y="1499"/>
                    <a:pt x="552" y="1505"/>
                    <a:pt x="578" y="1510"/>
                  </a:cubicBezTo>
                  <a:cubicBezTo>
                    <a:pt x="683" y="1532"/>
                    <a:pt x="786" y="1541"/>
                    <a:pt x="819" y="1542"/>
                  </a:cubicBezTo>
                  <a:cubicBezTo>
                    <a:pt x="819" y="1610"/>
                    <a:pt x="819" y="1610"/>
                    <a:pt x="819" y="1610"/>
                  </a:cubicBezTo>
                  <a:cubicBezTo>
                    <a:pt x="857" y="1570"/>
                    <a:pt x="857" y="1570"/>
                    <a:pt x="857" y="1570"/>
                  </a:cubicBezTo>
                  <a:cubicBezTo>
                    <a:pt x="906" y="1518"/>
                    <a:pt x="906" y="1518"/>
                    <a:pt x="906" y="1518"/>
                  </a:cubicBezTo>
                  <a:cubicBezTo>
                    <a:pt x="1019" y="1399"/>
                    <a:pt x="1019" y="1399"/>
                    <a:pt x="1019" y="1399"/>
                  </a:cubicBezTo>
                  <a:cubicBezTo>
                    <a:pt x="933" y="1308"/>
                    <a:pt x="933" y="1308"/>
                    <a:pt x="933" y="1308"/>
                  </a:cubicBezTo>
                  <a:cubicBezTo>
                    <a:pt x="819" y="1188"/>
                    <a:pt x="819" y="1188"/>
                    <a:pt x="819" y="1188"/>
                  </a:cubicBezTo>
                  <a:cubicBezTo>
                    <a:pt x="819" y="1271"/>
                    <a:pt x="819" y="1271"/>
                    <a:pt x="819" y="1271"/>
                  </a:cubicBezTo>
                  <a:cubicBezTo>
                    <a:pt x="740" y="1279"/>
                    <a:pt x="653" y="1266"/>
                    <a:pt x="578" y="1249"/>
                  </a:cubicBezTo>
                  <a:cubicBezTo>
                    <a:pt x="550" y="1242"/>
                    <a:pt x="525" y="1235"/>
                    <a:pt x="502" y="1229"/>
                  </a:cubicBezTo>
                  <a:cubicBezTo>
                    <a:pt x="471" y="1219"/>
                    <a:pt x="445" y="1211"/>
                    <a:pt x="426" y="1204"/>
                  </a:cubicBezTo>
                  <a:cubicBezTo>
                    <a:pt x="422" y="1202"/>
                    <a:pt x="418" y="1201"/>
                    <a:pt x="415" y="1199"/>
                  </a:cubicBezTo>
                  <a:cubicBezTo>
                    <a:pt x="414" y="1199"/>
                    <a:pt x="414" y="1199"/>
                    <a:pt x="413" y="1199"/>
                  </a:cubicBezTo>
                  <a:cubicBezTo>
                    <a:pt x="413" y="1199"/>
                    <a:pt x="413" y="1199"/>
                    <a:pt x="413" y="1199"/>
                  </a:cubicBezTo>
                  <a:cubicBezTo>
                    <a:pt x="354" y="1175"/>
                    <a:pt x="300" y="1147"/>
                    <a:pt x="253" y="1115"/>
                  </a:cubicBezTo>
                  <a:cubicBezTo>
                    <a:pt x="189" y="1073"/>
                    <a:pt x="142" y="1028"/>
                    <a:pt x="110" y="981"/>
                  </a:cubicBezTo>
                  <a:cubicBezTo>
                    <a:pt x="94" y="963"/>
                    <a:pt x="80" y="944"/>
                    <a:pt x="68" y="925"/>
                  </a:cubicBezTo>
                  <a:cubicBezTo>
                    <a:pt x="33" y="870"/>
                    <a:pt x="13" y="811"/>
                    <a:pt x="11" y="751"/>
                  </a:cubicBezTo>
                  <a:cubicBezTo>
                    <a:pt x="7" y="768"/>
                    <a:pt x="4" y="785"/>
                    <a:pt x="3" y="802"/>
                  </a:cubicBezTo>
                  <a:cubicBezTo>
                    <a:pt x="0" y="834"/>
                    <a:pt x="4" y="864"/>
                    <a:pt x="7" y="893"/>
                  </a:cubicBezTo>
                  <a:cubicBezTo>
                    <a:pt x="8" y="898"/>
                    <a:pt x="9" y="904"/>
                    <a:pt x="9" y="909"/>
                  </a:cubicBezTo>
                  <a:cubicBezTo>
                    <a:pt x="22" y="1021"/>
                    <a:pt x="22" y="1021"/>
                    <a:pt x="22" y="1021"/>
                  </a:cubicBezTo>
                  <a:cubicBezTo>
                    <a:pt x="23" y="1025"/>
                    <a:pt x="23" y="1029"/>
                    <a:pt x="24" y="1033"/>
                  </a:cubicBezTo>
                  <a:cubicBezTo>
                    <a:pt x="25" y="1048"/>
                    <a:pt x="27" y="1064"/>
                    <a:pt x="30" y="1080"/>
                  </a:cubicBezTo>
                  <a:cubicBezTo>
                    <a:pt x="34" y="1101"/>
                    <a:pt x="40" y="1121"/>
                    <a:pt x="47" y="1140"/>
                  </a:cubicBezTo>
                  <a:cubicBezTo>
                    <a:pt x="61" y="1175"/>
                    <a:pt x="80" y="1208"/>
                    <a:pt x="103" y="1239"/>
                  </a:cubicBezTo>
                  <a:cubicBezTo>
                    <a:pt x="146" y="1295"/>
                    <a:pt x="202" y="1344"/>
                    <a:pt x="275" y="1390"/>
                  </a:cubicBezTo>
                  <a:cubicBezTo>
                    <a:pt x="304" y="1409"/>
                    <a:pt x="335" y="1426"/>
                    <a:pt x="366" y="1441"/>
                  </a:cubicBezTo>
                  <a:close/>
                  <a:moveTo>
                    <a:pt x="64" y="773"/>
                  </a:moveTo>
                  <a:cubicBezTo>
                    <a:pt x="67" y="798"/>
                    <a:pt x="74" y="823"/>
                    <a:pt x="84" y="848"/>
                  </a:cubicBezTo>
                  <a:cubicBezTo>
                    <a:pt x="107" y="785"/>
                    <a:pt x="165" y="713"/>
                    <a:pt x="209" y="677"/>
                  </a:cubicBezTo>
                  <a:cubicBezTo>
                    <a:pt x="272" y="628"/>
                    <a:pt x="353" y="583"/>
                    <a:pt x="451" y="545"/>
                  </a:cubicBezTo>
                  <a:cubicBezTo>
                    <a:pt x="515" y="521"/>
                    <a:pt x="582" y="501"/>
                    <a:pt x="652" y="486"/>
                  </a:cubicBezTo>
                  <a:cubicBezTo>
                    <a:pt x="652" y="314"/>
                    <a:pt x="652" y="314"/>
                    <a:pt x="652" y="314"/>
                  </a:cubicBezTo>
                  <a:cubicBezTo>
                    <a:pt x="640" y="317"/>
                    <a:pt x="627" y="320"/>
                    <a:pt x="615" y="323"/>
                  </a:cubicBezTo>
                  <a:cubicBezTo>
                    <a:pt x="544" y="340"/>
                    <a:pt x="476" y="361"/>
                    <a:pt x="413" y="386"/>
                  </a:cubicBezTo>
                  <a:cubicBezTo>
                    <a:pt x="345" y="413"/>
                    <a:pt x="288" y="442"/>
                    <a:pt x="238" y="474"/>
                  </a:cubicBezTo>
                  <a:cubicBezTo>
                    <a:pt x="204" y="496"/>
                    <a:pt x="178" y="516"/>
                    <a:pt x="153" y="537"/>
                  </a:cubicBezTo>
                  <a:cubicBezTo>
                    <a:pt x="142" y="547"/>
                    <a:pt x="131" y="556"/>
                    <a:pt x="122" y="566"/>
                  </a:cubicBezTo>
                  <a:cubicBezTo>
                    <a:pt x="81" y="622"/>
                    <a:pt x="60" y="684"/>
                    <a:pt x="62" y="747"/>
                  </a:cubicBezTo>
                  <a:cubicBezTo>
                    <a:pt x="62" y="756"/>
                    <a:pt x="63" y="764"/>
                    <a:pt x="64" y="773"/>
                  </a:cubicBezTo>
                  <a:close/>
                  <a:moveTo>
                    <a:pt x="1928" y="693"/>
                  </a:moveTo>
                  <a:cubicBezTo>
                    <a:pt x="1966" y="727"/>
                    <a:pt x="2007" y="795"/>
                    <a:pt x="2021" y="856"/>
                  </a:cubicBezTo>
                  <a:cubicBezTo>
                    <a:pt x="2034" y="828"/>
                    <a:pt x="2042" y="798"/>
                    <a:pt x="2045" y="768"/>
                  </a:cubicBezTo>
                  <a:cubicBezTo>
                    <a:pt x="2046" y="761"/>
                    <a:pt x="2047" y="754"/>
                    <a:pt x="2047" y="747"/>
                  </a:cubicBezTo>
                  <a:cubicBezTo>
                    <a:pt x="2049" y="670"/>
                    <a:pt x="2018" y="595"/>
                    <a:pt x="1958" y="530"/>
                  </a:cubicBezTo>
                  <a:cubicBezTo>
                    <a:pt x="1924" y="501"/>
                    <a:pt x="1884" y="473"/>
                    <a:pt x="1839" y="447"/>
                  </a:cubicBezTo>
                  <a:cubicBezTo>
                    <a:pt x="1782" y="415"/>
                    <a:pt x="1718" y="387"/>
                    <a:pt x="1639" y="359"/>
                  </a:cubicBezTo>
                  <a:cubicBezTo>
                    <a:pt x="1584" y="340"/>
                    <a:pt x="1524" y="324"/>
                    <a:pt x="1457" y="310"/>
                  </a:cubicBezTo>
                  <a:cubicBezTo>
                    <a:pt x="1457" y="482"/>
                    <a:pt x="1457" y="482"/>
                    <a:pt x="1457" y="482"/>
                  </a:cubicBezTo>
                  <a:cubicBezTo>
                    <a:pt x="1542" y="500"/>
                    <a:pt x="1625" y="525"/>
                    <a:pt x="1700" y="556"/>
                  </a:cubicBezTo>
                  <a:cubicBezTo>
                    <a:pt x="1795" y="595"/>
                    <a:pt x="1871" y="642"/>
                    <a:pt x="1928" y="693"/>
                  </a:cubicBezTo>
                  <a:close/>
                  <a:moveTo>
                    <a:pt x="1054" y="814"/>
                  </a:moveTo>
                  <a:cubicBezTo>
                    <a:pt x="1186" y="814"/>
                    <a:pt x="1408" y="789"/>
                    <a:pt x="1408" y="696"/>
                  </a:cubicBezTo>
                  <a:cubicBezTo>
                    <a:pt x="1408" y="118"/>
                    <a:pt x="1408" y="118"/>
                    <a:pt x="1408" y="118"/>
                  </a:cubicBezTo>
                  <a:cubicBezTo>
                    <a:pt x="1408" y="25"/>
                    <a:pt x="1186" y="0"/>
                    <a:pt x="1054" y="0"/>
                  </a:cubicBezTo>
                  <a:cubicBezTo>
                    <a:pt x="923" y="0"/>
                    <a:pt x="701" y="25"/>
                    <a:pt x="701" y="118"/>
                  </a:cubicBezTo>
                  <a:cubicBezTo>
                    <a:pt x="701" y="696"/>
                    <a:pt x="701" y="696"/>
                    <a:pt x="701" y="696"/>
                  </a:cubicBezTo>
                  <a:cubicBezTo>
                    <a:pt x="701" y="789"/>
                    <a:pt x="923" y="814"/>
                    <a:pt x="1054" y="814"/>
                  </a:cubicBezTo>
                  <a:close/>
                  <a:moveTo>
                    <a:pt x="1054" y="35"/>
                  </a:moveTo>
                  <a:cubicBezTo>
                    <a:pt x="1219" y="35"/>
                    <a:pt x="1352" y="71"/>
                    <a:pt x="1352" y="116"/>
                  </a:cubicBezTo>
                  <a:cubicBezTo>
                    <a:pt x="1352" y="161"/>
                    <a:pt x="1219" y="197"/>
                    <a:pt x="1054" y="197"/>
                  </a:cubicBezTo>
                  <a:cubicBezTo>
                    <a:pt x="890" y="197"/>
                    <a:pt x="757" y="161"/>
                    <a:pt x="757" y="116"/>
                  </a:cubicBezTo>
                  <a:cubicBezTo>
                    <a:pt x="757" y="71"/>
                    <a:pt x="890" y="35"/>
                    <a:pt x="1054" y="35"/>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914363"/>
              <a:endParaRPr lang="en-US" sz="1800" dirty="0">
                <a:solidFill>
                  <a:srgbClr val="292929"/>
                </a:solidFill>
              </a:endParaRPr>
            </a:p>
          </p:txBody>
        </p:sp>
      </p:grpSp>
    </p:spTree>
    <p:extLst>
      <p:ext uri="{BB962C8B-B14F-4D97-AF65-F5344CB8AC3E}">
        <p14:creationId xmlns:p14="http://schemas.microsoft.com/office/powerpoint/2010/main" val="2831069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49"/>
                                        </p:tgtEl>
                                        <p:attrNameLst>
                                          <p:attrName>style.opacity</p:attrName>
                                        </p:attrNameLst>
                                      </p:cBhvr>
                                      <p:to>
                                        <p:strVal val="0.5"/>
                                      </p:to>
                                    </p:set>
                                    <p:animEffect filter="image" prLst="opacity: 0.5">
                                      <p:cBhvr rctx="IE">
                                        <p:cTn id="7" dur="indefinite"/>
                                        <p:tgtEl>
                                          <p:spTgt spid="49"/>
                                        </p:tgtEl>
                                      </p:cBhvr>
                                    </p:animEffect>
                                  </p:childTnLst>
                                </p:cTn>
                              </p:par>
                              <p:par>
                                <p:cTn id="8" presetID="9" presetClass="emph" presetSubtype="0" nodeType="withEffect">
                                  <p:stCondLst>
                                    <p:cond delay="0"/>
                                  </p:stCondLst>
                                  <p:childTnLst>
                                    <p:set>
                                      <p:cBhvr rctx="PPT">
                                        <p:cTn id="9" dur="indefinite"/>
                                        <p:tgtEl>
                                          <p:spTgt spid="48"/>
                                        </p:tgtEl>
                                        <p:attrNameLst>
                                          <p:attrName>style.opacity</p:attrName>
                                        </p:attrNameLst>
                                      </p:cBhvr>
                                      <p:to>
                                        <p:strVal val="0.5"/>
                                      </p:to>
                                    </p:set>
                                    <p:animEffect filter="image" prLst="opacity: 0.5">
                                      <p:cBhvr rctx="IE">
                                        <p:cTn id="10" dur="indefinite"/>
                                        <p:tgtEl>
                                          <p:spTgt spid="48"/>
                                        </p:tgtEl>
                                      </p:cBhvr>
                                    </p:animEffect>
                                  </p:childTnLst>
                                </p:cTn>
                              </p:par>
                              <p:par>
                                <p:cTn id="11" presetID="9" presetClass="emph" presetSubtype="0" nodeType="withEffect">
                                  <p:stCondLst>
                                    <p:cond delay="0"/>
                                  </p:stCondLst>
                                  <p:childTnLst>
                                    <p:set>
                                      <p:cBhvr rctx="PPT">
                                        <p:cTn id="12" dur="indefinite"/>
                                        <p:tgtEl>
                                          <p:spTgt spid="4"/>
                                        </p:tgtEl>
                                        <p:attrNameLst>
                                          <p:attrName>style.opacity</p:attrName>
                                        </p:attrNameLst>
                                      </p:cBhvr>
                                      <p:to>
                                        <p:strVal val="0.5"/>
                                      </p:to>
                                    </p:set>
                                    <p:animEffect filter="image" prLst="opacity: 0.5">
                                      <p:cBhvr rctx="IE">
                                        <p:cTn id="13" dur="indefinite"/>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91008" y="2396469"/>
            <a:ext cx="8022140" cy="1378644"/>
          </a:xfrm>
        </p:spPr>
        <p:txBody>
          <a:bodyPr/>
          <a:lstStyle/>
          <a:p>
            <a:r>
              <a:rPr lang="en-US" dirty="0"/>
              <a:t>Starting with </a:t>
            </a:r>
            <a:r>
              <a:rPr lang="en-US" dirty="0" smtClean="0"/>
              <a:t/>
            </a:r>
            <a:br>
              <a:rPr lang="en-US" dirty="0" smtClean="0"/>
            </a:br>
            <a:r>
              <a:rPr lang="en-US" dirty="0" smtClean="0"/>
              <a:t>the </a:t>
            </a:r>
            <a:r>
              <a:rPr lang="en-US" dirty="0"/>
              <a:t>Basics</a:t>
            </a:r>
          </a:p>
        </p:txBody>
      </p:sp>
    </p:spTree>
    <p:extLst>
      <p:ext uri="{BB962C8B-B14F-4D97-AF65-F5344CB8AC3E}">
        <p14:creationId xmlns:p14="http://schemas.microsoft.com/office/powerpoint/2010/main" val="2481531529"/>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Start With the Basics</a:t>
            </a:r>
            <a:endParaRPr lang="en-US" dirty="0"/>
          </a:p>
        </p:txBody>
      </p:sp>
      <p:pic>
        <p:nvPicPr>
          <p:cNvPr id="6" name="Content Placeholder 4"/>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26656" y="2407404"/>
            <a:ext cx="2563700" cy="3108960"/>
          </a:xfrm>
          <a:prstGeom prst="rect">
            <a:avLst/>
          </a:prstGeom>
          <a:noFill/>
          <a:ln>
            <a:noFill/>
          </a:ln>
        </p:spPr>
      </p:pic>
      <p:sp>
        <p:nvSpPr>
          <p:cNvPr id="7" name="Content Placeholder 2"/>
          <p:cNvSpPr txBox="1">
            <a:spLocks/>
          </p:cNvSpPr>
          <p:nvPr/>
        </p:nvSpPr>
        <p:spPr>
          <a:xfrm>
            <a:off x="4572000" y="1434269"/>
            <a:ext cx="4181373" cy="5055230"/>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en-US" sz="2800" spc="-100" dirty="0">
                <a:solidFill>
                  <a:schemeClr val="accent2">
                    <a:alpha val="99000"/>
                  </a:schemeClr>
                </a:solidFill>
                <a:latin typeface="Segoe UI Light" pitchFamily="34" charset="0"/>
              </a:rPr>
              <a:t>SQL Azure Database is</a:t>
            </a:r>
          </a:p>
          <a:p>
            <a:pPr marL="3175" lvl="1" indent="0" defTabSz="914325">
              <a:spcBef>
                <a:spcPts val="600"/>
              </a:spcBef>
              <a:buNone/>
            </a:pPr>
            <a:r>
              <a:rPr lang="en-US" sz="1800" spc="-51" dirty="0"/>
              <a:t>SQL Server database technology delivered as a service </a:t>
            </a:r>
            <a:r>
              <a:rPr lang="en-US" sz="1800" spc="-51" dirty="0" smtClean="0"/>
              <a:t/>
            </a:r>
            <a:br>
              <a:rPr lang="en-US" sz="1800" spc="-51" dirty="0" smtClean="0"/>
            </a:br>
            <a:r>
              <a:rPr lang="en-US" sz="1800" spc="-51" dirty="0" smtClean="0"/>
              <a:t>on </a:t>
            </a:r>
            <a:r>
              <a:rPr lang="en-US" sz="1800" spc="-51" dirty="0"/>
              <a:t>the Windows Azure Platform</a:t>
            </a:r>
          </a:p>
          <a:p>
            <a:pPr marL="3175" lvl="1" indent="0" defTabSz="914325">
              <a:spcBef>
                <a:spcPts val="600"/>
              </a:spcBef>
              <a:buNone/>
            </a:pPr>
            <a:r>
              <a:rPr lang="en-US" sz="1800" spc="-51" dirty="0"/>
              <a:t>Ideal for both simple and complex applications</a:t>
            </a:r>
          </a:p>
          <a:p>
            <a:pPr marL="3175" lvl="1" indent="0" defTabSz="914325">
              <a:spcBef>
                <a:spcPts val="600"/>
              </a:spcBef>
              <a:buNone/>
            </a:pPr>
            <a:r>
              <a:rPr lang="en-US" sz="1800" spc="-51" dirty="0"/>
              <a:t>Enterprise-ready with automatic support for HA</a:t>
            </a:r>
          </a:p>
          <a:p>
            <a:pPr marL="3175" lvl="1" indent="0" defTabSz="914325">
              <a:spcBef>
                <a:spcPts val="600"/>
              </a:spcBef>
              <a:buNone/>
            </a:pPr>
            <a:r>
              <a:rPr lang="en-US" sz="1800" spc="-51" dirty="0"/>
              <a:t>Designed to scale out elastically with demand</a:t>
            </a:r>
            <a:br>
              <a:rPr lang="en-US" sz="1800" spc="-51" dirty="0"/>
            </a:br>
            <a:r>
              <a:rPr lang="en-US" sz="1100" spc="-51" dirty="0" smtClean="0"/>
              <a:t/>
            </a:r>
            <a:br>
              <a:rPr lang="en-US" sz="1100" spc="-51" dirty="0" smtClean="0"/>
            </a:br>
            <a:r>
              <a:rPr lang="en-US" sz="2800" spc="-100" dirty="0" smtClean="0">
                <a:solidFill>
                  <a:schemeClr val="accent2">
                    <a:alpha val="99000"/>
                  </a:schemeClr>
                </a:solidFill>
                <a:latin typeface="Segoe UI Light" pitchFamily="34" charset="0"/>
              </a:rPr>
              <a:t>Get </a:t>
            </a:r>
            <a:r>
              <a:rPr lang="en-US" sz="2800" spc="-100" dirty="0">
                <a:solidFill>
                  <a:schemeClr val="accent2">
                    <a:alpha val="99000"/>
                  </a:schemeClr>
                </a:solidFill>
                <a:latin typeface="Segoe UI Light" pitchFamily="34" charset="0"/>
              </a:rPr>
              <a:t>started quickly</a:t>
            </a:r>
          </a:p>
          <a:p>
            <a:pPr marL="3175" lvl="1" indent="0" defTabSz="914325">
              <a:spcBef>
                <a:spcPts val="600"/>
              </a:spcBef>
              <a:buNone/>
            </a:pPr>
            <a:r>
              <a:rPr lang="en-US" sz="1800" spc="-51" dirty="0"/>
              <a:t>Choose a plan</a:t>
            </a:r>
          </a:p>
          <a:p>
            <a:pPr marL="3175" lvl="1" indent="0" defTabSz="914325">
              <a:spcBef>
                <a:spcPts val="600"/>
              </a:spcBef>
              <a:buNone/>
            </a:pPr>
            <a:r>
              <a:rPr lang="en-US" sz="1800" spc="-51" dirty="0"/>
              <a:t>Choose a billing option</a:t>
            </a:r>
          </a:p>
          <a:p>
            <a:pPr marL="3175" lvl="1" indent="0" defTabSz="914325">
              <a:spcBef>
                <a:spcPts val="600"/>
              </a:spcBef>
              <a:buNone/>
            </a:pPr>
            <a:r>
              <a:rPr lang="en-US" sz="1800" spc="-51" dirty="0"/>
              <a:t>Provision servers</a:t>
            </a:r>
            <a:br>
              <a:rPr lang="en-US" sz="1800" spc="-51" dirty="0"/>
            </a:br>
            <a:r>
              <a:rPr lang="en-US" sz="1100" spc="-51" dirty="0" smtClean="0"/>
              <a:t/>
            </a:r>
            <a:br>
              <a:rPr lang="en-US" sz="1100" spc="-51" dirty="0" smtClean="0"/>
            </a:br>
            <a:r>
              <a:rPr lang="en-US" spc="-100" dirty="0" smtClean="0">
                <a:solidFill>
                  <a:schemeClr val="accent2">
                    <a:alpha val="99000"/>
                  </a:schemeClr>
                </a:solidFill>
                <a:latin typeface="Segoe UI Light" pitchFamily="34" charset="0"/>
              </a:rPr>
              <a:t>Ready </a:t>
            </a:r>
            <a:r>
              <a:rPr lang="en-US" spc="-100" dirty="0">
                <a:solidFill>
                  <a:schemeClr val="accent2">
                    <a:alpha val="99000"/>
                  </a:schemeClr>
                </a:solidFill>
                <a:latin typeface="Segoe UI Light" pitchFamily="34" charset="0"/>
              </a:rPr>
              <a:t>to get started?</a:t>
            </a:r>
          </a:p>
          <a:p>
            <a:pPr marL="3175" lvl="1" indent="0" defTabSz="914325">
              <a:spcBef>
                <a:spcPts val="600"/>
              </a:spcBef>
              <a:buNone/>
            </a:pPr>
            <a:r>
              <a:rPr lang="en-US" sz="1800" spc="-51" dirty="0"/>
              <a:t>Let’s jump into development</a:t>
            </a:r>
          </a:p>
        </p:txBody>
      </p:sp>
    </p:spTree>
    <p:extLst>
      <p:ext uri="{BB962C8B-B14F-4D97-AF65-F5344CB8AC3E}">
        <p14:creationId xmlns:p14="http://schemas.microsoft.com/office/powerpoint/2010/main" val="2174193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500"/>
                                        <p:tgtEl>
                                          <p:spTgt spid="7">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500"/>
                                        <p:tgtEl>
                                          <p:spTgt spid="7">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fade">
                                      <p:cBhvr>
                                        <p:cTn id="22" dur="500"/>
                                        <p:tgtEl>
                                          <p:spTgt spid="7">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animEffect transition="in" filter="fade">
                                      <p:cBhvr>
                                        <p:cTn id="25" dur="500"/>
                                        <p:tgtEl>
                                          <p:spTgt spid="7">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xEl>
                                              <p:pRg st="7" end="7"/>
                                            </p:txEl>
                                          </p:spTgt>
                                        </p:tgtEl>
                                        <p:attrNameLst>
                                          <p:attrName>style.visibility</p:attrName>
                                        </p:attrNameLst>
                                      </p:cBhvr>
                                      <p:to>
                                        <p:strVal val="visible"/>
                                      </p:to>
                                    </p:set>
                                    <p:animEffect transition="in" filter="fade">
                                      <p:cBhvr>
                                        <p:cTn id="28" dur="500"/>
                                        <p:tgtEl>
                                          <p:spTgt spid="7">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txEl>
                                              <p:pRg st="8" end="8"/>
                                            </p:txEl>
                                          </p:spTgt>
                                        </p:tgtEl>
                                        <p:attrNameLst>
                                          <p:attrName>style.visibility</p:attrName>
                                        </p:attrNameLst>
                                      </p:cBhvr>
                                      <p:to>
                                        <p:strVal val="visible"/>
                                      </p:to>
                                    </p:set>
                                    <p:animEffect transition="in" filter="fade">
                                      <p:cBhvr>
                                        <p:cTn id="31"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Provision Your Server</a:t>
            </a:r>
            <a:endParaRPr lang="en-US" dirty="0"/>
          </a:p>
        </p:txBody>
      </p:sp>
      <p:pic>
        <p:nvPicPr>
          <p:cNvPr id="6"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9452" y="1450080"/>
            <a:ext cx="3626383" cy="3139304"/>
          </a:xfrm>
          <a:prstGeom prst="rect">
            <a:avLst/>
          </a:prstGeom>
          <a:noFill/>
          <a:ln w="9525">
            <a:noFill/>
            <a:miter lim="800000"/>
            <a:headEnd/>
            <a:tailEnd/>
          </a:ln>
          <a:effectLst>
            <a:outerShdw blurRad="50800" dist="25400" dir="2700000" algn="tl" rotWithShape="0">
              <a:prstClr val="black">
                <a:alpha val="20000"/>
              </a:prstClr>
            </a:outerShdw>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4748" y="4192122"/>
            <a:ext cx="4735790" cy="2665879"/>
          </a:xfrm>
          <a:prstGeom prst="rect">
            <a:avLst/>
          </a:prstGeom>
          <a:noFill/>
          <a:ln w="9525">
            <a:noFill/>
            <a:miter lim="800000"/>
            <a:headEnd/>
            <a:tailEnd/>
          </a:ln>
          <a:effectLst>
            <a:outerShdw blurRad="50800" dist="25400" dir="2700000" algn="tl" rotWithShape="0">
              <a:prstClr val="black">
                <a:alpha val="20000"/>
              </a:prstClr>
            </a:outerShdw>
          </a:effectLst>
        </p:spPr>
      </p:pic>
      <p:sp>
        <p:nvSpPr>
          <p:cNvPr id="9" name="Content Placeholder 2"/>
          <p:cNvSpPr txBox="1">
            <a:spLocks/>
          </p:cNvSpPr>
          <p:nvPr/>
        </p:nvSpPr>
        <p:spPr>
          <a:xfrm>
            <a:off x="389436" y="1434269"/>
            <a:ext cx="4181373" cy="5055230"/>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en-US" sz="2800" spc="-100" dirty="0">
                <a:solidFill>
                  <a:schemeClr val="accent4">
                    <a:alpha val="99000"/>
                  </a:schemeClr>
                </a:solidFill>
                <a:latin typeface="Segoe UI Light" pitchFamily="34" charset="0"/>
              </a:rPr>
              <a:t>Server defined</a:t>
            </a:r>
          </a:p>
          <a:p>
            <a:pPr marL="3175" lvl="1" indent="0" defTabSz="914325">
              <a:spcBef>
                <a:spcPts val="600"/>
              </a:spcBef>
              <a:buNone/>
            </a:pPr>
            <a:r>
              <a:rPr lang="en-US" sz="1600" spc="-51" dirty="0"/>
              <a:t>Service head that contains databases</a:t>
            </a:r>
          </a:p>
          <a:p>
            <a:pPr marL="3175" lvl="1" indent="0" defTabSz="914325">
              <a:spcBef>
                <a:spcPts val="600"/>
              </a:spcBef>
              <a:buNone/>
            </a:pPr>
            <a:r>
              <a:rPr lang="en-US" sz="1600" spc="-51" dirty="0"/>
              <a:t>Connect via automatically generated FQDN (xxx.database.windows.net)</a:t>
            </a:r>
          </a:p>
          <a:p>
            <a:pPr marL="3175" lvl="1" indent="0" defTabSz="914325">
              <a:spcBef>
                <a:spcPts val="600"/>
              </a:spcBef>
              <a:buNone/>
            </a:pPr>
            <a:r>
              <a:rPr lang="en-US" sz="1600" spc="-51" dirty="0"/>
              <a:t>Initially contains only a </a:t>
            </a:r>
            <a:r>
              <a:rPr lang="en-US" sz="1600" b="1" spc="-51" dirty="0"/>
              <a:t>master</a:t>
            </a:r>
            <a:r>
              <a:rPr lang="en-US" sz="1600" spc="-51" dirty="0"/>
              <a:t> </a:t>
            </a:r>
            <a:r>
              <a:rPr lang="en-US" sz="1600" spc="-51" dirty="0" smtClean="0"/>
              <a:t>database</a:t>
            </a:r>
            <a:br>
              <a:rPr lang="en-US" sz="1600" spc="-51" dirty="0" smtClean="0"/>
            </a:br>
            <a:endParaRPr lang="en-US" sz="2000" dirty="0" smtClean="0"/>
          </a:p>
          <a:p>
            <a:pPr marL="3175" indent="0" defTabSz="914325">
              <a:spcBef>
                <a:spcPts val="0"/>
              </a:spcBef>
              <a:spcAft>
                <a:spcPts val="300"/>
              </a:spcAft>
              <a:buNone/>
            </a:pPr>
            <a:r>
              <a:rPr lang="en-US" sz="2800" spc="-100" dirty="0">
                <a:solidFill>
                  <a:schemeClr val="accent4">
                    <a:alpha val="99000"/>
                  </a:schemeClr>
                </a:solidFill>
                <a:latin typeface="Segoe UI Light" pitchFamily="34" charset="0"/>
              </a:rPr>
              <a:t>Provision servers interactively</a:t>
            </a:r>
          </a:p>
          <a:p>
            <a:pPr marL="3175" lvl="1" indent="0" defTabSz="914325">
              <a:spcBef>
                <a:spcPts val="600"/>
              </a:spcBef>
              <a:buNone/>
            </a:pPr>
            <a:r>
              <a:rPr lang="en-US" sz="1600" spc="-51" dirty="0"/>
              <a:t>Log on to Windows Azure Management Portal</a:t>
            </a:r>
          </a:p>
          <a:p>
            <a:pPr marL="3175" lvl="1" indent="0" defTabSz="914325">
              <a:spcBef>
                <a:spcPts val="600"/>
              </a:spcBef>
              <a:buNone/>
            </a:pPr>
            <a:r>
              <a:rPr lang="en-US" sz="1600" spc="-51" dirty="0"/>
              <a:t>Create a SQL Azure server</a:t>
            </a:r>
          </a:p>
          <a:p>
            <a:pPr marL="3175" lvl="1" indent="0" defTabSz="914325">
              <a:spcBef>
                <a:spcPts val="600"/>
              </a:spcBef>
              <a:buNone/>
            </a:pPr>
            <a:r>
              <a:rPr lang="en-US" sz="1600" spc="-51" dirty="0"/>
              <a:t>Specify admin login credentials</a:t>
            </a:r>
          </a:p>
          <a:p>
            <a:pPr marL="3175" lvl="1" indent="0" defTabSz="914325">
              <a:spcBef>
                <a:spcPts val="600"/>
              </a:spcBef>
              <a:buNone/>
            </a:pPr>
            <a:r>
              <a:rPr lang="en-US" sz="1600" spc="-51" dirty="0"/>
              <a:t>Add firewall rules and enable service </a:t>
            </a:r>
            <a:r>
              <a:rPr lang="en-US" sz="1600" spc="-51" dirty="0" smtClean="0"/>
              <a:t>access</a:t>
            </a:r>
            <a:br>
              <a:rPr lang="en-US" sz="1600" spc="-51" dirty="0" smtClean="0"/>
            </a:br>
            <a:endParaRPr lang="en-US" sz="1600" spc="-51" dirty="0" smtClean="0"/>
          </a:p>
          <a:p>
            <a:pPr marL="3175" indent="0" defTabSz="914325">
              <a:spcBef>
                <a:spcPts val="0"/>
              </a:spcBef>
              <a:spcAft>
                <a:spcPts val="300"/>
              </a:spcAft>
              <a:buNone/>
            </a:pPr>
            <a:r>
              <a:rPr lang="en-US" sz="2800" spc="-100" dirty="0">
                <a:solidFill>
                  <a:schemeClr val="accent4">
                    <a:alpha val="99000"/>
                  </a:schemeClr>
                </a:solidFill>
                <a:latin typeface="Segoe UI Light" pitchFamily="34" charset="0"/>
              </a:rPr>
              <a:t>Automate server provisioning</a:t>
            </a:r>
          </a:p>
          <a:p>
            <a:pPr marL="3175" lvl="1" indent="0" defTabSz="914325">
              <a:spcBef>
                <a:spcPts val="600"/>
              </a:spcBef>
              <a:buNone/>
            </a:pPr>
            <a:r>
              <a:rPr lang="en-US" sz="1600" spc="-51" dirty="0"/>
              <a:t>Use Windows Azure Platform PowerShell cmdlets </a:t>
            </a:r>
            <a:r>
              <a:rPr lang="en-US" sz="1600" spc="-51" dirty="0" smtClean="0"/>
              <a:t/>
            </a:r>
            <a:br>
              <a:rPr lang="en-US" sz="1600" spc="-51" dirty="0" smtClean="0"/>
            </a:br>
            <a:r>
              <a:rPr lang="en-US" sz="1600" spc="-51" dirty="0" smtClean="0"/>
              <a:t>(</a:t>
            </a:r>
            <a:r>
              <a:rPr lang="en-US" sz="1600" spc="-51" dirty="0"/>
              <a:t>or use REST API directly)</a:t>
            </a:r>
          </a:p>
          <a:p>
            <a:pPr marL="3175" lvl="1" indent="0" defTabSz="914325">
              <a:spcBef>
                <a:spcPts val="600"/>
              </a:spcBef>
              <a:buNone/>
            </a:pPr>
            <a:r>
              <a:rPr lang="en-US" sz="1600" b="1" spc="-51" dirty="0"/>
              <a:t>wappowershell.codeplex.com</a:t>
            </a:r>
          </a:p>
        </p:txBody>
      </p:sp>
      <p:sp>
        <p:nvSpPr>
          <p:cNvPr id="3" name="Down Arrow 2"/>
          <p:cNvSpPr/>
          <p:nvPr/>
        </p:nvSpPr>
        <p:spPr bwMode="auto">
          <a:xfrm rot="10800000">
            <a:off x="5738618" y="2303208"/>
            <a:ext cx="272915" cy="668593"/>
          </a:xfrm>
          <a:prstGeom prst="downArrow">
            <a:avLst>
              <a:gd name="adj1" fmla="val 50000"/>
              <a:gd name="adj2" fmla="val 58889"/>
            </a:avLst>
          </a:prstGeom>
          <a:solidFill>
            <a:schemeClr val="accent3">
              <a:lumMod val="60000"/>
              <a:lumOff val="40000"/>
              <a:alpha val="63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37490871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500"/>
                                        <p:tgtEl>
                                          <p:spTgt spid="9">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fade">
                                      <p:cBhvr>
                                        <p:cTn id="16" dur="500"/>
                                        <p:tgtEl>
                                          <p:spTgt spid="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500"/>
                                        <p:tgtEl>
                                          <p:spTgt spid="9">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xEl>
                                              <p:pRg st="5" end="5"/>
                                            </p:txEl>
                                          </p:spTgt>
                                        </p:tgtEl>
                                        <p:attrNameLst>
                                          <p:attrName>style.visibility</p:attrName>
                                        </p:attrNameLst>
                                      </p:cBhvr>
                                      <p:to>
                                        <p:strVal val="visible"/>
                                      </p:to>
                                    </p:set>
                                    <p:animEffect transition="in" filter="fade">
                                      <p:cBhvr>
                                        <p:cTn id="24" dur="500"/>
                                        <p:tgtEl>
                                          <p:spTgt spid="9">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animEffect transition="in" filter="fade">
                                      <p:cBhvr>
                                        <p:cTn id="27" dur="500"/>
                                        <p:tgtEl>
                                          <p:spTgt spid="9">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xEl>
                                              <p:pRg st="7" end="7"/>
                                            </p:txEl>
                                          </p:spTgt>
                                        </p:tgtEl>
                                        <p:attrNameLst>
                                          <p:attrName>style.visibility</p:attrName>
                                        </p:attrNameLst>
                                      </p:cBhvr>
                                      <p:to>
                                        <p:strVal val="visible"/>
                                      </p:to>
                                    </p:set>
                                    <p:animEffect transition="in" filter="fade">
                                      <p:cBhvr>
                                        <p:cTn id="30" dur="500"/>
                                        <p:tgtEl>
                                          <p:spTgt spid="9">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
                                            <p:txEl>
                                              <p:pRg st="8" end="8"/>
                                            </p:txEl>
                                          </p:spTgt>
                                        </p:tgtEl>
                                        <p:attrNameLst>
                                          <p:attrName>style.visibility</p:attrName>
                                        </p:attrNameLst>
                                      </p:cBhvr>
                                      <p:to>
                                        <p:strVal val="visible"/>
                                      </p:to>
                                    </p:set>
                                    <p:animEffect transition="in" filter="fade">
                                      <p:cBhvr>
                                        <p:cTn id="33" dur="500"/>
                                        <p:tgtEl>
                                          <p:spTgt spid="9">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9">
                                            <p:txEl>
                                              <p:pRg st="9" end="9"/>
                                            </p:txEl>
                                          </p:spTgt>
                                        </p:tgtEl>
                                        <p:attrNameLst>
                                          <p:attrName>style.visibility</p:attrName>
                                        </p:attrNameLst>
                                      </p:cBhvr>
                                      <p:to>
                                        <p:strVal val="visible"/>
                                      </p:to>
                                    </p:set>
                                    <p:animEffect transition="in" filter="fade">
                                      <p:cBhvr>
                                        <p:cTn id="44" dur="500"/>
                                        <p:tgtEl>
                                          <p:spTgt spid="9">
                                            <p:txEl>
                                              <p:pRg st="9" end="9"/>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
                                            <p:txEl>
                                              <p:pRg st="10" end="10"/>
                                            </p:txEl>
                                          </p:spTgt>
                                        </p:tgtEl>
                                        <p:attrNameLst>
                                          <p:attrName>style.visibility</p:attrName>
                                        </p:attrNameLst>
                                      </p:cBhvr>
                                      <p:to>
                                        <p:strVal val="visible"/>
                                      </p:to>
                                    </p:set>
                                    <p:animEffect transition="in" filter="fade">
                                      <p:cBhvr>
                                        <p:cTn id="47" dur="500"/>
                                        <p:tgtEl>
                                          <p:spTgt spid="9">
                                            <p:txEl>
                                              <p:pRg st="10" end="10"/>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
                                            <p:txEl>
                                              <p:pRg st="11" end="11"/>
                                            </p:txEl>
                                          </p:spTgt>
                                        </p:tgtEl>
                                        <p:attrNameLst>
                                          <p:attrName>style.visibility</p:attrName>
                                        </p:attrNameLst>
                                      </p:cBhvr>
                                      <p:to>
                                        <p:strVal val="visible"/>
                                      </p:to>
                                    </p:set>
                                    <p:animEffect transition="in" filter="fade">
                                      <p:cBhvr>
                                        <p:cTn id="50" dur="500"/>
                                        <p:tgtEl>
                                          <p:spTgt spid="9">
                                            <p:txEl>
                                              <p:pRg st="11" end="11"/>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smtClean="0"/>
              <a:t>Creating </a:t>
            </a:r>
            <a:r>
              <a:rPr lang="en-US" sz="4800" dirty="0"/>
              <a:t>a SQL Azure DB</a:t>
            </a:r>
          </a:p>
        </p:txBody>
      </p:sp>
      <p:sp>
        <p:nvSpPr>
          <p:cNvPr id="5" name="Subtitle 4"/>
          <p:cNvSpPr>
            <a:spLocks noGrp="1"/>
          </p:cNvSpPr>
          <p:nvPr>
            <p:ph type="subTitle" idx="1"/>
          </p:nvPr>
        </p:nvSpPr>
        <p:spPr/>
        <p:txBody>
          <a:bodyPr/>
          <a:lstStyle/>
          <a:p>
            <a:endParaRPr lang="en-US" dirty="0"/>
          </a:p>
        </p:txBody>
      </p:sp>
      <p:sp>
        <p:nvSpPr>
          <p:cNvPr id="4" name="Text Placeholder 3"/>
          <p:cNvSpPr>
            <a:spLocks noGrp="1"/>
          </p:cNvSpPr>
          <p:nvPr>
            <p:ph type="body" sz="quarter" idx="10"/>
          </p:nvPr>
        </p:nvSpPr>
        <p:spPr/>
        <p:txBody>
          <a:bodyPr/>
          <a:lstStyle/>
          <a:p>
            <a:r>
              <a:rPr lang="en-US" dirty="0" smtClean="0"/>
              <a:t>demo</a:t>
            </a:r>
            <a:endParaRPr lang="en-US" dirty="0"/>
          </a:p>
        </p:txBody>
      </p:sp>
    </p:spTree>
    <p:extLst>
      <p:ext uri="{BB962C8B-B14F-4D97-AF65-F5344CB8AC3E}">
        <p14:creationId xmlns:p14="http://schemas.microsoft.com/office/powerpoint/2010/main" val="1329053411"/>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91008" y="2057400"/>
            <a:ext cx="8022140" cy="1378644"/>
          </a:xfrm>
        </p:spPr>
        <p:txBody>
          <a:bodyPr/>
          <a:lstStyle/>
          <a:p>
            <a:r>
              <a:rPr lang="en-US" dirty="0"/>
              <a:t>Build and Deploy </a:t>
            </a:r>
            <a:r>
              <a:rPr lang="en-US" dirty="0" smtClean="0"/>
              <a:t/>
            </a:r>
            <a:br>
              <a:rPr lang="en-US" dirty="0" smtClean="0"/>
            </a:br>
            <a:r>
              <a:rPr lang="en-US" dirty="0" smtClean="0"/>
              <a:t>your </a:t>
            </a:r>
            <a:r>
              <a:rPr lang="en-US" dirty="0"/>
              <a:t>Database</a:t>
            </a:r>
          </a:p>
        </p:txBody>
      </p:sp>
    </p:spTree>
    <p:extLst>
      <p:ext uri="{BB962C8B-B14F-4D97-AF65-F5344CB8AC3E}">
        <p14:creationId xmlns:p14="http://schemas.microsoft.com/office/powerpoint/2010/main" val="2331921382"/>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Build Your Database</a:t>
            </a:r>
            <a:endParaRPr lang="en-US" dirty="0"/>
          </a:p>
        </p:txBody>
      </p:sp>
      <p:sp>
        <p:nvSpPr>
          <p:cNvPr id="6" name="Content Placeholder 2"/>
          <p:cNvSpPr txBox="1">
            <a:spLocks/>
          </p:cNvSpPr>
          <p:nvPr/>
        </p:nvSpPr>
        <p:spPr>
          <a:xfrm>
            <a:off x="390627" y="1434269"/>
            <a:ext cx="4181373" cy="5055230"/>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en-US" sz="2400" spc="-100" dirty="0">
                <a:solidFill>
                  <a:schemeClr val="accent1">
                    <a:alpha val="99000"/>
                  </a:schemeClr>
                </a:solidFill>
                <a:latin typeface="Segoe UI Light" pitchFamily="34" charset="0"/>
              </a:rPr>
              <a:t>Use familiar technologies</a:t>
            </a:r>
          </a:p>
          <a:p>
            <a:pPr marL="3175" lvl="1" indent="0" defTabSz="914325">
              <a:spcBef>
                <a:spcPts val="900"/>
              </a:spcBef>
              <a:buNone/>
            </a:pPr>
            <a:r>
              <a:rPr lang="en-US" sz="1400" spc="-51" dirty="0"/>
              <a:t>Supports Transact-SQL</a:t>
            </a:r>
          </a:p>
          <a:p>
            <a:pPr marL="3175" lvl="1" indent="0" defTabSz="914325">
              <a:spcBef>
                <a:spcPts val="900"/>
              </a:spcBef>
              <a:buNone/>
            </a:pPr>
            <a:r>
              <a:rPr lang="en-US" sz="1400" spc="-51" dirty="0"/>
              <a:t>Supports popular languages</a:t>
            </a:r>
          </a:p>
          <a:p>
            <a:pPr marL="228600" lvl="1" indent="0" defTabSz="914325">
              <a:spcBef>
                <a:spcPts val="600"/>
              </a:spcBef>
              <a:buNone/>
            </a:pPr>
            <a:r>
              <a:rPr lang="en-US" sz="1200" spc="-51" dirty="0"/>
              <a:t>.NET Framework (C#, Visual Basic, F#) via ADO.NET</a:t>
            </a:r>
          </a:p>
          <a:p>
            <a:pPr marL="228600" lvl="1" indent="0" defTabSz="914325">
              <a:spcBef>
                <a:spcPts val="600"/>
              </a:spcBef>
              <a:buNone/>
            </a:pPr>
            <a:r>
              <a:rPr lang="en-US" sz="1200" spc="-51" dirty="0"/>
              <a:t>C / C++ via ODBC</a:t>
            </a:r>
          </a:p>
          <a:p>
            <a:pPr marL="228600" lvl="1" indent="0" defTabSz="914325">
              <a:spcBef>
                <a:spcPts val="600"/>
              </a:spcBef>
              <a:buNone/>
            </a:pPr>
            <a:r>
              <a:rPr lang="en-US" sz="1200" spc="-51" dirty="0"/>
              <a:t>Java via Microsoft JDBC provider</a:t>
            </a:r>
          </a:p>
          <a:p>
            <a:pPr marL="228600" lvl="1" indent="0" defTabSz="914325">
              <a:spcBef>
                <a:spcPts val="600"/>
              </a:spcBef>
              <a:buNone/>
            </a:pPr>
            <a:r>
              <a:rPr lang="en-US" sz="1200" spc="-51" dirty="0"/>
              <a:t>PHP via Microsoft PHP provider</a:t>
            </a:r>
          </a:p>
          <a:p>
            <a:pPr marL="3175" lvl="1" indent="0" defTabSz="914325">
              <a:spcBef>
                <a:spcPts val="900"/>
              </a:spcBef>
              <a:buNone/>
            </a:pPr>
            <a:r>
              <a:rPr lang="en-US" sz="1400" spc="-51" dirty="0"/>
              <a:t>Supports popular frameworks</a:t>
            </a:r>
          </a:p>
          <a:p>
            <a:pPr marL="228600" lvl="1" indent="0" defTabSz="914325">
              <a:spcBef>
                <a:spcPts val="600"/>
              </a:spcBef>
              <a:buNone/>
            </a:pPr>
            <a:r>
              <a:rPr lang="en-US" sz="1200" spc="-51" dirty="0"/>
              <a:t>OData, Entity Framework, WCF Data Services, NHibernate</a:t>
            </a:r>
          </a:p>
          <a:p>
            <a:pPr marL="3175" lvl="1" indent="0" defTabSz="914325">
              <a:spcBef>
                <a:spcPts val="900"/>
              </a:spcBef>
              <a:buNone/>
            </a:pPr>
            <a:r>
              <a:rPr lang="en-US" sz="1400" spc="-51" dirty="0"/>
              <a:t>Supports popular tools</a:t>
            </a:r>
          </a:p>
          <a:p>
            <a:pPr marL="228600" lvl="1" indent="0" defTabSz="914325">
              <a:spcBef>
                <a:spcPts val="600"/>
              </a:spcBef>
              <a:buNone/>
            </a:pPr>
            <a:r>
              <a:rPr lang="en-US" sz="1200" spc="-51" dirty="0"/>
              <a:t>SQL Server Management Studio (2008 R2 and later)</a:t>
            </a:r>
          </a:p>
          <a:p>
            <a:pPr marL="228600" lvl="1" indent="0" defTabSz="914325">
              <a:spcBef>
                <a:spcPts val="600"/>
              </a:spcBef>
              <a:buNone/>
            </a:pPr>
            <a:r>
              <a:rPr lang="en-US" sz="1200" spc="-51" dirty="0"/>
              <a:t>SQL Server command-line utilities (SQLCMD, BCP)</a:t>
            </a:r>
          </a:p>
          <a:p>
            <a:pPr marL="228600" lvl="1" indent="0" defTabSz="914325">
              <a:spcBef>
                <a:spcPts val="600"/>
              </a:spcBef>
              <a:buNone/>
            </a:pPr>
            <a:r>
              <a:rPr lang="en-US" sz="1200" spc="-51" dirty="0"/>
              <a:t>CA Erwin</a:t>
            </a:r>
            <a:r>
              <a:rPr lang="en-US" sz="1200" spc="-51" baseline="30000" dirty="0"/>
              <a:t>®</a:t>
            </a:r>
            <a:r>
              <a:rPr lang="en-US" sz="1200" spc="-51" dirty="0"/>
              <a:t> Data Modeler</a:t>
            </a:r>
          </a:p>
          <a:p>
            <a:pPr marL="228600" lvl="1" indent="0" defTabSz="914325">
              <a:spcBef>
                <a:spcPts val="600"/>
              </a:spcBef>
              <a:buNone/>
            </a:pPr>
            <a:r>
              <a:rPr lang="en-US" sz="1200" spc="-51" dirty="0"/>
              <a:t>Embarcadero Technologies DBArtisan</a:t>
            </a:r>
            <a:r>
              <a:rPr lang="en-US" sz="1200" spc="-51" baseline="30000" dirty="0"/>
              <a:t>®</a:t>
            </a:r>
          </a:p>
        </p:txBody>
      </p:sp>
      <p:sp>
        <p:nvSpPr>
          <p:cNvPr id="7" name="Content Placeholder 2"/>
          <p:cNvSpPr txBox="1">
            <a:spLocks/>
          </p:cNvSpPr>
          <p:nvPr/>
        </p:nvSpPr>
        <p:spPr>
          <a:xfrm>
            <a:off x="4572000" y="1434269"/>
            <a:ext cx="4181373" cy="2714589"/>
          </a:xfrm>
          <a:prstGeom prst="rect">
            <a:avLst/>
          </a:prstGeom>
        </p:spPr>
        <p:txBody>
          <a:bodyPr lIns="0" tIns="0" rIns="0" bIns="0">
            <a:spAutoFit/>
          </a:bodyPr>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buNone/>
            </a:pPr>
            <a:r>
              <a:rPr lang="en-US" sz="2400" spc="-100" dirty="0">
                <a:solidFill>
                  <a:schemeClr val="accent1">
                    <a:alpha val="99000"/>
                  </a:schemeClr>
                </a:solidFill>
                <a:latin typeface="Segoe UI Light" pitchFamily="34" charset="0"/>
              </a:rPr>
              <a:t>Differences in comparison </a:t>
            </a:r>
            <a:br>
              <a:rPr lang="en-US" sz="2400" spc="-100" dirty="0">
                <a:solidFill>
                  <a:schemeClr val="accent1">
                    <a:alpha val="99000"/>
                  </a:schemeClr>
                </a:solidFill>
                <a:latin typeface="Segoe UI Light" pitchFamily="34" charset="0"/>
              </a:rPr>
            </a:br>
            <a:r>
              <a:rPr lang="en-US" sz="2400" spc="-100" dirty="0">
                <a:solidFill>
                  <a:schemeClr val="accent1">
                    <a:alpha val="99000"/>
                  </a:schemeClr>
                </a:solidFill>
                <a:latin typeface="Segoe UI Light" pitchFamily="34" charset="0"/>
              </a:rPr>
              <a:t>to SQL Server </a:t>
            </a:r>
          </a:p>
          <a:p>
            <a:pPr marL="3175" lvl="1" indent="0" defTabSz="914325">
              <a:spcBef>
                <a:spcPts val="900"/>
              </a:spcBef>
              <a:buNone/>
            </a:pPr>
            <a:r>
              <a:rPr lang="en-US" sz="1400" spc="-51" dirty="0"/>
              <a:t>Focus on logical vs. physical administration</a:t>
            </a:r>
          </a:p>
          <a:p>
            <a:pPr marL="3175" lvl="1" indent="0" defTabSz="914325">
              <a:spcBef>
                <a:spcPts val="900"/>
              </a:spcBef>
              <a:buNone/>
            </a:pPr>
            <a:r>
              <a:rPr lang="en-US" sz="1400" spc="-51" dirty="0"/>
              <a:t>Database and log files automatically placed</a:t>
            </a:r>
          </a:p>
          <a:p>
            <a:pPr marL="3175" lvl="1" indent="0" defTabSz="914325">
              <a:spcBef>
                <a:spcPts val="900"/>
              </a:spcBef>
              <a:buNone/>
            </a:pPr>
            <a:r>
              <a:rPr lang="en-US" sz="1400" spc="-51" dirty="0"/>
              <a:t>Three high-availability replicas maintained for every database</a:t>
            </a:r>
          </a:p>
          <a:p>
            <a:pPr marL="3175" lvl="1" indent="0" defTabSz="914325">
              <a:spcBef>
                <a:spcPts val="900"/>
              </a:spcBef>
              <a:buNone/>
            </a:pPr>
            <a:r>
              <a:rPr lang="en-US" sz="1400" spc="-51" dirty="0"/>
              <a:t>Databases are fully contained</a:t>
            </a:r>
          </a:p>
          <a:p>
            <a:pPr marL="3175" lvl="1" indent="0" defTabSz="914325">
              <a:spcBef>
                <a:spcPts val="900"/>
              </a:spcBef>
              <a:buNone/>
            </a:pPr>
            <a:r>
              <a:rPr lang="en-US" sz="1400" spc="-51" dirty="0"/>
              <a:t>Tables require a clustered index</a:t>
            </a:r>
          </a:p>
          <a:p>
            <a:pPr marL="3175" lvl="1" indent="0" defTabSz="914325">
              <a:spcBef>
                <a:spcPts val="900"/>
              </a:spcBef>
              <a:buNone/>
            </a:pPr>
            <a:r>
              <a:rPr lang="en-US" sz="1400" spc="-51" dirty="0"/>
              <a:t>Maximum database size is 50 Gb</a:t>
            </a:r>
            <a:endParaRPr lang="en-US" sz="1200" spc="-51" baseline="30000" dirty="0"/>
          </a:p>
        </p:txBody>
      </p:sp>
      <p:sp>
        <p:nvSpPr>
          <p:cNvPr id="8" name="Content Placeholder 2"/>
          <p:cNvSpPr txBox="1">
            <a:spLocks/>
          </p:cNvSpPr>
          <p:nvPr/>
        </p:nvSpPr>
        <p:spPr>
          <a:xfrm>
            <a:off x="4572000" y="4303778"/>
            <a:ext cx="4181373" cy="2072875"/>
          </a:xfrm>
          <a:prstGeom prst="rect">
            <a:avLst/>
          </a:prstGeom>
        </p:spPr>
        <p:txBody>
          <a:bodyPr lIns="0" tIns="0" rIns="0" bIns="0">
            <a:spAutoFit/>
          </a:bodyPr>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buNone/>
            </a:pPr>
            <a:r>
              <a:rPr lang="en-US" sz="2400" spc="-100" dirty="0">
                <a:solidFill>
                  <a:schemeClr val="accent1">
                    <a:alpha val="99000"/>
                  </a:schemeClr>
                </a:solidFill>
                <a:latin typeface="Segoe UI Light" pitchFamily="34" charset="0"/>
              </a:rPr>
              <a:t>Unsupported SQL Server features</a:t>
            </a:r>
          </a:p>
          <a:p>
            <a:pPr marL="3175" lvl="1" indent="0" defTabSz="914325">
              <a:spcBef>
                <a:spcPts val="900"/>
              </a:spcBef>
              <a:buNone/>
            </a:pPr>
            <a:r>
              <a:rPr lang="en-US" sz="1400" spc="-51" dirty="0"/>
              <a:t>BACKUP / RESTORE</a:t>
            </a:r>
          </a:p>
          <a:p>
            <a:pPr marL="3175" lvl="1" indent="0" defTabSz="914325">
              <a:spcBef>
                <a:spcPts val="900"/>
              </a:spcBef>
              <a:buNone/>
            </a:pPr>
            <a:r>
              <a:rPr lang="en-US" sz="1400" spc="-51" dirty="0"/>
              <a:t>USE command, linked servers, distributed transactions, distributed views, distributed queries, four-part names</a:t>
            </a:r>
          </a:p>
          <a:p>
            <a:pPr marL="3175" lvl="1" indent="0" defTabSz="914325">
              <a:spcBef>
                <a:spcPts val="900"/>
              </a:spcBef>
              <a:buNone/>
            </a:pPr>
            <a:r>
              <a:rPr lang="en-US" sz="1400" spc="-51" dirty="0"/>
              <a:t>Service Broker</a:t>
            </a:r>
          </a:p>
          <a:p>
            <a:pPr marL="3175" lvl="1" indent="0" defTabSz="914325">
              <a:spcBef>
                <a:spcPts val="900"/>
              </a:spcBef>
              <a:buNone/>
            </a:pPr>
            <a:r>
              <a:rPr lang="en-US" sz="1400" spc="-51" dirty="0"/>
              <a:t>Common Language Runtime (CLR)</a:t>
            </a:r>
          </a:p>
          <a:p>
            <a:pPr marL="3175" lvl="1" indent="0" defTabSz="914325">
              <a:spcBef>
                <a:spcPts val="900"/>
              </a:spcBef>
              <a:buNone/>
            </a:pPr>
            <a:r>
              <a:rPr lang="en-US" sz="1400" spc="-51" dirty="0"/>
              <a:t>SQL Agent</a:t>
            </a:r>
          </a:p>
        </p:txBody>
      </p:sp>
    </p:spTree>
    <p:extLst>
      <p:ext uri="{BB962C8B-B14F-4D97-AF65-F5344CB8AC3E}">
        <p14:creationId xmlns:p14="http://schemas.microsoft.com/office/powerpoint/2010/main" val="12032786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389437" y="1447800"/>
            <a:ext cx="4011070" cy="4645182"/>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pic>
        <p:nvPicPr>
          <p:cNvPr id="9" name="Content Placeholder 4"/>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80223" y="2221523"/>
            <a:ext cx="3829498" cy="2778259"/>
          </a:xfrm>
          <a:prstGeom prst="rect">
            <a:avLst/>
          </a:prstGeom>
          <a:solidFill>
            <a:schemeClr val="bg1"/>
          </a:solidFill>
          <a:ln>
            <a:solidFill>
              <a:schemeClr val="bg1">
                <a:lumMod val="85000"/>
              </a:schemeClr>
            </a:solidFill>
          </a:ln>
          <a:effectLst>
            <a:outerShdw blurRad="50800" dist="25400" dir="2700000" algn="tl" rotWithShape="0">
              <a:prstClr val="black">
                <a:alpha val="10000"/>
              </a:prstClr>
            </a:outerShdw>
          </a:effectLst>
        </p:spPr>
      </p:pic>
      <p:sp>
        <p:nvSpPr>
          <p:cNvPr id="5" name="Title 4"/>
          <p:cNvSpPr>
            <a:spLocks noGrp="1"/>
          </p:cNvSpPr>
          <p:nvPr>
            <p:ph type="title"/>
          </p:nvPr>
        </p:nvSpPr>
        <p:spPr/>
        <p:txBody>
          <a:bodyPr/>
          <a:lstStyle/>
          <a:p>
            <a:r>
              <a:rPr lang="en-US" dirty="0" smtClean="0"/>
              <a:t>Build Your Database</a:t>
            </a:r>
            <a:endParaRPr lang="en-US" dirty="0"/>
          </a:p>
        </p:txBody>
      </p:sp>
      <p:pic>
        <p:nvPicPr>
          <p:cNvPr id="6" name="Content Placeholder 4"/>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80223" y="2221523"/>
            <a:ext cx="3829498" cy="2705456"/>
          </a:xfrm>
          <a:prstGeom prst="rect">
            <a:avLst/>
          </a:prstGeom>
          <a:solidFill>
            <a:schemeClr val="bg1"/>
          </a:solidFill>
          <a:ln>
            <a:solidFill>
              <a:schemeClr val="bg1">
                <a:lumMod val="85000"/>
              </a:schemeClr>
            </a:solidFill>
          </a:ln>
          <a:effectLst>
            <a:outerShdw blurRad="50800" dist="25400" dir="2700000" algn="tl" rotWithShape="0">
              <a:prstClr val="black">
                <a:alpha val="10000"/>
              </a:prstClr>
            </a:outerShdw>
          </a:effectLst>
        </p:spPr>
      </p:pic>
      <p:sp>
        <p:nvSpPr>
          <p:cNvPr id="7" name="Content Placeholder 2"/>
          <p:cNvSpPr txBox="1">
            <a:spLocks/>
          </p:cNvSpPr>
          <p:nvPr/>
        </p:nvSpPr>
        <p:spPr>
          <a:xfrm>
            <a:off x="4743495" y="1434269"/>
            <a:ext cx="4181373" cy="5055230"/>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en-US" sz="2400" spc="-100" dirty="0">
                <a:solidFill>
                  <a:schemeClr val="accent2">
                    <a:alpha val="99000"/>
                  </a:schemeClr>
                </a:solidFill>
                <a:latin typeface="Segoe UI Light" pitchFamily="34" charset="0"/>
              </a:rPr>
              <a:t>Thin client database development</a:t>
            </a:r>
          </a:p>
          <a:p>
            <a:pPr marL="3175" lvl="1" indent="0" defTabSz="914325">
              <a:spcBef>
                <a:spcPts val="900"/>
              </a:spcBef>
              <a:buNone/>
            </a:pPr>
            <a:r>
              <a:rPr lang="en-US" sz="1600" spc="-51" dirty="0"/>
              <a:t>Introducing the SQL Azure management portal</a:t>
            </a:r>
          </a:p>
          <a:p>
            <a:pPr marL="3175" lvl="1" indent="0" defTabSz="914325">
              <a:spcBef>
                <a:spcPts val="900"/>
              </a:spcBef>
              <a:buNone/>
            </a:pPr>
            <a:r>
              <a:rPr lang="en-US" sz="1600" spc="-51" dirty="0"/>
              <a:t>Web designers for tables, views, stored procs</a:t>
            </a:r>
          </a:p>
          <a:p>
            <a:pPr marL="3175" lvl="1" indent="0" defTabSz="914325">
              <a:spcBef>
                <a:spcPts val="900"/>
              </a:spcBef>
              <a:buNone/>
            </a:pPr>
            <a:r>
              <a:rPr lang="en-US" sz="1600" spc="-51" dirty="0"/>
              <a:t>Interactive query editing and execution</a:t>
            </a:r>
            <a:br>
              <a:rPr lang="en-US" sz="1600" spc="-51" dirty="0"/>
            </a:br>
            <a:endParaRPr lang="en-US" sz="2000" dirty="0" smtClean="0"/>
          </a:p>
          <a:p>
            <a:pPr marL="3175" indent="0" defTabSz="914325">
              <a:spcBef>
                <a:spcPts val="0"/>
              </a:spcBef>
              <a:spcAft>
                <a:spcPts val="300"/>
              </a:spcAft>
              <a:buNone/>
            </a:pPr>
            <a:r>
              <a:rPr lang="en-US" sz="2400" spc="-100" dirty="0">
                <a:solidFill>
                  <a:schemeClr val="accent2">
                    <a:alpha val="99000"/>
                  </a:schemeClr>
                </a:solidFill>
                <a:latin typeface="Segoe UI Light" pitchFamily="34" charset="0"/>
              </a:rPr>
              <a:t>Rich client database development</a:t>
            </a:r>
          </a:p>
          <a:p>
            <a:pPr marL="3175" lvl="1" indent="0" defTabSz="914325">
              <a:spcBef>
                <a:spcPts val="900"/>
              </a:spcBef>
              <a:buNone/>
            </a:pPr>
            <a:r>
              <a:rPr lang="en-US" sz="1600" spc="-51" dirty="0"/>
              <a:t>Introducing SQL Server Data Tools (SSDT)</a:t>
            </a:r>
          </a:p>
          <a:p>
            <a:pPr marL="3175" lvl="1" indent="0" defTabSz="914325">
              <a:spcBef>
                <a:spcPts val="900"/>
              </a:spcBef>
              <a:buNone/>
            </a:pPr>
            <a:r>
              <a:rPr lang="en-US" sz="1600" spc="-51" dirty="0"/>
              <a:t>Visual Studio IDE for database development</a:t>
            </a:r>
          </a:p>
          <a:p>
            <a:pPr marL="3175" lvl="1" indent="0" defTabSz="914325">
              <a:spcBef>
                <a:spcPts val="900"/>
              </a:spcBef>
              <a:buNone/>
            </a:pPr>
            <a:r>
              <a:rPr lang="en-US" sz="1600" spc="-51" dirty="0"/>
              <a:t>Includes modern designers and projects with declarative, </a:t>
            </a:r>
            <a:r>
              <a:rPr lang="en-US" sz="1600" spc="-51" dirty="0" smtClean="0"/>
              <a:t/>
            </a:r>
            <a:br>
              <a:rPr lang="en-US" sz="1600" spc="-51" dirty="0" smtClean="0"/>
            </a:br>
            <a:r>
              <a:rPr lang="en-US" sz="1600" spc="-51" dirty="0" smtClean="0"/>
              <a:t>model-driven </a:t>
            </a:r>
            <a:r>
              <a:rPr lang="en-US" sz="1600" spc="-51" dirty="0"/>
              <a:t>development</a:t>
            </a:r>
          </a:p>
          <a:p>
            <a:pPr marL="3175" lvl="1" indent="0" defTabSz="914325">
              <a:spcBef>
                <a:spcPts val="900"/>
              </a:spcBef>
              <a:buNone/>
            </a:pPr>
            <a:r>
              <a:rPr lang="en-US" sz="1600" spc="-51" dirty="0"/>
              <a:t>Develop and test in both connected and disconnected states</a:t>
            </a:r>
          </a:p>
          <a:p>
            <a:pPr marL="3175" lvl="1" indent="0" defTabSz="914325">
              <a:spcBef>
                <a:spcPts val="900"/>
              </a:spcBef>
              <a:buNone/>
            </a:pPr>
            <a:r>
              <a:rPr lang="en-US" sz="1600" spc="-51" dirty="0"/>
              <a:t>Platform targeting for both SQL Server (2005 and above) </a:t>
            </a:r>
            <a:r>
              <a:rPr lang="en-US" sz="1600" spc="-51" dirty="0" smtClean="0"/>
              <a:t/>
            </a:r>
            <a:br>
              <a:rPr lang="en-US" sz="1600" spc="-51" dirty="0" smtClean="0"/>
            </a:br>
            <a:r>
              <a:rPr lang="en-US" sz="1600" spc="-51" dirty="0" smtClean="0"/>
              <a:t>and </a:t>
            </a:r>
            <a:r>
              <a:rPr lang="en-US" sz="1600" spc="-51" dirty="0"/>
              <a:t>SQL Azure</a:t>
            </a:r>
          </a:p>
          <a:p>
            <a:pPr marL="3175" lvl="1" indent="0" defTabSz="914325">
              <a:spcBef>
                <a:spcPts val="900"/>
              </a:spcBef>
              <a:buNone/>
            </a:pPr>
            <a:r>
              <a:rPr lang="en-US" sz="1600" spc="-51" dirty="0"/>
              <a:t>Get it free with Web PI, with SQL Server 2012 and with Visual Studio 11</a:t>
            </a:r>
          </a:p>
        </p:txBody>
      </p:sp>
    </p:spTree>
    <p:extLst>
      <p:ext uri="{BB962C8B-B14F-4D97-AF65-F5344CB8AC3E}">
        <p14:creationId xmlns:p14="http://schemas.microsoft.com/office/powerpoint/2010/main" val="26054861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500"/>
                                        <p:tgtEl>
                                          <p:spTgt spid="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25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500"/>
                                        <p:tgtEl>
                                          <p:spTgt spid="7">
                                            <p:txEl>
                                              <p:pRg st="4" end="4"/>
                                            </p:txEl>
                                          </p:spTgt>
                                        </p:tgtEl>
                                      </p:cBhvr>
                                    </p:animEffect>
                                  </p:childTnLst>
                                </p:cTn>
                              </p:par>
                              <p:par>
                                <p:cTn id="22" presetID="10" presetClass="entr" presetSubtype="0" fill="hold" grpId="0" nodeType="withEffect">
                                  <p:stCondLst>
                                    <p:cond delay="250"/>
                                  </p:stCondLst>
                                  <p:childTnLst>
                                    <p:set>
                                      <p:cBhvr>
                                        <p:cTn id="23" dur="1" fill="hold">
                                          <p:stCondLst>
                                            <p:cond delay="0"/>
                                          </p:stCondLst>
                                        </p:cTn>
                                        <p:tgtEl>
                                          <p:spTgt spid="7">
                                            <p:txEl>
                                              <p:pRg st="5" end="5"/>
                                            </p:txEl>
                                          </p:spTgt>
                                        </p:tgtEl>
                                        <p:attrNameLst>
                                          <p:attrName>style.visibility</p:attrName>
                                        </p:attrNameLst>
                                      </p:cBhvr>
                                      <p:to>
                                        <p:strVal val="visible"/>
                                      </p:to>
                                    </p:set>
                                    <p:animEffect transition="in" filter="fade">
                                      <p:cBhvr>
                                        <p:cTn id="24" dur="500"/>
                                        <p:tgtEl>
                                          <p:spTgt spid="7">
                                            <p:txEl>
                                              <p:pRg st="5" end="5"/>
                                            </p:txEl>
                                          </p:spTgt>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7">
                                            <p:txEl>
                                              <p:pRg st="6" end="6"/>
                                            </p:txEl>
                                          </p:spTgt>
                                        </p:tgtEl>
                                        <p:attrNameLst>
                                          <p:attrName>style.visibility</p:attrName>
                                        </p:attrNameLst>
                                      </p:cBhvr>
                                      <p:to>
                                        <p:strVal val="visible"/>
                                      </p:to>
                                    </p:set>
                                    <p:animEffect transition="in" filter="fade">
                                      <p:cBhvr>
                                        <p:cTn id="27" dur="500"/>
                                        <p:tgtEl>
                                          <p:spTgt spid="7">
                                            <p:txEl>
                                              <p:pRg st="6" end="6"/>
                                            </p:txEl>
                                          </p:spTgt>
                                        </p:tgtEl>
                                      </p:cBhvr>
                                    </p:animEffect>
                                  </p:childTnLst>
                                </p:cTn>
                              </p:par>
                              <p:par>
                                <p:cTn id="28" presetID="10" presetClass="entr" presetSubtype="0" fill="hold" grpId="0" nodeType="withEffect">
                                  <p:stCondLst>
                                    <p:cond delay="250"/>
                                  </p:stCondLst>
                                  <p:childTnLst>
                                    <p:set>
                                      <p:cBhvr>
                                        <p:cTn id="29" dur="1" fill="hold">
                                          <p:stCondLst>
                                            <p:cond delay="0"/>
                                          </p:stCondLst>
                                        </p:cTn>
                                        <p:tgtEl>
                                          <p:spTgt spid="7">
                                            <p:txEl>
                                              <p:pRg st="7" end="7"/>
                                            </p:txEl>
                                          </p:spTgt>
                                        </p:tgtEl>
                                        <p:attrNameLst>
                                          <p:attrName>style.visibility</p:attrName>
                                        </p:attrNameLst>
                                      </p:cBhvr>
                                      <p:to>
                                        <p:strVal val="visible"/>
                                      </p:to>
                                    </p:set>
                                    <p:animEffect transition="in" filter="fade">
                                      <p:cBhvr>
                                        <p:cTn id="30" dur="500"/>
                                        <p:tgtEl>
                                          <p:spTgt spid="7">
                                            <p:txEl>
                                              <p:pRg st="7" end="7"/>
                                            </p:txEl>
                                          </p:spTgt>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7">
                                            <p:txEl>
                                              <p:pRg st="8" end="8"/>
                                            </p:txEl>
                                          </p:spTgt>
                                        </p:tgtEl>
                                        <p:attrNameLst>
                                          <p:attrName>style.visibility</p:attrName>
                                        </p:attrNameLst>
                                      </p:cBhvr>
                                      <p:to>
                                        <p:strVal val="visible"/>
                                      </p:to>
                                    </p:set>
                                    <p:animEffect transition="in" filter="fade">
                                      <p:cBhvr>
                                        <p:cTn id="33" dur="500"/>
                                        <p:tgtEl>
                                          <p:spTgt spid="7">
                                            <p:txEl>
                                              <p:pRg st="8" end="8"/>
                                            </p:txEl>
                                          </p:spTgt>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7">
                                            <p:txEl>
                                              <p:pRg st="9" end="9"/>
                                            </p:txEl>
                                          </p:spTgt>
                                        </p:tgtEl>
                                        <p:attrNameLst>
                                          <p:attrName>style.visibility</p:attrName>
                                        </p:attrNameLst>
                                      </p:cBhvr>
                                      <p:to>
                                        <p:strVal val="visible"/>
                                      </p:to>
                                    </p:set>
                                    <p:animEffect transition="in" filter="fade">
                                      <p:cBhvr>
                                        <p:cTn id="36" dur="500"/>
                                        <p:tgtEl>
                                          <p:spTgt spid="7">
                                            <p:txEl>
                                              <p:pRg st="9" end="9"/>
                                            </p:txEl>
                                          </p:spTgt>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7">
                                            <p:txEl>
                                              <p:pRg st="10" end="10"/>
                                            </p:txEl>
                                          </p:spTgt>
                                        </p:tgtEl>
                                        <p:attrNameLst>
                                          <p:attrName>style.visibility</p:attrName>
                                        </p:attrNameLst>
                                      </p:cBhvr>
                                      <p:to>
                                        <p:strVal val="visible"/>
                                      </p:to>
                                    </p:set>
                                    <p:animEffect transition="in" filter="fade">
                                      <p:cBhvr>
                                        <p:cTn id="39" dur="500"/>
                                        <p:tgtEl>
                                          <p:spTgt spid="7">
                                            <p:txEl>
                                              <p:pRg st="10" end="10"/>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par>
                                <p:cTn id="43" presetID="10" presetClass="exit" presetSubtype="0" fill="hold" nodeType="withEffect">
                                  <p:stCondLst>
                                    <p:cond delay="0"/>
                                  </p:stCondLst>
                                  <p:childTnLst>
                                    <p:animEffect transition="out" filter="fade">
                                      <p:cBhvr>
                                        <p:cTn id="44" dur="400"/>
                                        <p:tgtEl>
                                          <p:spTgt spid="9"/>
                                        </p:tgtEl>
                                      </p:cBhvr>
                                    </p:animEffect>
                                    <p:set>
                                      <p:cBhvr>
                                        <p:cTn id="45" dur="1" fill="hold">
                                          <p:stCondLst>
                                            <p:cond delay="3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389437" y="1447800"/>
            <a:ext cx="4011070" cy="4645182"/>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5" name="Title 4"/>
          <p:cNvSpPr>
            <a:spLocks noGrp="1"/>
          </p:cNvSpPr>
          <p:nvPr>
            <p:ph type="title"/>
          </p:nvPr>
        </p:nvSpPr>
        <p:spPr/>
        <p:txBody>
          <a:bodyPr/>
          <a:lstStyle/>
          <a:p>
            <a:r>
              <a:rPr lang="en-US" dirty="0" smtClean="0"/>
              <a:t>Deploy Your Database</a:t>
            </a:r>
            <a:endParaRPr lang="en-US" dirty="0"/>
          </a:p>
        </p:txBody>
      </p:sp>
      <p:sp>
        <p:nvSpPr>
          <p:cNvPr id="7" name="Content Placeholder 2"/>
          <p:cNvSpPr txBox="1">
            <a:spLocks/>
          </p:cNvSpPr>
          <p:nvPr/>
        </p:nvSpPr>
        <p:spPr>
          <a:xfrm>
            <a:off x="4743495" y="1434269"/>
            <a:ext cx="4181373" cy="5055230"/>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en-US" sz="2400" spc="-100" dirty="0">
                <a:solidFill>
                  <a:schemeClr val="accent2">
                    <a:alpha val="99000"/>
                  </a:schemeClr>
                </a:solidFill>
                <a:latin typeface="Segoe UI Light" pitchFamily="34" charset="0"/>
              </a:rPr>
              <a:t>Data-tier Application Framework </a:t>
            </a:r>
            <a:br>
              <a:rPr lang="en-US" sz="2400" spc="-100" dirty="0">
                <a:solidFill>
                  <a:schemeClr val="accent2">
                    <a:alpha val="99000"/>
                  </a:schemeClr>
                </a:solidFill>
                <a:latin typeface="Segoe UI Light" pitchFamily="34" charset="0"/>
              </a:rPr>
            </a:br>
            <a:r>
              <a:rPr lang="en-US" sz="2400" spc="-100" dirty="0">
                <a:solidFill>
                  <a:schemeClr val="accent2">
                    <a:alpha val="99000"/>
                  </a:schemeClr>
                </a:solidFill>
                <a:latin typeface="Segoe UI Light" pitchFamily="34" charset="0"/>
              </a:rPr>
              <a:t>(DAC Fx)</a:t>
            </a:r>
          </a:p>
          <a:p>
            <a:pPr marL="3175" lvl="1" indent="0" defTabSz="914325">
              <a:spcBef>
                <a:spcPts val="900"/>
              </a:spcBef>
              <a:buNone/>
            </a:pPr>
            <a:r>
              <a:rPr lang="en-US" sz="1400" spc="-51" dirty="0"/>
              <a:t>Alternative to traditional script based approach</a:t>
            </a:r>
          </a:p>
          <a:p>
            <a:pPr marL="3175" lvl="1" indent="0" defTabSz="914325">
              <a:spcBef>
                <a:spcPts val="900"/>
              </a:spcBef>
              <a:buNone/>
            </a:pPr>
            <a:r>
              <a:rPr lang="en-US" sz="1400" spc="-51" dirty="0"/>
              <a:t>Dramatically simplifies deployment, migration and versioning of databases</a:t>
            </a:r>
          </a:p>
          <a:p>
            <a:pPr marL="3175" lvl="1" indent="0" defTabSz="914325">
              <a:spcBef>
                <a:spcPts val="900"/>
              </a:spcBef>
              <a:buNone/>
            </a:pPr>
            <a:r>
              <a:rPr lang="en-US" sz="1400" spc="-51" dirty="0"/>
              <a:t>Provides a single unit of deployment for schema (dacpac) or for schema </a:t>
            </a:r>
            <a:r>
              <a:rPr lang="en-US" sz="1400" spc="-51" dirty="0" smtClean="0"/>
              <a:t/>
            </a:r>
            <a:br>
              <a:rPr lang="en-US" sz="1400" spc="-51" dirty="0" smtClean="0"/>
            </a:br>
            <a:r>
              <a:rPr lang="en-US" sz="1400" spc="-51" dirty="0" smtClean="0"/>
              <a:t>+ </a:t>
            </a:r>
            <a:r>
              <a:rPr lang="en-US" sz="1400" spc="-51" dirty="0"/>
              <a:t>data (bacpac)</a:t>
            </a:r>
          </a:p>
          <a:p>
            <a:pPr marL="3175" lvl="1" indent="0" defTabSz="914325">
              <a:spcBef>
                <a:spcPts val="900"/>
              </a:spcBef>
              <a:buNone/>
            </a:pPr>
            <a:r>
              <a:rPr lang="en-US" sz="1400" spc="-51" dirty="0"/>
              <a:t>Supports automatic versioning of database schemas</a:t>
            </a:r>
          </a:p>
          <a:p>
            <a:pPr marL="3175" lvl="1" indent="0" defTabSz="914325">
              <a:spcBef>
                <a:spcPts val="900"/>
              </a:spcBef>
              <a:buNone/>
            </a:pPr>
            <a:r>
              <a:rPr lang="en-US" sz="1400" spc="-51" dirty="0"/>
              <a:t>Supports platform targeting for both SQL Server (2005 and above) </a:t>
            </a:r>
            <a:r>
              <a:rPr lang="en-US" sz="1400" spc="-51" dirty="0" smtClean="0"/>
              <a:t/>
            </a:r>
            <a:br>
              <a:rPr lang="en-US" sz="1400" spc="-51" dirty="0" smtClean="0"/>
            </a:br>
            <a:r>
              <a:rPr lang="en-US" sz="1400" spc="-51" dirty="0" smtClean="0"/>
              <a:t>and </a:t>
            </a:r>
            <a:r>
              <a:rPr lang="en-US" sz="1400" spc="-51" dirty="0"/>
              <a:t>SQL Azure</a:t>
            </a:r>
          </a:p>
          <a:p>
            <a:pPr marL="3175" lvl="1" indent="0" defTabSz="914325">
              <a:spcBef>
                <a:spcPts val="900"/>
              </a:spcBef>
              <a:buNone/>
            </a:pPr>
            <a:r>
              <a:rPr lang="en-US" sz="1400" spc="-51" dirty="0"/>
              <a:t>Build from scratch or extract from existing db</a:t>
            </a:r>
            <a:br>
              <a:rPr lang="en-US" sz="1400" spc="-51" dirty="0"/>
            </a:br>
            <a:endParaRPr lang="en-US" sz="1800" dirty="0" smtClean="0"/>
          </a:p>
          <a:p>
            <a:pPr marL="3175" indent="0" defTabSz="914325">
              <a:spcBef>
                <a:spcPts val="0"/>
              </a:spcBef>
              <a:spcAft>
                <a:spcPts val="300"/>
              </a:spcAft>
              <a:buNone/>
            </a:pPr>
            <a:r>
              <a:rPr lang="en-US" sz="2400" spc="-100" dirty="0">
                <a:solidFill>
                  <a:schemeClr val="accent2">
                    <a:alpha val="99000"/>
                  </a:schemeClr>
                </a:solidFill>
                <a:latin typeface="Segoe UI Light" pitchFamily="34" charset="0"/>
              </a:rPr>
              <a:t>How to get the latest DAC Fx</a:t>
            </a:r>
          </a:p>
          <a:p>
            <a:pPr marL="3175" lvl="1" indent="0" defTabSz="914325">
              <a:spcBef>
                <a:spcPts val="900"/>
              </a:spcBef>
              <a:buNone/>
            </a:pPr>
            <a:r>
              <a:rPr lang="en-US" sz="1400" spc="-51" dirty="0"/>
              <a:t>With SQL Server Data Tools</a:t>
            </a:r>
          </a:p>
          <a:p>
            <a:pPr marL="3175" lvl="1" indent="0" defTabSz="914325">
              <a:spcBef>
                <a:spcPts val="900"/>
              </a:spcBef>
              <a:buNone/>
            </a:pPr>
            <a:r>
              <a:rPr lang="en-US" sz="1400" spc="-51" dirty="0"/>
              <a:t>With SQL Server 2012 Management Studio</a:t>
            </a:r>
          </a:p>
          <a:p>
            <a:pPr marL="3175" lvl="1" indent="0" defTabSz="914325">
              <a:spcBef>
                <a:spcPts val="900"/>
              </a:spcBef>
              <a:buNone/>
            </a:pPr>
            <a:r>
              <a:rPr lang="en-US" sz="1400" spc="-51" dirty="0"/>
              <a:t>With SQL Azure Import/Export Service</a:t>
            </a:r>
          </a:p>
          <a:p>
            <a:pPr marL="3175" lvl="1" indent="0" defTabSz="914325">
              <a:spcBef>
                <a:spcPts val="900"/>
              </a:spcBef>
              <a:buNone/>
            </a:pPr>
            <a:r>
              <a:rPr lang="en-US" sz="1400" b="1" spc="-51" dirty="0"/>
              <a:t>Via sqldacexamples.codeplex.com</a:t>
            </a:r>
          </a:p>
        </p:txBody>
      </p:sp>
      <p:pic>
        <p:nvPicPr>
          <p:cNvPr id="10" name="Content Placeholder 4"/>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79948" y="2234579"/>
            <a:ext cx="3830047" cy="2706711"/>
          </a:xfrm>
          <a:prstGeom prst="rect">
            <a:avLst/>
          </a:prstGeom>
          <a:solidFill>
            <a:schemeClr val="bg1"/>
          </a:solidFill>
          <a:ln>
            <a:solidFill>
              <a:schemeClr val="bg1">
                <a:lumMod val="85000"/>
              </a:schemeClr>
            </a:solidFill>
          </a:ln>
          <a:effectLst>
            <a:outerShdw blurRad="50800" dist="25400" dir="2700000" algn="tl" rotWithShape="0">
              <a:prstClr val="black">
                <a:alpha val="10000"/>
              </a:prstClr>
            </a:outerShdw>
          </a:effectLst>
        </p:spPr>
      </p:pic>
    </p:spTree>
    <p:extLst>
      <p:ext uri="{BB962C8B-B14F-4D97-AF65-F5344CB8AC3E}">
        <p14:creationId xmlns:p14="http://schemas.microsoft.com/office/powerpoint/2010/main" val="32569810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500"/>
                                        <p:tgtEl>
                                          <p:spTgt spid="7">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fade">
                                      <p:cBhvr>
                                        <p:cTn id="16" dur="500"/>
                                        <p:tgtEl>
                                          <p:spTgt spid="7">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500"/>
                                        <p:tgtEl>
                                          <p:spTgt spid="7">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Effect transition="in" filter="fade">
                                      <p:cBhvr>
                                        <p:cTn id="25" dur="500"/>
                                        <p:tgtEl>
                                          <p:spTgt spid="7">
                                            <p:txEl>
                                              <p:pRg st="5" end="5"/>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Effect transition="in" filter="fade">
                                      <p:cBhvr>
                                        <p:cTn id="28" dur="500"/>
                                        <p:tgtEl>
                                          <p:spTgt spid="7">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
                                            <p:txEl>
                                              <p:pRg st="7" end="7"/>
                                            </p:txEl>
                                          </p:spTgt>
                                        </p:tgtEl>
                                        <p:attrNameLst>
                                          <p:attrName>style.visibility</p:attrName>
                                        </p:attrNameLst>
                                      </p:cBhvr>
                                      <p:to>
                                        <p:strVal val="visible"/>
                                      </p:to>
                                    </p:set>
                                    <p:animEffect transition="in" filter="fade">
                                      <p:cBhvr>
                                        <p:cTn id="33" dur="500"/>
                                        <p:tgtEl>
                                          <p:spTgt spid="7">
                                            <p:txEl>
                                              <p:pRg st="7" end="7"/>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
                                            <p:txEl>
                                              <p:pRg st="8" end="8"/>
                                            </p:txEl>
                                          </p:spTgt>
                                        </p:tgtEl>
                                        <p:attrNameLst>
                                          <p:attrName>style.visibility</p:attrName>
                                        </p:attrNameLst>
                                      </p:cBhvr>
                                      <p:to>
                                        <p:strVal val="visible"/>
                                      </p:to>
                                    </p:set>
                                    <p:animEffect transition="in" filter="fade">
                                      <p:cBhvr>
                                        <p:cTn id="36" dur="500"/>
                                        <p:tgtEl>
                                          <p:spTgt spid="7">
                                            <p:txEl>
                                              <p:pRg st="8" end="8"/>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
                                            <p:txEl>
                                              <p:pRg st="9" end="9"/>
                                            </p:txEl>
                                          </p:spTgt>
                                        </p:tgtEl>
                                        <p:attrNameLst>
                                          <p:attrName>style.visibility</p:attrName>
                                        </p:attrNameLst>
                                      </p:cBhvr>
                                      <p:to>
                                        <p:strVal val="visible"/>
                                      </p:to>
                                    </p:set>
                                    <p:animEffect transition="in" filter="fade">
                                      <p:cBhvr>
                                        <p:cTn id="39" dur="500"/>
                                        <p:tgtEl>
                                          <p:spTgt spid="7">
                                            <p:txEl>
                                              <p:pRg st="9" end="9"/>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
                                            <p:txEl>
                                              <p:pRg st="10" end="10"/>
                                            </p:txEl>
                                          </p:spTgt>
                                        </p:tgtEl>
                                        <p:attrNameLst>
                                          <p:attrName>style.visibility</p:attrName>
                                        </p:attrNameLst>
                                      </p:cBhvr>
                                      <p:to>
                                        <p:strVal val="visible"/>
                                      </p:to>
                                    </p:set>
                                    <p:animEffect transition="in" filter="fade">
                                      <p:cBhvr>
                                        <p:cTn id="42" dur="500"/>
                                        <p:tgtEl>
                                          <p:spTgt spid="7">
                                            <p:txEl>
                                              <p:pRg st="10" end="1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
                                            <p:txEl>
                                              <p:pRg st="11" end="11"/>
                                            </p:txEl>
                                          </p:spTgt>
                                        </p:tgtEl>
                                        <p:attrNameLst>
                                          <p:attrName>style.visibility</p:attrName>
                                        </p:attrNameLst>
                                      </p:cBhvr>
                                      <p:to>
                                        <p:strVal val="visible"/>
                                      </p:to>
                                    </p:set>
                                    <p:animEffect transition="in" filter="fade">
                                      <p:cBhvr>
                                        <p:cTn id="45" dur="500"/>
                                        <p:tgtEl>
                                          <p:spTgt spid="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389437" y="1447800"/>
            <a:ext cx="4011070" cy="4645182"/>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5" name="Title 4"/>
          <p:cNvSpPr>
            <a:spLocks noGrp="1"/>
          </p:cNvSpPr>
          <p:nvPr>
            <p:ph type="title"/>
          </p:nvPr>
        </p:nvSpPr>
        <p:spPr/>
        <p:txBody>
          <a:bodyPr/>
          <a:lstStyle/>
          <a:p>
            <a:r>
              <a:rPr lang="en-US" dirty="0" smtClean="0"/>
              <a:t>Deploy Your Database</a:t>
            </a:r>
            <a:endParaRPr lang="en-US" dirty="0"/>
          </a:p>
        </p:txBody>
      </p:sp>
      <p:sp>
        <p:nvSpPr>
          <p:cNvPr id="7" name="Content Placeholder 2"/>
          <p:cNvSpPr txBox="1">
            <a:spLocks/>
          </p:cNvSpPr>
          <p:nvPr/>
        </p:nvSpPr>
        <p:spPr>
          <a:xfrm>
            <a:off x="4743495" y="1434269"/>
            <a:ext cx="4181373" cy="5055230"/>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en-US" sz="2400" spc="-100" dirty="0">
                <a:solidFill>
                  <a:schemeClr val="accent1">
                    <a:alpha val="99000"/>
                  </a:schemeClr>
                </a:solidFill>
                <a:latin typeface="Segoe UI Light" pitchFamily="34" charset="0"/>
              </a:rPr>
              <a:t>Interactive approach for dacpac v1 </a:t>
            </a:r>
            <a:r>
              <a:rPr lang="en-US" sz="2400" spc="-100" dirty="0" smtClean="0">
                <a:solidFill>
                  <a:schemeClr val="accent1">
                    <a:alpha val="99000"/>
                  </a:schemeClr>
                </a:solidFill>
                <a:latin typeface="Segoe UI Light" pitchFamily="34" charset="0"/>
              </a:rPr>
              <a:t/>
            </a:r>
            <a:br>
              <a:rPr lang="en-US" sz="2400" spc="-100" dirty="0" smtClean="0">
                <a:solidFill>
                  <a:schemeClr val="accent1">
                    <a:alpha val="99000"/>
                  </a:schemeClr>
                </a:solidFill>
                <a:latin typeface="Segoe UI Light" pitchFamily="34" charset="0"/>
              </a:rPr>
            </a:br>
            <a:r>
              <a:rPr lang="en-US" sz="2400" spc="-100" dirty="0" smtClean="0">
                <a:solidFill>
                  <a:schemeClr val="accent1">
                    <a:alpha val="99000"/>
                  </a:schemeClr>
                </a:solidFill>
                <a:latin typeface="Segoe UI Light" pitchFamily="34" charset="0"/>
              </a:rPr>
              <a:t>and </a:t>
            </a:r>
            <a:r>
              <a:rPr lang="en-US" sz="2400" spc="-100" dirty="0">
                <a:solidFill>
                  <a:schemeClr val="accent1">
                    <a:alpha val="99000"/>
                  </a:schemeClr>
                </a:solidFill>
                <a:latin typeface="Segoe UI Light" pitchFamily="34" charset="0"/>
              </a:rPr>
              <a:t>v2</a:t>
            </a:r>
          </a:p>
          <a:p>
            <a:pPr marL="3175" lvl="1" indent="0" defTabSz="914325">
              <a:spcBef>
                <a:spcPts val="900"/>
              </a:spcBef>
              <a:buNone/>
            </a:pPr>
            <a:r>
              <a:rPr lang="en-US" sz="1400" spc="-51" dirty="0"/>
              <a:t>Manage your server with SQL Azure Management Portal</a:t>
            </a:r>
          </a:p>
          <a:p>
            <a:pPr marL="3175" lvl="1" indent="0" defTabSz="914325">
              <a:spcBef>
                <a:spcPts val="900"/>
              </a:spcBef>
              <a:buNone/>
            </a:pPr>
            <a:r>
              <a:rPr lang="en-US" sz="1400" spc="-51" dirty="0"/>
              <a:t>Deploy dacpac</a:t>
            </a:r>
          </a:p>
          <a:p>
            <a:pPr marL="3175" lvl="1" indent="0" defTabSz="914325">
              <a:spcBef>
                <a:spcPts val="900"/>
              </a:spcBef>
              <a:buNone/>
            </a:pPr>
            <a:r>
              <a:rPr lang="en-US" sz="1400" spc="-51" dirty="0"/>
              <a:t>Load data (scripts, bulk copy, SSIS)</a:t>
            </a:r>
          </a:p>
          <a:p>
            <a:pPr marL="3175" lvl="1" indent="0" defTabSz="914325">
              <a:spcBef>
                <a:spcPts val="900"/>
              </a:spcBef>
              <a:buNone/>
            </a:pPr>
            <a:r>
              <a:rPr lang="en-US" sz="1400" spc="-51" dirty="0"/>
              <a:t>Also supported in SQL Server 2012 Management Studio</a:t>
            </a:r>
            <a:r>
              <a:rPr lang="en-US" sz="1200" spc="-51" dirty="0"/>
              <a:t/>
            </a:r>
            <a:br>
              <a:rPr lang="en-US" sz="1200" spc="-51" dirty="0"/>
            </a:br>
            <a:endParaRPr lang="en-US" sz="1600" dirty="0" smtClean="0"/>
          </a:p>
          <a:p>
            <a:pPr marL="3175" indent="0" defTabSz="914325">
              <a:spcBef>
                <a:spcPts val="0"/>
              </a:spcBef>
              <a:spcAft>
                <a:spcPts val="300"/>
              </a:spcAft>
              <a:buNone/>
            </a:pPr>
            <a:r>
              <a:rPr lang="en-US" sz="2400" spc="-100" dirty="0">
                <a:solidFill>
                  <a:schemeClr val="accent1">
                    <a:alpha val="99000"/>
                  </a:schemeClr>
                </a:solidFill>
                <a:latin typeface="Segoe UI Light" pitchFamily="34" charset="0"/>
              </a:rPr>
              <a:t>Interactive approach for bacpac v2</a:t>
            </a:r>
          </a:p>
          <a:p>
            <a:pPr marL="3175" lvl="1" indent="0" defTabSz="914325">
              <a:spcBef>
                <a:spcPts val="900"/>
              </a:spcBef>
              <a:buNone/>
            </a:pPr>
            <a:r>
              <a:rPr lang="en-US" sz="1400" spc="-51" dirty="0"/>
              <a:t>Upload bacpac to blob storage</a:t>
            </a:r>
          </a:p>
          <a:p>
            <a:pPr marL="3175" lvl="1" indent="0" defTabSz="914325">
              <a:spcBef>
                <a:spcPts val="900"/>
              </a:spcBef>
              <a:buNone/>
            </a:pPr>
            <a:r>
              <a:rPr lang="en-US" sz="1400" spc="-51" dirty="0"/>
              <a:t>Log into Windows Azure Management Portal</a:t>
            </a:r>
          </a:p>
          <a:p>
            <a:pPr marL="3175" lvl="1" indent="0" defTabSz="914325">
              <a:spcBef>
                <a:spcPts val="900"/>
              </a:spcBef>
              <a:buNone/>
            </a:pPr>
            <a:r>
              <a:rPr lang="en-US" sz="1400" spc="-51" dirty="0"/>
              <a:t>Import bacpac, table data automatically loaded</a:t>
            </a:r>
          </a:p>
          <a:p>
            <a:pPr marL="3175" lvl="1" indent="0" defTabSz="914325">
              <a:spcBef>
                <a:spcPts val="900"/>
              </a:spcBef>
              <a:buNone/>
            </a:pPr>
            <a:r>
              <a:rPr lang="en-US" sz="1400" spc="-51" dirty="0"/>
              <a:t>Also supports export to blob storage</a:t>
            </a:r>
          </a:p>
          <a:p>
            <a:pPr marL="3175" lvl="1" indent="0" defTabSz="914325">
              <a:spcBef>
                <a:spcPts val="900"/>
              </a:spcBef>
              <a:buNone/>
            </a:pPr>
            <a:endParaRPr lang="en-US" sz="1200" b="1" spc="-51" dirty="0"/>
          </a:p>
          <a:p>
            <a:pPr marL="3175" lvl="0" indent="0" defTabSz="914325">
              <a:lnSpc>
                <a:spcPct val="100000"/>
              </a:lnSpc>
              <a:spcBef>
                <a:spcPts val="0"/>
              </a:spcBef>
              <a:spcAft>
                <a:spcPts val="300"/>
              </a:spcAft>
              <a:buSzTx/>
              <a:buNone/>
            </a:pPr>
            <a:r>
              <a:rPr lang="en-US" sz="2400" spc="-100" dirty="0">
                <a:solidFill>
                  <a:schemeClr val="accent1">
                    <a:alpha val="99000"/>
                  </a:schemeClr>
                </a:solidFill>
                <a:latin typeface="Segoe UI Light" pitchFamily="34" charset="0"/>
              </a:rPr>
              <a:t>Upgrading a dacpac or bacpac</a:t>
            </a:r>
          </a:p>
          <a:p>
            <a:pPr marL="3175" lvl="1" indent="0" defTabSz="914325">
              <a:spcBef>
                <a:spcPts val="900"/>
              </a:spcBef>
              <a:buNone/>
            </a:pPr>
            <a:r>
              <a:rPr lang="en-US" sz="1400" spc="-51" dirty="0"/>
              <a:t>Not supported in portals yet</a:t>
            </a:r>
          </a:p>
          <a:p>
            <a:pPr marL="3175" lvl="1" indent="0" defTabSz="914325">
              <a:spcBef>
                <a:spcPts val="900"/>
              </a:spcBef>
              <a:buNone/>
            </a:pPr>
            <a:r>
              <a:rPr lang="en-US" sz="1400" spc="-51" dirty="0"/>
              <a:t>Use SQL Server 2012 Management Studio</a:t>
            </a:r>
          </a:p>
        </p:txBody>
      </p:sp>
      <p:grpSp>
        <p:nvGrpSpPr>
          <p:cNvPr id="4" name="Group 3"/>
          <p:cNvGrpSpPr/>
          <p:nvPr/>
        </p:nvGrpSpPr>
        <p:grpSpPr>
          <a:xfrm>
            <a:off x="476663" y="2549204"/>
            <a:ext cx="3838998" cy="1961644"/>
            <a:chOff x="635384" y="4896356"/>
            <a:chExt cx="5117331" cy="1961644"/>
          </a:xfrm>
        </p:grpSpPr>
        <p:pic>
          <p:nvPicPr>
            <p:cNvPr id="14" name="Content Placeholder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384" y="4896356"/>
              <a:ext cx="5117331" cy="1961644"/>
            </a:xfrm>
            <a:prstGeom prst="rect">
              <a:avLst/>
            </a:prstGeom>
            <a:solidFill>
              <a:schemeClr val="bg1"/>
            </a:solidFill>
            <a:ln>
              <a:solidFill>
                <a:schemeClr val="bg1">
                  <a:lumMod val="85000"/>
                </a:schemeClr>
              </a:solidFill>
            </a:ln>
            <a:effectLst>
              <a:outerShdw blurRad="50800" dist="25400" dir="2700000" algn="tl" rotWithShape="0">
                <a:prstClr val="black">
                  <a:alpha val="10000"/>
                </a:prstClr>
              </a:outerShdw>
            </a:effectLst>
          </p:spPr>
        </p:pic>
        <p:sp>
          <p:nvSpPr>
            <p:cNvPr id="11" name="Down Arrow 10"/>
            <p:cNvSpPr/>
            <p:nvPr/>
          </p:nvSpPr>
          <p:spPr bwMode="auto">
            <a:xfrm rot="5400000">
              <a:off x="2819454" y="4961794"/>
              <a:ext cx="363792" cy="862023"/>
            </a:xfrm>
            <a:prstGeom prst="downArrow">
              <a:avLst>
                <a:gd name="adj1" fmla="val 50000"/>
                <a:gd name="adj2" fmla="val 58889"/>
              </a:avLst>
            </a:prstGeom>
            <a:solidFill>
              <a:schemeClr val="accent3">
                <a:lumMod val="60000"/>
                <a:lumOff val="40000"/>
                <a:alpha val="63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grpSp>
      <p:grpSp>
        <p:nvGrpSpPr>
          <p:cNvPr id="3" name="Group 2"/>
          <p:cNvGrpSpPr/>
          <p:nvPr/>
        </p:nvGrpSpPr>
        <p:grpSpPr>
          <a:xfrm>
            <a:off x="481138" y="2311071"/>
            <a:ext cx="3827666" cy="2594157"/>
            <a:chOff x="641350" y="4989794"/>
            <a:chExt cx="5102226" cy="2594157"/>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350" y="4989794"/>
              <a:ext cx="5102226" cy="2594157"/>
            </a:xfrm>
            <a:prstGeom prst="rect">
              <a:avLst/>
            </a:prstGeom>
            <a:solidFill>
              <a:schemeClr val="bg1"/>
            </a:solidFill>
            <a:ln>
              <a:solidFill>
                <a:schemeClr val="bg1">
                  <a:lumMod val="85000"/>
                </a:schemeClr>
              </a:solidFill>
            </a:ln>
            <a:effectLst>
              <a:outerShdw blurRad="50800" dist="25400" dir="2700000" algn="tl" rotWithShape="0">
                <a:prstClr val="black">
                  <a:alpha val="10000"/>
                </a:prstClr>
              </a:outerShdw>
            </a:effectLst>
          </p:spPr>
        </p:pic>
        <p:sp>
          <p:nvSpPr>
            <p:cNvPr id="13" name="Down Arrow 12"/>
            <p:cNvSpPr/>
            <p:nvPr/>
          </p:nvSpPr>
          <p:spPr bwMode="auto">
            <a:xfrm rot="10800000">
              <a:off x="4027068" y="5767377"/>
              <a:ext cx="363792" cy="862023"/>
            </a:xfrm>
            <a:prstGeom prst="downArrow">
              <a:avLst>
                <a:gd name="adj1" fmla="val 50000"/>
                <a:gd name="adj2" fmla="val 58889"/>
              </a:avLst>
            </a:prstGeom>
            <a:solidFill>
              <a:schemeClr val="accent3">
                <a:lumMod val="60000"/>
                <a:lumOff val="40000"/>
                <a:alpha val="63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grpSp>
    </p:spTree>
    <p:extLst>
      <p:ext uri="{BB962C8B-B14F-4D97-AF65-F5344CB8AC3E}">
        <p14:creationId xmlns:p14="http://schemas.microsoft.com/office/powerpoint/2010/main" val="40145487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500"/>
                                        <p:tgtEl>
                                          <p:spTgt spid="7">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500"/>
                                        <p:tgtEl>
                                          <p:spTgt spid="7">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xEl>
                                              <p:pRg st="6" end="6"/>
                                            </p:txEl>
                                          </p:spTgt>
                                        </p:tgtEl>
                                        <p:attrNameLst>
                                          <p:attrName>style.visibility</p:attrName>
                                        </p:attrNameLst>
                                      </p:cBhvr>
                                      <p:to>
                                        <p:strVal val="visible"/>
                                      </p:to>
                                    </p:set>
                                    <p:animEffect transition="in" filter="fade">
                                      <p:cBhvr>
                                        <p:cTn id="30" dur="500"/>
                                        <p:tgtEl>
                                          <p:spTgt spid="7">
                                            <p:txEl>
                                              <p:pRg st="6" end="6"/>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xEl>
                                              <p:pRg st="7" end="7"/>
                                            </p:txEl>
                                          </p:spTgt>
                                        </p:tgtEl>
                                        <p:attrNameLst>
                                          <p:attrName>style.visibility</p:attrName>
                                        </p:attrNameLst>
                                      </p:cBhvr>
                                      <p:to>
                                        <p:strVal val="visible"/>
                                      </p:to>
                                    </p:set>
                                    <p:animEffect transition="in" filter="fade">
                                      <p:cBhvr>
                                        <p:cTn id="33" dur="500"/>
                                        <p:tgtEl>
                                          <p:spTgt spid="7">
                                            <p:txEl>
                                              <p:pRg st="7" end="7"/>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
                                            <p:txEl>
                                              <p:pRg st="8" end="8"/>
                                            </p:txEl>
                                          </p:spTgt>
                                        </p:tgtEl>
                                        <p:attrNameLst>
                                          <p:attrName>style.visibility</p:attrName>
                                        </p:attrNameLst>
                                      </p:cBhvr>
                                      <p:to>
                                        <p:strVal val="visible"/>
                                      </p:to>
                                    </p:set>
                                    <p:animEffect transition="in" filter="fade">
                                      <p:cBhvr>
                                        <p:cTn id="36" dur="500"/>
                                        <p:tgtEl>
                                          <p:spTgt spid="7">
                                            <p:txEl>
                                              <p:pRg st="8" end="8"/>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
                                            <p:txEl>
                                              <p:pRg st="9" end="9"/>
                                            </p:txEl>
                                          </p:spTgt>
                                        </p:tgtEl>
                                        <p:attrNameLst>
                                          <p:attrName>style.visibility</p:attrName>
                                        </p:attrNameLst>
                                      </p:cBhvr>
                                      <p:to>
                                        <p:strVal val="visible"/>
                                      </p:to>
                                    </p:set>
                                    <p:animEffect transition="in" filter="fade">
                                      <p:cBhvr>
                                        <p:cTn id="39" dur="500"/>
                                        <p:tgtEl>
                                          <p:spTgt spid="7">
                                            <p:txEl>
                                              <p:pRg st="9" end="9"/>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par>
                                <p:cTn id="43" presetID="10" presetClass="exit" presetSubtype="0" fill="hold" nodeType="withEffect">
                                  <p:stCondLst>
                                    <p:cond delay="0"/>
                                  </p:stCondLst>
                                  <p:childTnLst>
                                    <p:animEffect transition="out" filter="fade">
                                      <p:cBhvr>
                                        <p:cTn id="44" dur="500"/>
                                        <p:tgtEl>
                                          <p:spTgt spid="4"/>
                                        </p:tgtEl>
                                      </p:cBhvr>
                                    </p:animEffect>
                                    <p:set>
                                      <p:cBhvr>
                                        <p:cTn id="45" dur="1" fill="hold">
                                          <p:stCondLst>
                                            <p:cond delay="499"/>
                                          </p:stCondLst>
                                        </p:cTn>
                                        <p:tgtEl>
                                          <p:spTgt spid="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7">
                                            <p:txEl>
                                              <p:pRg st="11" end="11"/>
                                            </p:txEl>
                                          </p:spTgt>
                                        </p:tgtEl>
                                        <p:attrNameLst>
                                          <p:attrName>style.visibility</p:attrName>
                                        </p:attrNameLst>
                                      </p:cBhvr>
                                      <p:to>
                                        <p:strVal val="visible"/>
                                      </p:to>
                                    </p:set>
                                    <p:animEffect transition="in" filter="fade">
                                      <p:cBhvr>
                                        <p:cTn id="50" dur="500"/>
                                        <p:tgtEl>
                                          <p:spTgt spid="7">
                                            <p:txEl>
                                              <p:pRg st="11" end="11"/>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
                                            <p:txEl>
                                              <p:pRg st="12" end="12"/>
                                            </p:txEl>
                                          </p:spTgt>
                                        </p:tgtEl>
                                        <p:attrNameLst>
                                          <p:attrName>style.visibility</p:attrName>
                                        </p:attrNameLst>
                                      </p:cBhvr>
                                      <p:to>
                                        <p:strVal val="visible"/>
                                      </p:to>
                                    </p:set>
                                    <p:animEffect transition="in" filter="fade">
                                      <p:cBhvr>
                                        <p:cTn id="53" dur="500"/>
                                        <p:tgtEl>
                                          <p:spTgt spid="7">
                                            <p:txEl>
                                              <p:pRg st="12" end="12"/>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
                                            <p:txEl>
                                              <p:pRg st="13" end="13"/>
                                            </p:txEl>
                                          </p:spTgt>
                                        </p:tgtEl>
                                        <p:attrNameLst>
                                          <p:attrName>style.visibility</p:attrName>
                                        </p:attrNameLst>
                                      </p:cBhvr>
                                      <p:to>
                                        <p:strVal val="visible"/>
                                      </p:to>
                                    </p:set>
                                    <p:animEffect transition="in" filter="fade">
                                      <p:cBhvr>
                                        <p:cTn id="56" dur="500"/>
                                        <p:tgtEl>
                                          <p:spTgt spid="7">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713907" cy="1523494"/>
          </a:xfrm>
        </p:spPr>
        <p:txBody>
          <a:bodyPr/>
          <a:lstStyle/>
          <a:p>
            <a:r>
              <a:rPr lang="en-US" dirty="0"/>
              <a:t>DAC deployment from Visual Studio</a:t>
            </a:r>
            <a:endParaRPr lang="en-US" sz="4800" dirty="0"/>
          </a:p>
        </p:txBody>
      </p:sp>
      <p:sp>
        <p:nvSpPr>
          <p:cNvPr id="5" name="Subtitle 4"/>
          <p:cNvSpPr>
            <a:spLocks noGrp="1"/>
          </p:cNvSpPr>
          <p:nvPr>
            <p:ph type="subTitle" idx="1"/>
          </p:nvPr>
        </p:nvSpPr>
        <p:spPr/>
        <p:txBody>
          <a:bodyPr/>
          <a:lstStyle/>
          <a:p>
            <a:endParaRPr lang="en-US" dirty="0"/>
          </a:p>
        </p:txBody>
      </p:sp>
      <p:sp>
        <p:nvSpPr>
          <p:cNvPr id="4" name="Text Placeholder 3"/>
          <p:cNvSpPr>
            <a:spLocks noGrp="1"/>
          </p:cNvSpPr>
          <p:nvPr>
            <p:ph type="body" sz="quarter" idx="10"/>
          </p:nvPr>
        </p:nvSpPr>
        <p:spPr/>
        <p:txBody>
          <a:bodyPr/>
          <a:lstStyle/>
          <a:p>
            <a:r>
              <a:rPr lang="en-US" dirty="0" smtClean="0"/>
              <a:t>demo</a:t>
            </a:r>
            <a:endParaRPr lang="en-US" dirty="0"/>
          </a:p>
        </p:txBody>
      </p:sp>
    </p:spTree>
    <p:extLst>
      <p:ext uri="{BB962C8B-B14F-4D97-AF65-F5344CB8AC3E}">
        <p14:creationId xmlns:p14="http://schemas.microsoft.com/office/powerpoint/2010/main" val="1216451422"/>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91008" y="2397746"/>
            <a:ext cx="8022140" cy="1378644"/>
          </a:xfrm>
        </p:spPr>
        <p:txBody>
          <a:bodyPr/>
          <a:lstStyle/>
          <a:p>
            <a:r>
              <a:rPr lang="en-US" dirty="0"/>
              <a:t>Secure your </a:t>
            </a:r>
            <a:r>
              <a:rPr lang="en-US" dirty="0" smtClean="0"/>
              <a:t/>
            </a:r>
            <a:br>
              <a:rPr lang="en-US" dirty="0" smtClean="0"/>
            </a:br>
            <a:r>
              <a:rPr lang="en-US" dirty="0" smtClean="0"/>
              <a:t>Database</a:t>
            </a:r>
            <a:endParaRPr lang="en-US" dirty="0"/>
          </a:p>
        </p:txBody>
      </p:sp>
    </p:spTree>
    <p:extLst>
      <p:ext uri="{BB962C8B-B14F-4D97-AF65-F5344CB8AC3E}">
        <p14:creationId xmlns:p14="http://schemas.microsoft.com/office/powerpoint/2010/main" val="2989498135"/>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9436" y="1447801"/>
            <a:ext cx="4354060" cy="1994392"/>
          </a:xfrm>
        </p:spPr>
        <p:txBody>
          <a:bodyPr/>
          <a:lstStyle/>
          <a:p>
            <a:r>
              <a:rPr lang="en-US" sz="4800" dirty="0"/>
              <a:t>There are two </a:t>
            </a:r>
            <a:r>
              <a:rPr lang="en-US" sz="4800" dirty="0" smtClean="0"/>
              <a:t/>
            </a:r>
            <a:br>
              <a:rPr lang="en-US" sz="4800" dirty="0" smtClean="0"/>
            </a:br>
            <a:r>
              <a:rPr lang="en-US" sz="4800" dirty="0" smtClean="0"/>
              <a:t>ways </a:t>
            </a:r>
            <a:r>
              <a:rPr lang="en-US" sz="4800" dirty="0"/>
              <a:t>to secure </a:t>
            </a:r>
            <a:r>
              <a:rPr lang="en-US" sz="4800" dirty="0" smtClean="0"/>
              <a:t/>
            </a:r>
            <a:br>
              <a:rPr lang="en-US" sz="4800" dirty="0" smtClean="0"/>
            </a:br>
            <a:r>
              <a:rPr lang="en-US" sz="4800" dirty="0" smtClean="0"/>
              <a:t>a database:</a:t>
            </a:r>
            <a:endParaRPr lang="en-US" sz="4800" dirty="0"/>
          </a:p>
        </p:txBody>
      </p:sp>
      <p:sp>
        <p:nvSpPr>
          <p:cNvPr id="5" name="Rounded Rectangle 4"/>
          <p:cNvSpPr/>
          <p:nvPr/>
        </p:nvSpPr>
        <p:spPr bwMode="auto">
          <a:xfrm>
            <a:off x="4400505" y="3198720"/>
            <a:ext cx="4352868" cy="1639914"/>
          </a:xfrm>
          <a:prstGeom prst="roundRect">
            <a:avLst>
              <a:gd name="adj" fmla="val 0"/>
            </a:avLst>
          </a:prstGeom>
          <a:solidFill>
            <a:schemeClr val="accent2"/>
          </a:solidFill>
          <a:ln w="9525" cap="flat" cmpd="sng" algn="ctr">
            <a:noFill/>
            <a:prstDash val="solid"/>
          </a:ln>
          <a:effectLst/>
        </p:spPr>
        <p:txBody>
          <a:bodyPr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 </a:t>
            </a:r>
          </a:p>
        </p:txBody>
      </p:sp>
      <p:sp>
        <p:nvSpPr>
          <p:cNvPr id="7" name="TextBox 6"/>
          <p:cNvSpPr txBox="1"/>
          <p:nvPr/>
        </p:nvSpPr>
        <p:spPr>
          <a:xfrm>
            <a:off x="5562381" y="3480068"/>
            <a:ext cx="2526867" cy="1077218"/>
          </a:xfrm>
          <a:prstGeom prst="rect">
            <a:avLst/>
          </a:prstGeom>
        </p:spPr>
        <p:txBody>
          <a:bodyPr wrap="square">
            <a:spAutoFit/>
          </a:bodyPr>
          <a:lstStyle>
            <a:defPPr>
              <a:defRPr lang="en-US"/>
            </a:defPPr>
            <a:lvl1pPr defTabSz="914361">
              <a:defRPr sz="2800" kern="0">
                <a:gradFill>
                  <a:gsLst>
                    <a:gs pos="0">
                      <a:srgbClr val="FFFFFF"/>
                    </a:gs>
                    <a:gs pos="100000">
                      <a:srgbClr val="FFFFFF"/>
                    </a:gs>
                  </a:gsLst>
                  <a:lin ang="5400000" scaled="0"/>
                </a:gradFill>
              </a:defRPr>
            </a:lvl1pPr>
          </a:lstStyle>
          <a:p>
            <a:r>
              <a:rPr lang="en-US" altLang="zh-CN" sz="3200" dirty="0" smtClean="0"/>
              <a:t>Within the Database</a:t>
            </a:r>
            <a:endParaRPr lang="en-US" altLang="zh-CN" sz="3200" dirty="0"/>
          </a:p>
        </p:txBody>
      </p:sp>
      <p:sp>
        <p:nvSpPr>
          <p:cNvPr id="9" name="Rounded Rectangle 8"/>
          <p:cNvSpPr/>
          <p:nvPr/>
        </p:nvSpPr>
        <p:spPr bwMode="auto">
          <a:xfrm>
            <a:off x="4400505" y="1447800"/>
            <a:ext cx="4352868" cy="1639914"/>
          </a:xfrm>
          <a:prstGeom prst="roundRect">
            <a:avLst>
              <a:gd name="adj" fmla="val 0"/>
            </a:avLst>
          </a:prstGeom>
          <a:solidFill>
            <a:schemeClr val="accent2"/>
          </a:solidFill>
          <a:ln w="9525" cap="flat" cmpd="sng" algn="ctr">
            <a:noFill/>
            <a:prstDash val="solid"/>
          </a:ln>
          <a:effectLst/>
        </p:spPr>
        <p:txBody>
          <a:bodyPr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 </a:t>
            </a:r>
          </a:p>
        </p:txBody>
      </p:sp>
      <p:sp>
        <p:nvSpPr>
          <p:cNvPr id="10" name="TextBox 9"/>
          <p:cNvSpPr txBox="1"/>
          <p:nvPr/>
        </p:nvSpPr>
        <p:spPr>
          <a:xfrm>
            <a:off x="5562381" y="1975371"/>
            <a:ext cx="2526867" cy="1077218"/>
          </a:xfrm>
          <a:prstGeom prst="rect">
            <a:avLst/>
          </a:prstGeom>
        </p:spPr>
        <p:txBody>
          <a:bodyPr wrap="square">
            <a:spAutoFit/>
          </a:bodyPr>
          <a:lstStyle>
            <a:defPPr>
              <a:defRPr lang="en-US"/>
            </a:defPPr>
            <a:lvl1pPr defTabSz="914361">
              <a:defRPr sz="2800" kern="0">
                <a:gradFill>
                  <a:gsLst>
                    <a:gs pos="0">
                      <a:srgbClr val="FFFFFF"/>
                    </a:gs>
                    <a:gs pos="100000">
                      <a:srgbClr val="FFFFFF"/>
                    </a:gs>
                  </a:gsLst>
                  <a:lin ang="5400000" scaled="0"/>
                </a:gradFill>
              </a:defRPr>
            </a:lvl1pPr>
          </a:lstStyle>
          <a:p>
            <a:r>
              <a:rPr lang="en-US" altLang="zh-CN" sz="3200" dirty="0" smtClean="0"/>
              <a:t>On the Server</a:t>
            </a:r>
            <a:endParaRPr lang="en-US" altLang="zh-CN" sz="3200" dirty="0"/>
          </a:p>
        </p:txBody>
      </p:sp>
      <p:sp>
        <p:nvSpPr>
          <p:cNvPr id="12" name="Freeform 58"/>
          <p:cNvSpPr>
            <a:spLocks noEditPoints="1"/>
          </p:cNvSpPr>
          <p:nvPr/>
        </p:nvSpPr>
        <p:spPr bwMode="black">
          <a:xfrm>
            <a:off x="4525401" y="1705536"/>
            <a:ext cx="768947" cy="1098610"/>
          </a:xfrm>
          <a:custGeom>
            <a:avLst/>
            <a:gdLst>
              <a:gd name="T0" fmla="*/ 181 w 182"/>
              <a:gd name="T1" fmla="*/ 65 h 195"/>
              <a:gd name="T2" fmla="*/ 88 w 182"/>
              <a:gd name="T3" fmla="*/ 0 h 195"/>
              <a:gd name="T4" fmla="*/ 88 w 182"/>
              <a:gd name="T5" fmla="*/ 40 h 195"/>
              <a:gd name="T6" fmla="*/ 1 w 182"/>
              <a:gd name="T7" fmla="*/ 40 h 195"/>
              <a:gd name="T8" fmla="*/ 1 w 182"/>
              <a:gd name="T9" fmla="*/ 89 h 195"/>
              <a:gd name="T10" fmla="*/ 57 w 182"/>
              <a:gd name="T11" fmla="*/ 89 h 195"/>
              <a:gd name="T12" fmla="*/ 88 w 182"/>
              <a:gd name="T13" fmla="*/ 68 h 195"/>
              <a:gd name="T14" fmla="*/ 88 w 182"/>
              <a:gd name="T15" fmla="*/ 130 h 195"/>
              <a:gd name="T16" fmla="*/ 181 w 182"/>
              <a:gd name="T17" fmla="*/ 65 h 195"/>
              <a:gd name="T18" fmla="*/ 19 w 182"/>
              <a:gd name="T19" fmla="*/ 127 h 195"/>
              <a:gd name="T20" fmla="*/ 88 w 182"/>
              <a:gd name="T21" fmla="*/ 172 h 195"/>
              <a:gd name="T22" fmla="*/ 88 w 182"/>
              <a:gd name="T23" fmla="*/ 142 h 195"/>
              <a:gd name="T24" fmla="*/ 178 w 182"/>
              <a:gd name="T25" fmla="*/ 142 h 195"/>
              <a:gd name="T26" fmla="*/ 178 w 182"/>
              <a:gd name="T27" fmla="*/ 153 h 195"/>
              <a:gd name="T28" fmla="*/ 100 w 182"/>
              <a:gd name="T29" fmla="*/ 153 h 195"/>
              <a:gd name="T30" fmla="*/ 100 w 182"/>
              <a:gd name="T31" fmla="*/ 195 h 195"/>
              <a:gd name="T32" fmla="*/ 0 w 182"/>
              <a:gd name="T33" fmla="*/ 127 h 195"/>
              <a:gd name="T34" fmla="*/ 19 w 182"/>
              <a:gd name="T35" fmla="*/ 12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2" h="195">
                <a:moveTo>
                  <a:pt x="181" y="65"/>
                </a:moveTo>
                <a:cubicBezTo>
                  <a:pt x="88" y="0"/>
                  <a:pt x="88" y="0"/>
                  <a:pt x="88" y="0"/>
                </a:cubicBezTo>
                <a:cubicBezTo>
                  <a:pt x="88" y="40"/>
                  <a:pt x="88" y="40"/>
                  <a:pt x="88" y="40"/>
                </a:cubicBezTo>
                <a:cubicBezTo>
                  <a:pt x="1" y="40"/>
                  <a:pt x="1" y="40"/>
                  <a:pt x="1" y="40"/>
                </a:cubicBezTo>
                <a:cubicBezTo>
                  <a:pt x="1" y="89"/>
                  <a:pt x="1" y="89"/>
                  <a:pt x="1" y="89"/>
                </a:cubicBezTo>
                <a:cubicBezTo>
                  <a:pt x="57" y="89"/>
                  <a:pt x="57" y="89"/>
                  <a:pt x="57" y="89"/>
                </a:cubicBezTo>
                <a:cubicBezTo>
                  <a:pt x="88" y="68"/>
                  <a:pt x="88" y="68"/>
                  <a:pt x="88" y="68"/>
                </a:cubicBezTo>
                <a:cubicBezTo>
                  <a:pt x="88" y="130"/>
                  <a:pt x="88" y="130"/>
                  <a:pt x="88" y="130"/>
                </a:cubicBezTo>
                <a:cubicBezTo>
                  <a:pt x="181" y="65"/>
                  <a:pt x="181" y="65"/>
                  <a:pt x="181" y="65"/>
                </a:cubicBezTo>
                <a:close/>
                <a:moveTo>
                  <a:pt x="19" y="127"/>
                </a:moveTo>
                <a:cubicBezTo>
                  <a:pt x="88" y="172"/>
                  <a:pt x="88" y="172"/>
                  <a:pt x="88" y="172"/>
                </a:cubicBezTo>
                <a:cubicBezTo>
                  <a:pt x="88" y="142"/>
                  <a:pt x="88" y="142"/>
                  <a:pt x="88" y="142"/>
                </a:cubicBezTo>
                <a:cubicBezTo>
                  <a:pt x="178" y="142"/>
                  <a:pt x="178" y="142"/>
                  <a:pt x="178" y="142"/>
                </a:cubicBezTo>
                <a:cubicBezTo>
                  <a:pt x="182" y="142"/>
                  <a:pt x="182" y="153"/>
                  <a:pt x="178" y="153"/>
                </a:cubicBezTo>
                <a:cubicBezTo>
                  <a:pt x="100" y="153"/>
                  <a:pt x="100" y="153"/>
                  <a:pt x="100" y="153"/>
                </a:cubicBezTo>
                <a:cubicBezTo>
                  <a:pt x="100" y="195"/>
                  <a:pt x="100" y="195"/>
                  <a:pt x="100" y="195"/>
                </a:cubicBezTo>
                <a:cubicBezTo>
                  <a:pt x="0" y="127"/>
                  <a:pt x="0" y="127"/>
                  <a:pt x="0" y="127"/>
                </a:cubicBezTo>
                <a:cubicBezTo>
                  <a:pt x="19" y="127"/>
                  <a:pt x="19" y="127"/>
                  <a:pt x="19" y="127"/>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dirty="0"/>
          </a:p>
        </p:txBody>
      </p:sp>
      <p:sp>
        <p:nvSpPr>
          <p:cNvPr id="13" name="Freeform 83"/>
          <p:cNvSpPr>
            <a:spLocks noEditPoints="1"/>
          </p:cNvSpPr>
          <p:nvPr/>
        </p:nvSpPr>
        <p:spPr bwMode="black">
          <a:xfrm>
            <a:off x="4528028" y="3465419"/>
            <a:ext cx="770538" cy="1084254"/>
          </a:xfrm>
          <a:custGeom>
            <a:avLst/>
            <a:gdLst>
              <a:gd name="T0" fmla="*/ 502 w 2107"/>
              <a:gd name="T1" fmla="*/ 1162 h 2221"/>
              <a:gd name="T2" fmla="*/ 239 w 2107"/>
              <a:gd name="T3" fmla="*/ 2072 h 2221"/>
              <a:gd name="T4" fmla="*/ 1587 w 2107"/>
              <a:gd name="T5" fmla="*/ 1800 h 2221"/>
              <a:gd name="T6" fmla="*/ 1487 w 2107"/>
              <a:gd name="T7" fmla="*/ 1835 h 2221"/>
              <a:gd name="T8" fmla="*/ 1579 w 2107"/>
              <a:gd name="T9" fmla="*/ 1870 h 2221"/>
              <a:gd name="T10" fmla="*/ 1470 w 2107"/>
              <a:gd name="T11" fmla="*/ 1847 h 2221"/>
              <a:gd name="T12" fmla="*/ 983 w 2107"/>
              <a:gd name="T13" fmla="*/ 1837 h 2221"/>
              <a:gd name="T14" fmla="*/ 1062 w 2107"/>
              <a:gd name="T15" fmla="*/ 1872 h 2221"/>
              <a:gd name="T16" fmla="*/ 956 w 2107"/>
              <a:gd name="T17" fmla="*/ 1951 h 2221"/>
              <a:gd name="T18" fmla="*/ 1046 w 2107"/>
              <a:gd name="T19" fmla="*/ 1970 h 2221"/>
              <a:gd name="T20" fmla="*/ 820 w 2107"/>
              <a:gd name="T21" fmla="*/ 1872 h 2221"/>
              <a:gd name="T22" fmla="*/ 899 w 2107"/>
              <a:gd name="T23" fmla="*/ 1836 h 2221"/>
              <a:gd name="T24" fmla="*/ 841 w 2107"/>
              <a:gd name="T25" fmla="*/ 1886 h 2221"/>
              <a:gd name="T26" fmla="*/ 905 w 2107"/>
              <a:gd name="T27" fmla="*/ 1920 h 2221"/>
              <a:gd name="T28" fmla="*/ 882 w 2107"/>
              <a:gd name="T29" fmla="*/ 1971 h 2221"/>
              <a:gd name="T30" fmla="*/ 687 w 2107"/>
              <a:gd name="T31" fmla="*/ 1847 h 2221"/>
              <a:gd name="T32" fmla="*/ 780 w 2107"/>
              <a:gd name="T33" fmla="*/ 1844 h 2221"/>
              <a:gd name="T34" fmla="*/ 760 w 2107"/>
              <a:gd name="T35" fmla="*/ 1882 h 2221"/>
              <a:gd name="T36" fmla="*/ 703 w 2107"/>
              <a:gd name="T37" fmla="*/ 1912 h 2221"/>
              <a:gd name="T38" fmla="*/ 682 w 2107"/>
              <a:gd name="T39" fmla="*/ 1972 h 2221"/>
              <a:gd name="T40" fmla="*/ 647 w 2107"/>
              <a:gd name="T41" fmla="*/ 1928 h 2221"/>
              <a:gd name="T42" fmla="*/ 631 w 2107"/>
              <a:gd name="T43" fmla="*/ 1862 h 2221"/>
              <a:gd name="T44" fmla="*/ 545 w 2107"/>
              <a:gd name="T45" fmla="*/ 2017 h 2221"/>
              <a:gd name="T46" fmla="*/ 416 w 2107"/>
              <a:gd name="T47" fmla="*/ 2078 h 2221"/>
              <a:gd name="T48" fmla="*/ 435 w 2107"/>
              <a:gd name="T49" fmla="*/ 2014 h 2221"/>
              <a:gd name="T50" fmla="*/ 538 w 2107"/>
              <a:gd name="T51" fmla="*/ 2006 h 2221"/>
              <a:gd name="T52" fmla="*/ 520 w 2107"/>
              <a:gd name="T53" fmla="*/ 1973 h 2221"/>
              <a:gd name="T54" fmla="*/ 490 w 2107"/>
              <a:gd name="T55" fmla="*/ 1930 h 2221"/>
              <a:gd name="T56" fmla="*/ 587 w 2107"/>
              <a:gd name="T57" fmla="*/ 1913 h 2221"/>
              <a:gd name="T58" fmla="*/ 1055 w 2107"/>
              <a:gd name="T59" fmla="*/ 2071 h 2221"/>
              <a:gd name="T60" fmla="*/ 605 w 2107"/>
              <a:gd name="T61" fmla="*/ 2078 h 2221"/>
              <a:gd name="T62" fmla="*/ 613 w 2107"/>
              <a:gd name="T63" fmla="*/ 2010 h 2221"/>
              <a:gd name="T64" fmla="*/ 1046 w 2107"/>
              <a:gd name="T65" fmla="*/ 2003 h 2221"/>
              <a:gd name="T66" fmla="*/ 1113 w 2107"/>
              <a:gd name="T67" fmla="*/ 1877 h 2221"/>
              <a:gd name="T68" fmla="*/ 1176 w 2107"/>
              <a:gd name="T69" fmla="*/ 1835 h 2221"/>
              <a:gd name="T70" fmla="*/ 1137 w 2107"/>
              <a:gd name="T71" fmla="*/ 1885 h 2221"/>
              <a:gd name="T72" fmla="*/ 1115 w 2107"/>
              <a:gd name="T73" fmla="*/ 1926 h 2221"/>
              <a:gd name="T74" fmla="*/ 1215 w 2107"/>
              <a:gd name="T75" fmla="*/ 1968 h 2221"/>
              <a:gd name="T76" fmla="*/ 1135 w 2107"/>
              <a:gd name="T77" fmla="*/ 1970 h 2221"/>
              <a:gd name="T78" fmla="*/ 1146 w 2107"/>
              <a:gd name="T79" fmla="*/ 2075 h 2221"/>
              <a:gd name="T80" fmla="*/ 1122 w 2107"/>
              <a:gd name="T81" fmla="*/ 2019 h 2221"/>
              <a:gd name="T82" fmla="*/ 1139 w 2107"/>
              <a:gd name="T83" fmla="*/ 2003 h 2221"/>
              <a:gd name="T84" fmla="*/ 1217 w 2107"/>
              <a:gd name="T85" fmla="*/ 2003 h 2221"/>
              <a:gd name="T86" fmla="*/ 1337 w 2107"/>
              <a:gd name="T87" fmla="*/ 1868 h 2221"/>
              <a:gd name="T88" fmla="*/ 1411 w 2107"/>
              <a:gd name="T89" fmla="*/ 1838 h 2221"/>
              <a:gd name="T90" fmla="*/ 1425 w 2107"/>
              <a:gd name="T91" fmla="*/ 1883 h 2221"/>
              <a:gd name="T92" fmla="*/ 1359 w 2107"/>
              <a:gd name="T93" fmla="*/ 1927 h 2221"/>
              <a:gd name="T94" fmla="*/ 1476 w 2107"/>
              <a:gd name="T95" fmla="*/ 1956 h 2221"/>
              <a:gd name="T96" fmla="*/ 1461 w 2107"/>
              <a:gd name="T97" fmla="*/ 1970 h 2221"/>
              <a:gd name="T98" fmla="*/ 1511 w 2107"/>
              <a:gd name="T99" fmla="*/ 2075 h 2221"/>
              <a:gd name="T100" fmla="*/ 1393 w 2107"/>
              <a:gd name="T101" fmla="*/ 2019 h 2221"/>
              <a:gd name="T102" fmla="*/ 1475 w 2107"/>
              <a:gd name="T103" fmla="*/ 2001 h 2221"/>
              <a:gd name="T104" fmla="*/ 1681 w 2107"/>
              <a:gd name="T105" fmla="*/ 2018 h 2221"/>
              <a:gd name="T106" fmla="*/ 1623 w 2107"/>
              <a:gd name="T107" fmla="*/ 2075 h 2221"/>
              <a:gd name="T108" fmla="*/ 1639 w 2107"/>
              <a:gd name="T109" fmla="*/ 2000 h 2221"/>
              <a:gd name="T110" fmla="*/ 1630 w 2107"/>
              <a:gd name="T111" fmla="*/ 1969 h 2221"/>
              <a:gd name="T112" fmla="*/ 1532 w 2107"/>
              <a:gd name="T113" fmla="*/ 1910 h 2221"/>
              <a:gd name="T114" fmla="*/ 933 w 2107"/>
              <a:gd name="T115" fmla="*/ 1308 h 2221"/>
              <a:gd name="T116" fmla="*/ 9 w 2107"/>
              <a:gd name="T117" fmla="*/ 909 h 2221"/>
              <a:gd name="T118" fmla="*/ 413 w 2107"/>
              <a:gd name="T119" fmla="*/ 386 h 2221"/>
              <a:gd name="T120" fmla="*/ 1700 w 2107"/>
              <a:gd name="T121" fmla="*/ 556 h 2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07" h="2221">
                <a:moveTo>
                  <a:pt x="2107" y="809"/>
                </a:moveTo>
                <a:cubicBezTo>
                  <a:pt x="2106" y="786"/>
                  <a:pt x="2103" y="764"/>
                  <a:pt x="2098" y="742"/>
                </a:cubicBezTo>
                <a:cubicBezTo>
                  <a:pt x="2098" y="745"/>
                  <a:pt x="2098" y="747"/>
                  <a:pt x="2098" y="749"/>
                </a:cubicBezTo>
                <a:cubicBezTo>
                  <a:pt x="2096" y="810"/>
                  <a:pt x="2076" y="869"/>
                  <a:pt x="2040" y="926"/>
                </a:cubicBezTo>
                <a:cubicBezTo>
                  <a:pt x="2018" y="961"/>
                  <a:pt x="1988" y="995"/>
                  <a:pt x="1953" y="1027"/>
                </a:cubicBezTo>
                <a:cubicBezTo>
                  <a:pt x="1918" y="1064"/>
                  <a:pt x="1873" y="1098"/>
                  <a:pt x="1819" y="1131"/>
                </a:cubicBezTo>
                <a:cubicBezTo>
                  <a:pt x="1777" y="1156"/>
                  <a:pt x="1731" y="1178"/>
                  <a:pt x="1682" y="1198"/>
                </a:cubicBezTo>
                <a:cubicBezTo>
                  <a:pt x="1682" y="1061"/>
                  <a:pt x="1682" y="1061"/>
                  <a:pt x="1682" y="1061"/>
                </a:cubicBezTo>
                <a:cubicBezTo>
                  <a:pt x="1682" y="1059"/>
                  <a:pt x="1682" y="1058"/>
                  <a:pt x="1682" y="1056"/>
                </a:cubicBezTo>
                <a:cubicBezTo>
                  <a:pt x="1680" y="988"/>
                  <a:pt x="1624" y="933"/>
                  <a:pt x="1554" y="933"/>
                </a:cubicBezTo>
                <a:cubicBezTo>
                  <a:pt x="555" y="933"/>
                  <a:pt x="555" y="933"/>
                  <a:pt x="555" y="933"/>
                </a:cubicBezTo>
                <a:cubicBezTo>
                  <a:pt x="484" y="933"/>
                  <a:pt x="426" y="990"/>
                  <a:pt x="426" y="1061"/>
                </a:cubicBezTo>
                <a:cubicBezTo>
                  <a:pt x="426" y="1141"/>
                  <a:pt x="426" y="1141"/>
                  <a:pt x="426" y="1141"/>
                </a:cubicBezTo>
                <a:cubicBezTo>
                  <a:pt x="430" y="1142"/>
                  <a:pt x="430" y="1142"/>
                  <a:pt x="430" y="1142"/>
                </a:cubicBezTo>
                <a:cubicBezTo>
                  <a:pt x="430" y="1143"/>
                  <a:pt x="459" y="1152"/>
                  <a:pt x="502" y="1162"/>
                </a:cubicBezTo>
                <a:cubicBezTo>
                  <a:pt x="502" y="1069"/>
                  <a:pt x="502" y="1069"/>
                  <a:pt x="502" y="1069"/>
                </a:cubicBezTo>
                <a:cubicBezTo>
                  <a:pt x="502" y="1032"/>
                  <a:pt x="531" y="1003"/>
                  <a:pt x="568" y="1003"/>
                </a:cubicBezTo>
                <a:cubicBezTo>
                  <a:pt x="1541" y="1003"/>
                  <a:pt x="1541" y="1003"/>
                  <a:pt x="1541" y="1003"/>
                </a:cubicBezTo>
                <a:cubicBezTo>
                  <a:pt x="1577" y="1003"/>
                  <a:pt x="1607" y="1032"/>
                  <a:pt x="1607" y="1069"/>
                </a:cubicBezTo>
                <a:cubicBezTo>
                  <a:pt x="1607" y="1668"/>
                  <a:pt x="1607" y="1668"/>
                  <a:pt x="1607" y="1668"/>
                </a:cubicBezTo>
                <a:cubicBezTo>
                  <a:pt x="1607" y="1704"/>
                  <a:pt x="1577" y="1734"/>
                  <a:pt x="1541" y="1734"/>
                </a:cubicBezTo>
                <a:cubicBezTo>
                  <a:pt x="568" y="1734"/>
                  <a:pt x="568" y="1734"/>
                  <a:pt x="568" y="1734"/>
                </a:cubicBezTo>
                <a:cubicBezTo>
                  <a:pt x="531" y="1734"/>
                  <a:pt x="502" y="1704"/>
                  <a:pt x="502" y="1668"/>
                </a:cubicBezTo>
                <a:cubicBezTo>
                  <a:pt x="502" y="1541"/>
                  <a:pt x="502" y="1541"/>
                  <a:pt x="502" y="1541"/>
                </a:cubicBezTo>
                <a:cubicBezTo>
                  <a:pt x="476" y="1535"/>
                  <a:pt x="451" y="1528"/>
                  <a:pt x="426" y="1520"/>
                </a:cubicBezTo>
                <a:cubicBezTo>
                  <a:pt x="426" y="1676"/>
                  <a:pt x="426" y="1676"/>
                  <a:pt x="426" y="1676"/>
                </a:cubicBezTo>
                <a:cubicBezTo>
                  <a:pt x="426" y="1736"/>
                  <a:pt x="467" y="1786"/>
                  <a:pt x="523" y="1800"/>
                </a:cubicBezTo>
                <a:cubicBezTo>
                  <a:pt x="491" y="1802"/>
                  <a:pt x="456" y="1813"/>
                  <a:pt x="435" y="1837"/>
                </a:cubicBezTo>
                <a:cubicBezTo>
                  <a:pt x="419" y="1857"/>
                  <a:pt x="403" y="1876"/>
                  <a:pt x="387" y="1895"/>
                </a:cubicBezTo>
                <a:cubicBezTo>
                  <a:pt x="337" y="1954"/>
                  <a:pt x="288" y="2013"/>
                  <a:pt x="239" y="2072"/>
                </a:cubicBezTo>
                <a:cubicBezTo>
                  <a:pt x="227" y="2086"/>
                  <a:pt x="203" y="2107"/>
                  <a:pt x="203" y="2127"/>
                </a:cubicBezTo>
                <a:cubicBezTo>
                  <a:pt x="203" y="2183"/>
                  <a:pt x="203" y="2183"/>
                  <a:pt x="203" y="2183"/>
                </a:cubicBezTo>
                <a:cubicBezTo>
                  <a:pt x="204" y="2190"/>
                  <a:pt x="206" y="2197"/>
                  <a:pt x="209" y="2202"/>
                </a:cubicBezTo>
                <a:cubicBezTo>
                  <a:pt x="222" y="2220"/>
                  <a:pt x="247" y="2221"/>
                  <a:pt x="267" y="2221"/>
                </a:cubicBezTo>
                <a:cubicBezTo>
                  <a:pt x="295" y="2221"/>
                  <a:pt x="1759" y="2221"/>
                  <a:pt x="1804" y="2221"/>
                </a:cubicBezTo>
                <a:cubicBezTo>
                  <a:pt x="1826" y="2221"/>
                  <a:pt x="1850" y="2219"/>
                  <a:pt x="1871" y="2214"/>
                </a:cubicBezTo>
                <a:cubicBezTo>
                  <a:pt x="1886" y="2211"/>
                  <a:pt x="1903" y="2203"/>
                  <a:pt x="1905" y="2186"/>
                </a:cubicBezTo>
                <a:cubicBezTo>
                  <a:pt x="1905" y="2126"/>
                  <a:pt x="1905" y="2126"/>
                  <a:pt x="1905" y="2126"/>
                </a:cubicBezTo>
                <a:cubicBezTo>
                  <a:pt x="1907" y="2113"/>
                  <a:pt x="1899" y="2100"/>
                  <a:pt x="1891" y="2091"/>
                </a:cubicBezTo>
                <a:cubicBezTo>
                  <a:pt x="1887" y="2086"/>
                  <a:pt x="1883" y="2081"/>
                  <a:pt x="1879" y="2077"/>
                </a:cubicBezTo>
                <a:cubicBezTo>
                  <a:pt x="1858" y="2052"/>
                  <a:pt x="1837" y="2027"/>
                  <a:pt x="1816" y="2003"/>
                </a:cubicBezTo>
                <a:cubicBezTo>
                  <a:pt x="1770" y="1948"/>
                  <a:pt x="1724" y="1894"/>
                  <a:pt x="1678" y="1840"/>
                </a:cubicBezTo>
                <a:cubicBezTo>
                  <a:pt x="1676" y="1837"/>
                  <a:pt x="1674" y="1834"/>
                  <a:pt x="1671" y="1832"/>
                </a:cubicBezTo>
                <a:cubicBezTo>
                  <a:pt x="1662" y="1820"/>
                  <a:pt x="1647" y="1813"/>
                  <a:pt x="1633" y="1809"/>
                </a:cubicBezTo>
                <a:cubicBezTo>
                  <a:pt x="1618" y="1804"/>
                  <a:pt x="1603" y="1801"/>
                  <a:pt x="1587" y="1800"/>
                </a:cubicBezTo>
                <a:cubicBezTo>
                  <a:pt x="1642" y="1785"/>
                  <a:pt x="1682" y="1735"/>
                  <a:pt x="1682" y="1676"/>
                </a:cubicBezTo>
                <a:cubicBezTo>
                  <a:pt x="1682" y="1462"/>
                  <a:pt x="1682" y="1462"/>
                  <a:pt x="1682" y="1462"/>
                </a:cubicBezTo>
                <a:cubicBezTo>
                  <a:pt x="1698" y="1455"/>
                  <a:pt x="1714" y="1448"/>
                  <a:pt x="1730" y="1441"/>
                </a:cubicBezTo>
                <a:cubicBezTo>
                  <a:pt x="1801" y="1408"/>
                  <a:pt x="1863" y="1368"/>
                  <a:pt x="1916" y="1325"/>
                </a:cubicBezTo>
                <a:cubicBezTo>
                  <a:pt x="1946" y="1300"/>
                  <a:pt x="1972" y="1273"/>
                  <a:pt x="1995" y="1246"/>
                </a:cubicBezTo>
                <a:cubicBezTo>
                  <a:pt x="2018" y="1218"/>
                  <a:pt x="2037" y="1187"/>
                  <a:pt x="2054" y="1154"/>
                </a:cubicBezTo>
                <a:cubicBezTo>
                  <a:pt x="2068" y="1124"/>
                  <a:pt x="2079" y="1090"/>
                  <a:pt x="2084" y="1054"/>
                </a:cubicBezTo>
                <a:cubicBezTo>
                  <a:pt x="2086" y="1040"/>
                  <a:pt x="2087" y="1026"/>
                  <a:pt x="2089" y="1013"/>
                </a:cubicBezTo>
                <a:cubicBezTo>
                  <a:pt x="2089" y="1008"/>
                  <a:pt x="2090" y="1003"/>
                  <a:pt x="2090" y="998"/>
                </a:cubicBezTo>
                <a:cubicBezTo>
                  <a:pt x="2102" y="877"/>
                  <a:pt x="2102" y="877"/>
                  <a:pt x="2102" y="877"/>
                </a:cubicBezTo>
                <a:cubicBezTo>
                  <a:pt x="2103" y="874"/>
                  <a:pt x="2103" y="870"/>
                  <a:pt x="2103" y="867"/>
                </a:cubicBezTo>
                <a:cubicBezTo>
                  <a:pt x="2105" y="848"/>
                  <a:pt x="2107" y="829"/>
                  <a:pt x="2107" y="809"/>
                </a:cubicBezTo>
                <a:close/>
                <a:moveTo>
                  <a:pt x="1474" y="1837"/>
                </a:moveTo>
                <a:cubicBezTo>
                  <a:pt x="1475" y="1836"/>
                  <a:pt x="1476" y="1836"/>
                  <a:pt x="1478" y="1836"/>
                </a:cubicBezTo>
                <a:cubicBezTo>
                  <a:pt x="1481" y="1835"/>
                  <a:pt x="1483" y="1835"/>
                  <a:pt x="1487" y="1835"/>
                </a:cubicBezTo>
                <a:cubicBezTo>
                  <a:pt x="1492" y="1835"/>
                  <a:pt x="1492" y="1835"/>
                  <a:pt x="1492" y="1835"/>
                </a:cubicBezTo>
                <a:cubicBezTo>
                  <a:pt x="1492" y="1835"/>
                  <a:pt x="1492" y="1835"/>
                  <a:pt x="1492" y="1835"/>
                </a:cubicBezTo>
                <a:cubicBezTo>
                  <a:pt x="1502" y="1835"/>
                  <a:pt x="1511" y="1835"/>
                  <a:pt x="1521" y="1835"/>
                </a:cubicBezTo>
                <a:cubicBezTo>
                  <a:pt x="1521" y="1835"/>
                  <a:pt x="1521" y="1835"/>
                  <a:pt x="1521" y="1835"/>
                </a:cubicBezTo>
                <a:cubicBezTo>
                  <a:pt x="1531" y="1835"/>
                  <a:pt x="1531" y="1835"/>
                  <a:pt x="1531" y="1835"/>
                </a:cubicBezTo>
                <a:cubicBezTo>
                  <a:pt x="1534" y="1834"/>
                  <a:pt x="1538" y="1835"/>
                  <a:pt x="1541" y="1835"/>
                </a:cubicBezTo>
                <a:cubicBezTo>
                  <a:pt x="1543" y="1836"/>
                  <a:pt x="1546" y="1836"/>
                  <a:pt x="1548" y="1837"/>
                </a:cubicBezTo>
                <a:cubicBezTo>
                  <a:pt x="1548" y="1837"/>
                  <a:pt x="1548" y="1837"/>
                  <a:pt x="1548" y="1837"/>
                </a:cubicBezTo>
                <a:cubicBezTo>
                  <a:pt x="1549" y="1837"/>
                  <a:pt x="1549" y="1838"/>
                  <a:pt x="1549" y="1838"/>
                </a:cubicBezTo>
                <a:cubicBezTo>
                  <a:pt x="1550" y="1838"/>
                  <a:pt x="1550" y="1838"/>
                  <a:pt x="1550" y="1838"/>
                </a:cubicBezTo>
                <a:cubicBezTo>
                  <a:pt x="1553" y="1839"/>
                  <a:pt x="1556" y="1840"/>
                  <a:pt x="1558" y="1842"/>
                </a:cubicBezTo>
                <a:cubicBezTo>
                  <a:pt x="1560" y="1843"/>
                  <a:pt x="1562" y="1845"/>
                  <a:pt x="1563" y="1847"/>
                </a:cubicBezTo>
                <a:cubicBezTo>
                  <a:pt x="1571" y="1858"/>
                  <a:pt x="1571" y="1858"/>
                  <a:pt x="1571" y="1858"/>
                </a:cubicBezTo>
                <a:cubicBezTo>
                  <a:pt x="1573" y="1861"/>
                  <a:pt x="1577" y="1865"/>
                  <a:pt x="1579" y="1870"/>
                </a:cubicBezTo>
                <a:cubicBezTo>
                  <a:pt x="1579" y="1870"/>
                  <a:pt x="1579" y="1870"/>
                  <a:pt x="1579" y="1870"/>
                </a:cubicBezTo>
                <a:cubicBezTo>
                  <a:pt x="1581" y="1872"/>
                  <a:pt x="1581" y="1874"/>
                  <a:pt x="1581" y="1876"/>
                </a:cubicBezTo>
                <a:cubicBezTo>
                  <a:pt x="1581" y="1877"/>
                  <a:pt x="1580" y="1878"/>
                  <a:pt x="1579" y="1879"/>
                </a:cubicBezTo>
                <a:cubicBezTo>
                  <a:pt x="1579" y="1879"/>
                  <a:pt x="1579" y="1880"/>
                  <a:pt x="1579" y="1880"/>
                </a:cubicBezTo>
                <a:cubicBezTo>
                  <a:pt x="1579" y="1880"/>
                  <a:pt x="1579" y="1880"/>
                  <a:pt x="1579" y="1880"/>
                </a:cubicBezTo>
                <a:cubicBezTo>
                  <a:pt x="1578" y="1880"/>
                  <a:pt x="1578" y="1880"/>
                  <a:pt x="1578" y="1880"/>
                </a:cubicBezTo>
                <a:cubicBezTo>
                  <a:pt x="1578" y="1880"/>
                  <a:pt x="1578" y="1881"/>
                  <a:pt x="1577" y="1881"/>
                </a:cubicBezTo>
                <a:cubicBezTo>
                  <a:pt x="1577" y="1881"/>
                  <a:pt x="1577" y="1881"/>
                  <a:pt x="1576" y="1881"/>
                </a:cubicBezTo>
                <a:cubicBezTo>
                  <a:pt x="1576" y="1881"/>
                  <a:pt x="1576" y="1882"/>
                  <a:pt x="1575" y="1882"/>
                </a:cubicBezTo>
                <a:cubicBezTo>
                  <a:pt x="1569" y="1885"/>
                  <a:pt x="1560" y="1884"/>
                  <a:pt x="1553" y="1884"/>
                </a:cubicBezTo>
                <a:cubicBezTo>
                  <a:pt x="1516" y="1884"/>
                  <a:pt x="1516" y="1884"/>
                  <a:pt x="1516" y="1884"/>
                </a:cubicBezTo>
                <a:cubicBezTo>
                  <a:pt x="1509" y="1884"/>
                  <a:pt x="1501" y="1883"/>
                  <a:pt x="1494" y="1879"/>
                </a:cubicBezTo>
                <a:cubicBezTo>
                  <a:pt x="1492" y="1878"/>
                  <a:pt x="1490" y="1877"/>
                  <a:pt x="1488" y="1876"/>
                </a:cubicBezTo>
                <a:cubicBezTo>
                  <a:pt x="1486" y="1874"/>
                  <a:pt x="1484" y="1872"/>
                  <a:pt x="1483" y="1871"/>
                </a:cubicBezTo>
                <a:cubicBezTo>
                  <a:pt x="1481" y="1868"/>
                  <a:pt x="1481" y="1868"/>
                  <a:pt x="1481" y="1868"/>
                </a:cubicBezTo>
                <a:cubicBezTo>
                  <a:pt x="1478" y="1861"/>
                  <a:pt x="1473" y="1854"/>
                  <a:pt x="1470" y="1847"/>
                </a:cubicBezTo>
                <a:cubicBezTo>
                  <a:pt x="1467" y="1842"/>
                  <a:pt x="1469" y="1839"/>
                  <a:pt x="1474" y="1837"/>
                </a:cubicBezTo>
                <a:close/>
                <a:moveTo>
                  <a:pt x="965" y="1871"/>
                </a:moveTo>
                <a:cubicBezTo>
                  <a:pt x="966" y="1869"/>
                  <a:pt x="966" y="1868"/>
                  <a:pt x="966" y="1866"/>
                </a:cubicBezTo>
                <a:cubicBezTo>
                  <a:pt x="966" y="1866"/>
                  <a:pt x="966" y="1866"/>
                  <a:pt x="966" y="1866"/>
                </a:cubicBezTo>
                <a:cubicBezTo>
                  <a:pt x="967" y="1861"/>
                  <a:pt x="966" y="1855"/>
                  <a:pt x="968" y="1850"/>
                </a:cubicBezTo>
                <a:cubicBezTo>
                  <a:pt x="968" y="1848"/>
                  <a:pt x="968" y="1848"/>
                  <a:pt x="968" y="1848"/>
                </a:cubicBezTo>
                <a:cubicBezTo>
                  <a:pt x="968" y="1846"/>
                  <a:pt x="969" y="1845"/>
                  <a:pt x="970" y="1843"/>
                </a:cubicBezTo>
                <a:cubicBezTo>
                  <a:pt x="971" y="1842"/>
                  <a:pt x="973" y="1841"/>
                  <a:pt x="974" y="1841"/>
                </a:cubicBezTo>
                <a:cubicBezTo>
                  <a:pt x="974" y="1840"/>
                  <a:pt x="974" y="1840"/>
                  <a:pt x="974" y="1840"/>
                </a:cubicBezTo>
                <a:cubicBezTo>
                  <a:pt x="975" y="1840"/>
                  <a:pt x="975" y="1840"/>
                  <a:pt x="975" y="1840"/>
                </a:cubicBezTo>
                <a:cubicBezTo>
                  <a:pt x="976" y="1840"/>
                  <a:pt x="976" y="1839"/>
                  <a:pt x="976" y="1839"/>
                </a:cubicBezTo>
                <a:cubicBezTo>
                  <a:pt x="976" y="1839"/>
                  <a:pt x="977" y="1839"/>
                  <a:pt x="977" y="1839"/>
                </a:cubicBezTo>
                <a:cubicBezTo>
                  <a:pt x="978" y="1839"/>
                  <a:pt x="978" y="1838"/>
                  <a:pt x="979" y="1838"/>
                </a:cubicBezTo>
                <a:cubicBezTo>
                  <a:pt x="980" y="1838"/>
                  <a:pt x="980" y="1838"/>
                  <a:pt x="980" y="1838"/>
                </a:cubicBezTo>
                <a:cubicBezTo>
                  <a:pt x="981" y="1837"/>
                  <a:pt x="982" y="1837"/>
                  <a:pt x="983" y="1837"/>
                </a:cubicBezTo>
                <a:cubicBezTo>
                  <a:pt x="983" y="1837"/>
                  <a:pt x="984" y="1837"/>
                  <a:pt x="984" y="1837"/>
                </a:cubicBezTo>
                <a:cubicBezTo>
                  <a:pt x="984" y="1837"/>
                  <a:pt x="984" y="1837"/>
                  <a:pt x="985" y="1837"/>
                </a:cubicBezTo>
                <a:cubicBezTo>
                  <a:pt x="985" y="1837"/>
                  <a:pt x="985" y="1837"/>
                  <a:pt x="986" y="1836"/>
                </a:cubicBezTo>
                <a:cubicBezTo>
                  <a:pt x="988" y="1836"/>
                  <a:pt x="991" y="1836"/>
                  <a:pt x="993" y="1836"/>
                </a:cubicBezTo>
                <a:cubicBezTo>
                  <a:pt x="995" y="1836"/>
                  <a:pt x="995" y="1836"/>
                  <a:pt x="995" y="1836"/>
                </a:cubicBezTo>
                <a:cubicBezTo>
                  <a:pt x="998" y="1836"/>
                  <a:pt x="1000" y="1836"/>
                  <a:pt x="1003" y="1836"/>
                </a:cubicBezTo>
                <a:cubicBezTo>
                  <a:pt x="1038" y="1836"/>
                  <a:pt x="1038" y="1836"/>
                  <a:pt x="1038" y="1836"/>
                </a:cubicBezTo>
                <a:cubicBezTo>
                  <a:pt x="1038" y="1836"/>
                  <a:pt x="1039" y="1836"/>
                  <a:pt x="1040" y="1836"/>
                </a:cubicBezTo>
                <a:cubicBezTo>
                  <a:pt x="1040" y="1836"/>
                  <a:pt x="1040" y="1836"/>
                  <a:pt x="1041" y="1836"/>
                </a:cubicBezTo>
                <a:cubicBezTo>
                  <a:pt x="1042" y="1836"/>
                  <a:pt x="1042" y="1836"/>
                  <a:pt x="1043" y="1836"/>
                </a:cubicBezTo>
                <a:cubicBezTo>
                  <a:pt x="1050" y="1837"/>
                  <a:pt x="1058" y="1839"/>
                  <a:pt x="1061" y="1844"/>
                </a:cubicBezTo>
                <a:cubicBezTo>
                  <a:pt x="1061" y="1845"/>
                  <a:pt x="1061" y="1845"/>
                  <a:pt x="1061" y="1846"/>
                </a:cubicBezTo>
                <a:cubicBezTo>
                  <a:pt x="1061" y="1846"/>
                  <a:pt x="1061" y="1846"/>
                  <a:pt x="1061" y="1846"/>
                </a:cubicBezTo>
                <a:cubicBezTo>
                  <a:pt x="1063" y="1853"/>
                  <a:pt x="1062" y="1863"/>
                  <a:pt x="1062" y="1870"/>
                </a:cubicBezTo>
                <a:cubicBezTo>
                  <a:pt x="1062" y="1872"/>
                  <a:pt x="1062" y="1872"/>
                  <a:pt x="1062" y="1872"/>
                </a:cubicBezTo>
                <a:cubicBezTo>
                  <a:pt x="1062" y="1873"/>
                  <a:pt x="1062" y="1874"/>
                  <a:pt x="1061" y="1876"/>
                </a:cubicBezTo>
                <a:cubicBezTo>
                  <a:pt x="1054" y="1889"/>
                  <a:pt x="1022" y="1885"/>
                  <a:pt x="1010" y="1885"/>
                </a:cubicBezTo>
                <a:cubicBezTo>
                  <a:pt x="1003" y="1885"/>
                  <a:pt x="996" y="1885"/>
                  <a:pt x="989" y="1885"/>
                </a:cubicBezTo>
                <a:cubicBezTo>
                  <a:pt x="983" y="1885"/>
                  <a:pt x="974" y="1884"/>
                  <a:pt x="969" y="1879"/>
                </a:cubicBezTo>
                <a:cubicBezTo>
                  <a:pt x="969" y="1879"/>
                  <a:pt x="969" y="1879"/>
                  <a:pt x="968" y="1879"/>
                </a:cubicBezTo>
                <a:cubicBezTo>
                  <a:pt x="968" y="1879"/>
                  <a:pt x="968" y="1878"/>
                  <a:pt x="968" y="1878"/>
                </a:cubicBezTo>
                <a:cubicBezTo>
                  <a:pt x="967" y="1878"/>
                  <a:pt x="967" y="1878"/>
                  <a:pt x="967" y="1877"/>
                </a:cubicBezTo>
                <a:cubicBezTo>
                  <a:pt x="967" y="1877"/>
                  <a:pt x="967" y="1877"/>
                  <a:pt x="967" y="1877"/>
                </a:cubicBezTo>
                <a:cubicBezTo>
                  <a:pt x="967" y="1877"/>
                  <a:pt x="967" y="1877"/>
                  <a:pt x="967" y="1877"/>
                </a:cubicBezTo>
                <a:cubicBezTo>
                  <a:pt x="966" y="1876"/>
                  <a:pt x="966" y="1876"/>
                  <a:pt x="966" y="1875"/>
                </a:cubicBezTo>
                <a:cubicBezTo>
                  <a:pt x="965" y="1874"/>
                  <a:pt x="965" y="1873"/>
                  <a:pt x="965" y="1872"/>
                </a:cubicBezTo>
                <a:lnTo>
                  <a:pt x="965" y="1871"/>
                </a:lnTo>
                <a:close/>
                <a:moveTo>
                  <a:pt x="956" y="1955"/>
                </a:moveTo>
                <a:cubicBezTo>
                  <a:pt x="956" y="1952"/>
                  <a:pt x="956" y="1952"/>
                  <a:pt x="956" y="1952"/>
                </a:cubicBezTo>
                <a:cubicBezTo>
                  <a:pt x="956" y="1952"/>
                  <a:pt x="956" y="1951"/>
                  <a:pt x="956" y="1951"/>
                </a:cubicBezTo>
                <a:cubicBezTo>
                  <a:pt x="957" y="1943"/>
                  <a:pt x="958" y="1935"/>
                  <a:pt x="959" y="1926"/>
                </a:cubicBezTo>
                <a:cubicBezTo>
                  <a:pt x="959" y="1926"/>
                  <a:pt x="959" y="1926"/>
                  <a:pt x="959" y="1926"/>
                </a:cubicBezTo>
                <a:cubicBezTo>
                  <a:pt x="959" y="1926"/>
                  <a:pt x="959" y="1926"/>
                  <a:pt x="959" y="1925"/>
                </a:cubicBezTo>
                <a:cubicBezTo>
                  <a:pt x="963" y="1907"/>
                  <a:pt x="999" y="1911"/>
                  <a:pt x="1013" y="1911"/>
                </a:cubicBezTo>
                <a:cubicBezTo>
                  <a:pt x="1025" y="1911"/>
                  <a:pt x="1055" y="1908"/>
                  <a:pt x="1061" y="1921"/>
                </a:cubicBezTo>
                <a:cubicBezTo>
                  <a:pt x="1062" y="1923"/>
                  <a:pt x="1063" y="1924"/>
                  <a:pt x="1063" y="1926"/>
                </a:cubicBezTo>
                <a:cubicBezTo>
                  <a:pt x="1063" y="1940"/>
                  <a:pt x="1063" y="1940"/>
                  <a:pt x="1063" y="1940"/>
                </a:cubicBezTo>
                <a:cubicBezTo>
                  <a:pt x="1063" y="1945"/>
                  <a:pt x="1063" y="1949"/>
                  <a:pt x="1063" y="1953"/>
                </a:cubicBezTo>
                <a:cubicBezTo>
                  <a:pt x="1063" y="1953"/>
                  <a:pt x="1063" y="1953"/>
                  <a:pt x="1063" y="1953"/>
                </a:cubicBezTo>
                <a:cubicBezTo>
                  <a:pt x="1063" y="1955"/>
                  <a:pt x="1063" y="1955"/>
                  <a:pt x="1063" y="1955"/>
                </a:cubicBezTo>
                <a:cubicBezTo>
                  <a:pt x="1063" y="1957"/>
                  <a:pt x="1062" y="1959"/>
                  <a:pt x="1061" y="1961"/>
                </a:cubicBezTo>
                <a:cubicBezTo>
                  <a:pt x="1061" y="1962"/>
                  <a:pt x="1060" y="1962"/>
                  <a:pt x="1060" y="1962"/>
                </a:cubicBezTo>
                <a:cubicBezTo>
                  <a:pt x="1060" y="1963"/>
                  <a:pt x="1059" y="1963"/>
                  <a:pt x="1059" y="1964"/>
                </a:cubicBezTo>
                <a:cubicBezTo>
                  <a:pt x="1058" y="1964"/>
                  <a:pt x="1058" y="1964"/>
                  <a:pt x="1058" y="1964"/>
                </a:cubicBezTo>
                <a:cubicBezTo>
                  <a:pt x="1055" y="1967"/>
                  <a:pt x="1051" y="1969"/>
                  <a:pt x="1046" y="1970"/>
                </a:cubicBezTo>
                <a:cubicBezTo>
                  <a:pt x="1046" y="1970"/>
                  <a:pt x="1046" y="1970"/>
                  <a:pt x="1046" y="1970"/>
                </a:cubicBezTo>
                <a:cubicBezTo>
                  <a:pt x="1046" y="1970"/>
                  <a:pt x="1046" y="1970"/>
                  <a:pt x="1046" y="1970"/>
                </a:cubicBezTo>
                <a:cubicBezTo>
                  <a:pt x="1044" y="1971"/>
                  <a:pt x="1043" y="1971"/>
                  <a:pt x="1041" y="1971"/>
                </a:cubicBezTo>
                <a:cubicBezTo>
                  <a:pt x="1041" y="1971"/>
                  <a:pt x="1040" y="1971"/>
                  <a:pt x="1040" y="1971"/>
                </a:cubicBezTo>
                <a:cubicBezTo>
                  <a:pt x="1038" y="1971"/>
                  <a:pt x="1037" y="1972"/>
                  <a:pt x="1035" y="1972"/>
                </a:cubicBezTo>
                <a:cubicBezTo>
                  <a:pt x="1035" y="1972"/>
                  <a:pt x="1035" y="1972"/>
                  <a:pt x="1035" y="1972"/>
                </a:cubicBezTo>
                <a:cubicBezTo>
                  <a:pt x="982" y="1972"/>
                  <a:pt x="982" y="1972"/>
                  <a:pt x="982" y="1972"/>
                </a:cubicBezTo>
                <a:cubicBezTo>
                  <a:pt x="976" y="1972"/>
                  <a:pt x="969" y="1971"/>
                  <a:pt x="963" y="1967"/>
                </a:cubicBezTo>
                <a:cubicBezTo>
                  <a:pt x="963" y="1967"/>
                  <a:pt x="963" y="1967"/>
                  <a:pt x="963" y="1967"/>
                </a:cubicBezTo>
                <a:cubicBezTo>
                  <a:pt x="963" y="1967"/>
                  <a:pt x="963" y="1967"/>
                  <a:pt x="963" y="1967"/>
                </a:cubicBezTo>
                <a:cubicBezTo>
                  <a:pt x="962" y="1966"/>
                  <a:pt x="961" y="1965"/>
                  <a:pt x="960" y="1964"/>
                </a:cubicBezTo>
                <a:cubicBezTo>
                  <a:pt x="959" y="1964"/>
                  <a:pt x="958" y="1963"/>
                  <a:pt x="958" y="1962"/>
                </a:cubicBezTo>
                <a:cubicBezTo>
                  <a:pt x="958" y="1962"/>
                  <a:pt x="958" y="1962"/>
                  <a:pt x="957" y="1962"/>
                </a:cubicBezTo>
                <a:cubicBezTo>
                  <a:pt x="956" y="1960"/>
                  <a:pt x="956" y="1957"/>
                  <a:pt x="956" y="1955"/>
                </a:cubicBezTo>
                <a:close/>
                <a:moveTo>
                  <a:pt x="820" y="1872"/>
                </a:moveTo>
                <a:cubicBezTo>
                  <a:pt x="820" y="1872"/>
                  <a:pt x="820" y="1872"/>
                  <a:pt x="820" y="1872"/>
                </a:cubicBezTo>
                <a:cubicBezTo>
                  <a:pt x="820" y="1872"/>
                  <a:pt x="820" y="1872"/>
                  <a:pt x="820" y="1872"/>
                </a:cubicBezTo>
                <a:cubicBezTo>
                  <a:pt x="820" y="1870"/>
                  <a:pt x="821" y="1868"/>
                  <a:pt x="822" y="1866"/>
                </a:cubicBezTo>
                <a:cubicBezTo>
                  <a:pt x="823" y="1861"/>
                  <a:pt x="824" y="1854"/>
                  <a:pt x="827" y="1849"/>
                </a:cubicBezTo>
                <a:cubicBezTo>
                  <a:pt x="827" y="1848"/>
                  <a:pt x="827" y="1848"/>
                  <a:pt x="827" y="1848"/>
                </a:cubicBezTo>
                <a:cubicBezTo>
                  <a:pt x="827" y="1847"/>
                  <a:pt x="829" y="1845"/>
                  <a:pt x="830" y="1844"/>
                </a:cubicBezTo>
                <a:cubicBezTo>
                  <a:pt x="831" y="1843"/>
                  <a:pt x="832" y="1842"/>
                  <a:pt x="833" y="1841"/>
                </a:cubicBezTo>
                <a:cubicBezTo>
                  <a:pt x="837" y="1839"/>
                  <a:pt x="840" y="1838"/>
                  <a:pt x="844" y="1837"/>
                </a:cubicBezTo>
                <a:cubicBezTo>
                  <a:pt x="845" y="1837"/>
                  <a:pt x="845" y="1837"/>
                  <a:pt x="845" y="1837"/>
                </a:cubicBezTo>
                <a:cubicBezTo>
                  <a:pt x="848" y="1836"/>
                  <a:pt x="851" y="1836"/>
                  <a:pt x="855" y="1836"/>
                </a:cubicBezTo>
                <a:cubicBezTo>
                  <a:pt x="859" y="1836"/>
                  <a:pt x="859" y="1836"/>
                  <a:pt x="859" y="1836"/>
                </a:cubicBezTo>
                <a:cubicBezTo>
                  <a:pt x="861" y="1836"/>
                  <a:pt x="862" y="1836"/>
                  <a:pt x="864" y="1836"/>
                </a:cubicBezTo>
                <a:cubicBezTo>
                  <a:pt x="873" y="1836"/>
                  <a:pt x="883" y="1836"/>
                  <a:pt x="893" y="1836"/>
                </a:cubicBezTo>
                <a:cubicBezTo>
                  <a:pt x="894" y="1836"/>
                  <a:pt x="896" y="1836"/>
                  <a:pt x="897" y="1836"/>
                </a:cubicBezTo>
                <a:cubicBezTo>
                  <a:pt x="899" y="1836"/>
                  <a:pt x="899" y="1836"/>
                  <a:pt x="899" y="1836"/>
                </a:cubicBezTo>
                <a:cubicBezTo>
                  <a:pt x="899" y="1836"/>
                  <a:pt x="899" y="1836"/>
                  <a:pt x="900" y="1836"/>
                </a:cubicBezTo>
                <a:cubicBezTo>
                  <a:pt x="901" y="1836"/>
                  <a:pt x="902" y="1836"/>
                  <a:pt x="904" y="1836"/>
                </a:cubicBezTo>
                <a:cubicBezTo>
                  <a:pt x="904" y="1836"/>
                  <a:pt x="904" y="1836"/>
                  <a:pt x="904" y="1836"/>
                </a:cubicBezTo>
                <a:cubicBezTo>
                  <a:pt x="911" y="1837"/>
                  <a:pt x="919" y="1839"/>
                  <a:pt x="921" y="1846"/>
                </a:cubicBezTo>
                <a:cubicBezTo>
                  <a:pt x="921" y="1846"/>
                  <a:pt x="921" y="1846"/>
                  <a:pt x="921" y="1846"/>
                </a:cubicBezTo>
                <a:cubicBezTo>
                  <a:pt x="921" y="1846"/>
                  <a:pt x="921" y="1846"/>
                  <a:pt x="921" y="1846"/>
                </a:cubicBezTo>
                <a:cubicBezTo>
                  <a:pt x="921" y="1854"/>
                  <a:pt x="918" y="1863"/>
                  <a:pt x="917" y="1870"/>
                </a:cubicBezTo>
                <a:cubicBezTo>
                  <a:pt x="917" y="1870"/>
                  <a:pt x="917" y="1870"/>
                  <a:pt x="917" y="1870"/>
                </a:cubicBezTo>
                <a:cubicBezTo>
                  <a:pt x="917" y="1872"/>
                  <a:pt x="917" y="1872"/>
                  <a:pt x="917" y="1872"/>
                </a:cubicBezTo>
                <a:cubicBezTo>
                  <a:pt x="916" y="1873"/>
                  <a:pt x="916" y="1875"/>
                  <a:pt x="914" y="1876"/>
                </a:cubicBezTo>
                <a:cubicBezTo>
                  <a:pt x="914" y="1876"/>
                  <a:pt x="914" y="1877"/>
                  <a:pt x="914" y="1877"/>
                </a:cubicBezTo>
                <a:cubicBezTo>
                  <a:pt x="914" y="1877"/>
                  <a:pt x="914" y="1877"/>
                  <a:pt x="914" y="1877"/>
                </a:cubicBezTo>
                <a:cubicBezTo>
                  <a:pt x="914" y="1877"/>
                  <a:pt x="914" y="1877"/>
                  <a:pt x="914" y="1877"/>
                </a:cubicBezTo>
                <a:cubicBezTo>
                  <a:pt x="904" y="1889"/>
                  <a:pt x="878" y="1886"/>
                  <a:pt x="865" y="1886"/>
                </a:cubicBezTo>
                <a:cubicBezTo>
                  <a:pt x="857" y="1886"/>
                  <a:pt x="849" y="1886"/>
                  <a:pt x="841" y="1886"/>
                </a:cubicBezTo>
                <a:cubicBezTo>
                  <a:pt x="834" y="1886"/>
                  <a:pt x="824" y="1884"/>
                  <a:pt x="820" y="1877"/>
                </a:cubicBezTo>
                <a:cubicBezTo>
                  <a:pt x="820" y="1877"/>
                  <a:pt x="820" y="1876"/>
                  <a:pt x="820" y="1875"/>
                </a:cubicBezTo>
                <a:cubicBezTo>
                  <a:pt x="820" y="1875"/>
                  <a:pt x="820" y="1875"/>
                  <a:pt x="820" y="1874"/>
                </a:cubicBezTo>
                <a:cubicBezTo>
                  <a:pt x="820" y="1873"/>
                  <a:pt x="820" y="1873"/>
                  <a:pt x="820" y="1872"/>
                </a:cubicBezTo>
                <a:close/>
                <a:moveTo>
                  <a:pt x="795" y="1956"/>
                </a:moveTo>
                <a:cubicBezTo>
                  <a:pt x="796" y="1952"/>
                  <a:pt x="796" y="1952"/>
                  <a:pt x="796" y="1952"/>
                </a:cubicBezTo>
                <a:cubicBezTo>
                  <a:pt x="796" y="1952"/>
                  <a:pt x="796" y="1952"/>
                  <a:pt x="796" y="1952"/>
                </a:cubicBezTo>
                <a:cubicBezTo>
                  <a:pt x="796" y="1951"/>
                  <a:pt x="796" y="1951"/>
                  <a:pt x="796" y="1950"/>
                </a:cubicBezTo>
                <a:cubicBezTo>
                  <a:pt x="803" y="1926"/>
                  <a:pt x="803" y="1926"/>
                  <a:pt x="803" y="1926"/>
                </a:cubicBezTo>
                <a:cubicBezTo>
                  <a:pt x="804" y="1926"/>
                  <a:pt x="804" y="1926"/>
                  <a:pt x="804" y="1925"/>
                </a:cubicBezTo>
                <a:cubicBezTo>
                  <a:pt x="811" y="1908"/>
                  <a:pt x="843" y="1911"/>
                  <a:pt x="859" y="1911"/>
                </a:cubicBezTo>
                <a:cubicBezTo>
                  <a:pt x="865" y="1911"/>
                  <a:pt x="877" y="1910"/>
                  <a:pt x="888" y="1912"/>
                </a:cubicBezTo>
                <a:cubicBezTo>
                  <a:pt x="890" y="1912"/>
                  <a:pt x="891" y="1912"/>
                  <a:pt x="893" y="1913"/>
                </a:cubicBezTo>
                <a:cubicBezTo>
                  <a:pt x="894" y="1913"/>
                  <a:pt x="894" y="1913"/>
                  <a:pt x="894" y="1913"/>
                </a:cubicBezTo>
                <a:cubicBezTo>
                  <a:pt x="899" y="1914"/>
                  <a:pt x="903" y="1916"/>
                  <a:pt x="905" y="1920"/>
                </a:cubicBezTo>
                <a:cubicBezTo>
                  <a:pt x="906" y="1920"/>
                  <a:pt x="906" y="1920"/>
                  <a:pt x="906" y="1920"/>
                </a:cubicBezTo>
                <a:cubicBezTo>
                  <a:pt x="906" y="1921"/>
                  <a:pt x="906" y="1921"/>
                  <a:pt x="906" y="1921"/>
                </a:cubicBezTo>
                <a:cubicBezTo>
                  <a:pt x="906" y="1921"/>
                  <a:pt x="906" y="1921"/>
                  <a:pt x="906" y="1921"/>
                </a:cubicBezTo>
                <a:cubicBezTo>
                  <a:pt x="907" y="1923"/>
                  <a:pt x="907" y="1924"/>
                  <a:pt x="907" y="1926"/>
                </a:cubicBezTo>
                <a:cubicBezTo>
                  <a:pt x="907" y="1928"/>
                  <a:pt x="907" y="1928"/>
                  <a:pt x="907" y="1928"/>
                </a:cubicBezTo>
                <a:cubicBezTo>
                  <a:pt x="907" y="1928"/>
                  <a:pt x="907" y="1928"/>
                  <a:pt x="907" y="1928"/>
                </a:cubicBezTo>
                <a:cubicBezTo>
                  <a:pt x="906" y="1932"/>
                  <a:pt x="905" y="1936"/>
                  <a:pt x="904" y="1941"/>
                </a:cubicBezTo>
                <a:cubicBezTo>
                  <a:pt x="902" y="1955"/>
                  <a:pt x="902" y="1955"/>
                  <a:pt x="902" y="1955"/>
                </a:cubicBezTo>
                <a:cubicBezTo>
                  <a:pt x="901" y="1958"/>
                  <a:pt x="900" y="1960"/>
                  <a:pt x="899" y="1962"/>
                </a:cubicBezTo>
                <a:cubicBezTo>
                  <a:pt x="898" y="1962"/>
                  <a:pt x="898" y="1962"/>
                  <a:pt x="898" y="1962"/>
                </a:cubicBezTo>
                <a:cubicBezTo>
                  <a:pt x="898" y="1963"/>
                  <a:pt x="897" y="1963"/>
                  <a:pt x="897" y="1963"/>
                </a:cubicBezTo>
                <a:cubicBezTo>
                  <a:pt x="897" y="1964"/>
                  <a:pt x="896" y="1964"/>
                  <a:pt x="895" y="1965"/>
                </a:cubicBezTo>
                <a:cubicBezTo>
                  <a:pt x="891" y="1968"/>
                  <a:pt x="887" y="1969"/>
                  <a:pt x="882" y="1971"/>
                </a:cubicBezTo>
                <a:cubicBezTo>
                  <a:pt x="882" y="1971"/>
                  <a:pt x="882" y="1971"/>
                  <a:pt x="882" y="1971"/>
                </a:cubicBezTo>
                <a:cubicBezTo>
                  <a:pt x="882" y="1971"/>
                  <a:pt x="882" y="1971"/>
                  <a:pt x="882" y="1971"/>
                </a:cubicBezTo>
                <a:cubicBezTo>
                  <a:pt x="880" y="1971"/>
                  <a:pt x="879" y="1971"/>
                  <a:pt x="877" y="1971"/>
                </a:cubicBezTo>
                <a:cubicBezTo>
                  <a:pt x="877" y="1972"/>
                  <a:pt x="876" y="1972"/>
                  <a:pt x="876" y="1972"/>
                </a:cubicBezTo>
                <a:cubicBezTo>
                  <a:pt x="874" y="1972"/>
                  <a:pt x="872" y="1972"/>
                  <a:pt x="871" y="1972"/>
                </a:cubicBezTo>
                <a:cubicBezTo>
                  <a:pt x="871" y="1972"/>
                  <a:pt x="871" y="1972"/>
                  <a:pt x="871" y="1972"/>
                </a:cubicBezTo>
                <a:cubicBezTo>
                  <a:pt x="818" y="1972"/>
                  <a:pt x="818" y="1972"/>
                  <a:pt x="818" y="1972"/>
                </a:cubicBezTo>
                <a:cubicBezTo>
                  <a:pt x="812" y="1972"/>
                  <a:pt x="805" y="1971"/>
                  <a:pt x="799" y="1967"/>
                </a:cubicBezTo>
                <a:cubicBezTo>
                  <a:pt x="799" y="1967"/>
                  <a:pt x="799" y="1967"/>
                  <a:pt x="799" y="1967"/>
                </a:cubicBezTo>
                <a:cubicBezTo>
                  <a:pt x="799" y="1967"/>
                  <a:pt x="799" y="1967"/>
                  <a:pt x="799" y="1967"/>
                </a:cubicBezTo>
                <a:cubicBezTo>
                  <a:pt x="798" y="1967"/>
                  <a:pt x="797" y="1966"/>
                  <a:pt x="797" y="1965"/>
                </a:cubicBezTo>
                <a:cubicBezTo>
                  <a:pt x="796" y="1964"/>
                  <a:pt x="796" y="1963"/>
                  <a:pt x="795" y="1963"/>
                </a:cubicBezTo>
                <a:cubicBezTo>
                  <a:pt x="795" y="1962"/>
                  <a:pt x="795" y="1962"/>
                  <a:pt x="795" y="1962"/>
                </a:cubicBezTo>
                <a:cubicBezTo>
                  <a:pt x="794" y="1960"/>
                  <a:pt x="794" y="1958"/>
                  <a:pt x="795" y="1956"/>
                </a:cubicBezTo>
                <a:close/>
                <a:moveTo>
                  <a:pt x="674" y="1875"/>
                </a:moveTo>
                <a:cubicBezTo>
                  <a:pt x="674" y="1872"/>
                  <a:pt x="676" y="1869"/>
                  <a:pt x="677" y="1867"/>
                </a:cubicBezTo>
                <a:cubicBezTo>
                  <a:pt x="680" y="1861"/>
                  <a:pt x="683" y="1852"/>
                  <a:pt x="687" y="1847"/>
                </a:cubicBezTo>
                <a:cubicBezTo>
                  <a:pt x="688" y="1846"/>
                  <a:pt x="688" y="1846"/>
                  <a:pt x="688" y="1846"/>
                </a:cubicBezTo>
                <a:cubicBezTo>
                  <a:pt x="688" y="1846"/>
                  <a:pt x="689" y="1845"/>
                  <a:pt x="689" y="1845"/>
                </a:cubicBezTo>
                <a:cubicBezTo>
                  <a:pt x="689" y="1845"/>
                  <a:pt x="689" y="1845"/>
                  <a:pt x="690" y="1844"/>
                </a:cubicBezTo>
                <a:cubicBezTo>
                  <a:pt x="690" y="1844"/>
                  <a:pt x="690" y="1844"/>
                  <a:pt x="690" y="1844"/>
                </a:cubicBezTo>
                <a:cubicBezTo>
                  <a:pt x="690" y="1844"/>
                  <a:pt x="691" y="1844"/>
                  <a:pt x="691" y="1843"/>
                </a:cubicBezTo>
                <a:cubicBezTo>
                  <a:pt x="695" y="1840"/>
                  <a:pt x="700" y="1838"/>
                  <a:pt x="706" y="1838"/>
                </a:cubicBezTo>
                <a:cubicBezTo>
                  <a:pt x="706" y="1837"/>
                  <a:pt x="706" y="1837"/>
                  <a:pt x="706" y="1837"/>
                </a:cubicBezTo>
                <a:cubicBezTo>
                  <a:pt x="709" y="1837"/>
                  <a:pt x="713" y="1836"/>
                  <a:pt x="716" y="1836"/>
                </a:cubicBezTo>
                <a:cubicBezTo>
                  <a:pt x="734" y="1836"/>
                  <a:pt x="734" y="1836"/>
                  <a:pt x="734" y="1836"/>
                </a:cubicBezTo>
                <a:cubicBezTo>
                  <a:pt x="740" y="1836"/>
                  <a:pt x="746" y="1836"/>
                  <a:pt x="751" y="1836"/>
                </a:cubicBezTo>
                <a:cubicBezTo>
                  <a:pt x="759" y="1836"/>
                  <a:pt x="771" y="1835"/>
                  <a:pt x="777" y="1841"/>
                </a:cubicBezTo>
                <a:cubicBezTo>
                  <a:pt x="778" y="1841"/>
                  <a:pt x="778" y="1842"/>
                  <a:pt x="778" y="1842"/>
                </a:cubicBezTo>
                <a:cubicBezTo>
                  <a:pt x="778" y="1842"/>
                  <a:pt x="779" y="1842"/>
                  <a:pt x="779" y="1842"/>
                </a:cubicBezTo>
                <a:cubicBezTo>
                  <a:pt x="779" y="1842"/>
                  <a:pt x="779" y="1843"/>
                  <a:pt x="779" y="1843"/>
                </a:cubicBezTo>
                <a:cubicBezTo>
                  <a:pt x="779" y="1843"/>
                  <a:pt x="779" y="1843"/>
                  <a:pt x="780" y="1844"/>
                </a:cubicBezTo>
                <a:cubicBezTo>
                  <a:pt x="780" y="1845"/>
                  <a:pt x="780" y="1846"/>
                  <a:pt x="780" y="1847"/>
                </a:cubicBezTo>
                <a:cubicBezTo>
                  <a:pt x="779" y="1854"/>
                  <a:pt x="774" y="1863"/>
                  <a:pt x="773" y="1867"/>
                </a:cubicBezTo>
                <a:cubicBezTo>
                  <a:pt x="773" y="1867"/>
                  <a:pt x="773" y="1867"/>
                  <a:pt x="773" y="1867"/>
                </a:cubicBezTo>
                <a:cubicBezTo>
                  <a:pt x="772" y="1869"/>
                  <a:pt x="772" y="1870"/>
                  <a:pt x="771" y="1871"/>
                </a:cubicBezTo>
                <a:cubicBezTo>
                  <a:pt x="771" y="1872"/>
                  <a:pt x="771" y="1872"/>
                  <a:pt x="771" y="1872"/>
                </a:cubicBezTo>
                <a:cubicBezTo>
                  <a:pt x="771" y="1873"/>
                  <a:pt x="771" y="1873"/>
                  <a:pt x="770" y="1873"/>
                </a:cubicBezTo>
                <a:cubicBezTo>
                  <a:pt x="770" y="1874"/>
                  <a:pt x="770" y="1874"/>
                  <a:pt x="770" y="1874"/>
                </a:cubicBezTo>
                <a:cubicBezTo>
                  <a:pt x="770" y="1875"/>
                  <a:pt x="769" y="1875"/>
                  <a:pt x="769" y="1876"/>
                </a:cubicBezTo>
                <a:cubicBezTo>
                  <a:pt x="769" y="1876"/>
                  <a:pt x="769" y="1876"/>
                  <a:pt x="768" y="1876"/>
                </a:cubicBezTo>
                <a:cubicBezTo>
                  <a:pt x="768" y="1876"/>
                  <a:pt x="768" y="1877"/>
                  <a:pt x="768" y="1877"/>
                </a:cubicBezTo>
                <a:cubicBezTo>
                  <a:pt x="768" y="1877"/>
                  <a:pt x="767" y="1877"/>
                  <a:pt x="767" y="1877"/>
                </a:cubicBezTo>
                <a:cubicBezTo>
                  <a:pt x="766" y="1878"/>
                  <a:pt x="765" y="1879"/>
                  <a:pt x="764" y="1880"/>
                </a:cubicBezTo>
                <a:cubicBezTo>
                  <a:pt x="763" y="1880"/>
                  <a:pt x="762" y="1881"/>
                  <a:pt x="761" y="1881"/>
                </a:cubicBezTo>
                <a:cubicBezTo>
                  <a:pt x="760" y="1882"/>
                  <a:pt x="760" y="1882"/>
                  <a:pt x="760" y="1882"/>
                </a:cubicBezTo>
                <a:cubicBezTo>
                  <a:pt x="760" y="1882"/>
                  <a:pt x="760" y="1882"/>
                  <a:pt x="760" y="1882"/>
                </a:cubicBezTo>
                <a:cubicBezTo>
                  <a:pt x="756" y="1883"/>
                  <a:pt x="752" y="1885"/>
                  <a:pt x="749" y="1885"/>
                </a:cubicBezTo>
                <a:cubicBezTo>
                  <a:pt x="748" y="1885"/>
                  <a:pt x="746" y="1885"/>
                  <a:pt x="745" y="1886"/>
                </a:cubicBezTo>
                <a:cubicBezTo>
                  <a:pt x="745" y="1886"/>
                  <a:pt x="745" y="1886"/>
                  <a:pt x="745" y="1886"/>
                </a:cubicBezTo>
                <a:cubicBezTo>
                  <a:pt x="738" y="1886"/>
                  <a:pt x="730" y="1886"/>
                  <a:pt x="723" y="1886"/>
                </a:cubicBezTo>
                <a:cubicBezTo>
                  <a:pt x="693" y="1886"/>
                  <a:pt x="693" y="1886"/>
                  <a:pt x="693" y="1886"/>
                </a:cubicBezTo>
                <a:cubicBezTo>
                  <a:pt x="687" y="1886"/>
                  <a:pt x="676" y="1885"/>
                  <a:pt x="674" y="1878"/>
                </a:cubicBezTo>
                <a:cubicBezTo>
                  <a:pt x="673" y="1877"/>
                  <a:pt x="673" y="1876"/>
                  <a:pt x="673" y="1876"/>
                </a:cubicBezTo>
                <a:cubicBezTo>
                  <a:pt x="673" y="1875"/>
                  <a:pt x="674" y="1875"/>
                  <a:pt x="674" y="1875"/>
                </a:cubicBezTo>
                <a:close/>
                <a:moveTo>
                  <a:pt x="647" y="1928"/>
                </a:moveTo>
                <a:cubicBezTo>
                  <a:pt x="648" y="1927"/>
                  <a:pt x="648" y="1927"/>
                  <a:pt x="648" y="1927"/>
                </a:cubicBezTo>
                <a:cubicBezTo>
                  <a:pt x="648" y="1926"/>
                  <a:pt x="648" y="1926"/>
                  <a:pt x="648" y="1926"/>
                </a:cubicBezTo>
                <a:cubicBezTo>
                  <a:pt x="649" y="1925"/>
                  <a:pt x="649" y="1924"/>
                  <a:pt x="650" y="1924"/>
                </a:cubicBezTo>
                <a:cubicBezTo>
                  <a:pt x="650" y="1924"/>
                  <a:pt x="650" y="1924"/>
                  <a:pt x="650" y="1924"/>
                </a:cubicBezTo>
                <a:cubicBezTo>
                  <a:pt x="661" y="1909"/>
                  <a:pt x="687" y="1912"/>
                  <a:pt x="703" y="1912"/>
                </a:cubicBezTo>
                <a:cubicBezTo>
                  <a:pt x="703" y="1912"/>
                  <a:pt x="703" y="1912"/>
                  <a:pt x="703" y="1912"/>
                </a:cubicBezTo>
                <a:cubicBezTo>
                  <a:pt x="708" y="1912"/>
                  <a:pt x="720" y="1911"/>
                  <a:pt x="730" y="1912"/>
                </a:cubicBezTo>
                <a:cubicBezTo>
                  <a:pt x="734" y="1912"/>
                  <a:pt x="737" y="1912"/>
                  <a:pt x="740" y="1913"/>
                </a:cubicBezTo>
                <a:cubicBezTo>
                  <a:pt x="742" y="1913"/>
                  <a:pt x="744" y="1914"/>
                  <a:pt x="745" y="1915"/>
                </a:cubicBezTo>
                <a:cubicBezTo>
                  <a:pt x="749" y="1917"/>
                  <a:pt x="752" y="1919"/>
                  <a:pt x="752" y="1923"/>
                </a:cubicBezTo>
                <a:cubicBezTo>
                  <a:pt x="752" y="1923"/>
                  <a:pt x="752" y="1924"/>
                  <a:pt x="752" y="1924"/>
                </a:cubicBezTo>
                <a:cubicBezTo>
                  <a:pt x="752" y="1924"/>
                  <a:pt x="752" y="1924"/>
                  <a:pt x="752" y="1924"/>
                </a:cubicBezTo>
                <a:cubicBezTo>
                  <a:pt x="752" y="1925"/>
                  <a:pt x="751" y="1926"/>
                  <a:pt x="751" y="1927"/>
                </a:cubicBezTo>
                <a:cubicBezTo>
                  <a:pt x="741" y="1956"/>
                  <a:pt x="741" y="1956"/>
                  <a:pt x="741" y="1956"/>
                </a:cubicBezTo>
                <a:cubicBezTo>
                  <a:pt x="740" y="1958"/>
                  <a:pt x="738" y="1960"/>
                  <a:pt x="736" y="1962"/>
                </a:cubicBezTo>
                <a:cubicBezTo>
                  <a:pt x="734" y="1964"/>
                  <a:pt x="731" y="1966"/>
                  <a:pt x="728" y="1967"/>
                </a:cubicBezTo>
                <a:cubicBezTo>
                  <a:pt x="728" y="1968"/>
                  <a:pt x="727" y="1968"/>
                  <a:pt x="727" y="1968"/>
                </a:cubicBezTo>
                <a:cubicBezTo>
                  <a:pt x="723" y="1970"/>
                  <a:pt x="718" y="1971"/>
                  <a:pt x="713" y="1972"/>
                </a:cubicBezTo>
                <a:cubicBezTo>
                  <a:pt x="713" y="1972"/>
                  <a:pt x="713" y="1972"/>
                  <a:pt x="713" y="1972"/>
                </a:cubicBezTo>
                <a:cubicBezTo>
                  <a:pt x="712" y="1972"/>
                  <a:pt x="711" y="1972"/>
                  <a:pt x="710" y="1972"/>
                </a:cubicBezTo>
                <a:cubicBezTo>
                  <a:pt x="701" y="1973"/>
                  <a:pt x="692" y="1972"/>
                  <a:pt x="682" y="1972"/>
                </a:cubicBezTo>
                <a:cubicBezTo>
                  <a:pt x="673" y="1973"/>
                  <a:pt x="663" y="1973"/>
                  <a:pt x="654" y="1973"/>
                </a:cubicBezTo>
                <a:cubicBezTo>
                  <a:pt x="647" y="1973"/>
                  <a:pt x="638" y="1971"/>
                  <a:pt x="634" y="1966"/>
                </a:cubicBezTo>
                <a:cubicBezTo>
                  <a:pt x="634" y="1965"/>
                  <a:pt x="634" y="1965"/>
                  <a:pt x="633" y="1965"/>
                </a:cubicBezTo>
                <a:cubicBezTo>
                  <a:pt x="633" y="1964"/>
                  <a:pt x="633" y="1964"/>
                  <a:pt x="633" y="1964"/>
                </a:cubicBezTo>
                <a:cubicBezTo>
                  <a:pt x="633" y="1963"/>
                  <a:pt x="633" y="1963"/>
                  <a:pt x="632" y="1963"/>
                </a:cubicBezTo>
                <a:cubicBezTo>
                  <a:pt x="632" y="1963"/>
                  <a:pt x="632" y="1962"/>
                  <a:pt x="632" y="1962"/>
                </a:cubicBezTo>
                <a:cubicBezTo>
                  <a:pt x="632" y="1962"/>
                  <a:pt x="632" y="1962"/>
                  <a:pt x="632" y="1962"/>
                </a:cubicBezTo>
                <a:cubicBezTo>
                  <a:pt x="632" y="1962"/>
                  <a:pt x="632" y="1961"/>
                  <a:pt x="632" y="1960"/>
                </a:cubicBezTo>
                <a:cubicBezTo>
                  <a:pt x="632" y="1959"/>
                  <a:pt x="632" y="1959"/>
                  <a:pt x="633" y="1959"/>
                </a:cubicBezTo>
                <a:cubicBezTo>
                  <a:pt x="633" y="1958"/>
                  <a:pt x="633" y="1957"/>
                  <a:pt x="633" y="1956"/>
                </a:cubicBezTo>
                <a:cubicBezTo>
                  <a:pt x="633" y="1956"/>
                  <a:pt x="633" y="1956"/>
                  <a:pt x="633" y="1956"/>
                </a:cubicBezTo>
                <a:cubicBezTo>
                  <a:pt x="634" y="1955"/>
                  <a:pt x="634" y="1955"/>
                  <a:pt x="634" y="1955"/>
                </a:cubicBezTo>
                <a:cubicBezTo>
                  <a:pt x="634" y="1954"/>
                  <a:pt x="635" y="1953"/>
                  <a:pt x="635" y="1952"/>
                </a:cubicBezTo>
                <a:cubicBezTo>
                  <a:pt x="639" y="1944"/>
                  <a:pt x="643" y="1936"/>
                  <a:pt x="647" y="1928"/>
                </a:cubicBezTo>
                <a:cubicBezTo>
                  <a:pt x="647" y="1928"/>
                  <a:pt x="647" y="1928"/>
                  <a:pt x="647" y="1928"/>
                </a:cubicBezTo>
                <a:close/>
                <a:moveTo>
                  <a:pt x="527" y="1875"/>
                </a:moveTo>
                <a:cubicBezTo>
                  <a:pt x="528" y="1873"/>
                  <a:pt x="531" y="1870"/>
                  <a:pt x="532" y="1868"/>
                </a:cubicBezTo>
                <a:cubicBezTo>
                  <a:pt x="536" y="1861"/>
                  <a:pt x="541" y="1854"/>
                  <a:pt x="546" y="1848"/>
                </a:cubicBezTo>
                <a:cubicBezTo>
                  <a:pt x="546" y="1847"/>
                  <a:pt x="546" y="1847"/>
                  <a:pt x="547" y="1847"/>
                </a:cubicBezTo>
                <a:cubicBezTo>
                  <a:pt x="547" y="1847"/>
                  <a:pt x="547" y="1847"/>
                  <a:pt x="547" y="1846"/>
                </a:cubicBezTo>
                <a:cubicBezTo>
                  <a:pt x="561" y="1833"/>
                  <a:pt x="590" y="1837"/>
                  <a:pt x="608" y="1837"/>
                </a:cubicBezTo>
                <a:cubicBezTo>
                  <a:pt x="616" y="1837"/>
                  <a:pt x="626" y="1835"/>
                  <a:pt x="634" y="1839"/>
                </a:cubicBezTo>
                <a:cubicBezTo>
                  <a:pt x="634" y="1839"/>
                  <a:pt x="634" y="1839"/>
                  <a:pt x="634" y="1839"/>
                </a:cubicBezTo>
                <a:cubicBezTo>
                  <a:pt x="634" y="1839"/>
                  <a:pt x="635" y="1839"/>
                  <a:pt x="636" y="1840"/>
                </a:cubicBezTo>
                <a:cubicBezTo>
                  <a:pt x="636" y="1840"/>
                  <a:pt x="636" y="1840"/>
                  <a:pt x="636" y="1840"/>
                </a:cubicBezTo>
                <a:cubicBezTo>
                  <a:pt x="638" y="1841"/>
                  <a:pt x="639" y="1843"/>
                  <a:pt x="639" y="1844"/>
                </a:cubicBezTo>
                <a:cubicBezTo>
                  <a:pt x="640" y="1845"/>
                  <a:pt x="640" y="1847"/>
                  <a:pt x="639" y="1849"/>
                </a:cubicBezTo>
                <a:cubicBezTo>
                  <a:pt x="638" y="1850"/>
                  <a:pt x="638" y="1850"/>
                  <a:pt x="638" y="1850"/>
                </a:cubicBezTo>
                <a:cubicBezTo>
                  <a:pt x="637" y="1854"/>
                  <a:pt x="633" y="1858"/>
                  <a:pt x="631" y="1862"/>
                </a:cubicBezTo>
                <a:cubicBezTo>
                  <a:pt x="631" y="1862"/>
                  <a:pt x="631" y="1862"/>
                  <a:pt x="631" y="1862"/>
                </a:cubicBezTo>
                <a:cubicBezTo>
                  <a:pt x="625" y="1873"/>
                  <a:pt x="625" y="1873"/>
                  <a:pt x="625" y="1873"/>
                </a:cubicBezTo>
                <a:cubicBezTo>
                  <a:pt x="624" y="1874"/>
                  <a:pt x="623" y="1876"/>
                  <a:pt x="621" y="1878"/>
                </a:cubicBezTo>
                <a:cubicBezTo>
                  <a:pt x="618" y="1879"/>
                  <a:pt x="616" y="1881"/>
                  <a:pt x="613" y="1882"/>
                </a:cubicBezTo>
                <a:cubicBezTo>
                  <a:pt x="612" y="1882"/>
                  <a:pt x="611" y="1883"/>
                  <a:pt x="610" y="1883"/>
                </a:cubicBezTo>
                <a:cubicBezTo>
                  <a:pt x="610" y="1883"/>
                  <a:pt x="609" y="1883"/>
                  <a:pt x="609" y="1884"/>
                </a:cubicBezTo>
                <a:cubicBezTo>
                  <a:pt x="609" y="1884"/>
                  <a:pt x="609" y="1884"/>
                  <a:pt x="609" y="1884"/>
                </a:cubicBezTo>
                <a:cubicBezTo>
                  <a:pt x="607" y="1884"/>
                  <a:pt x="605" y="1885"/>
                  <a:pt x="603" y="1885"/>
                </a:cubicBezTo>
                <a:cubicBezTo>
                  <a:pt x="599" y="1886"/>
                  <a:pt x="596" y="1886"/>
                  <a:pt x="592" y="1886"/>
                </a:cubicBezTo>
                <a:cubicBezTo>
                  <a:pt x="582" y="1886"/>
                  <a:pt x="582" y="1886"/>
                  <a:pt x="582" y="1886"/>
                </a:cubicBezTo>
                <a:cubicBezTo>
                  <a:pt x="582" y="1886"/>
                  <a:pt x="582" y="1886"/>
                  <a:pt x="582" y="1886"/>
                </a:cubicBezTo>
                <a:cubicBezTo>
                  <a:pt x="570" y="1886"/>
                  <a:pt x="557" y="1886"/>
                  <a:pt x="545" y="1886"/>
                </a:cubicBezTo>
                <a:cubicBezTo>
                  <a:pt x="540" y="1886"/>
                  <a:pt x="528" y="1885"/>
                  <a:pt x="527" y="1878"/>
                </a:cubicBezTo>
                <a:cubicBezTo>
                  <a:pt x="527" y="1877"/>
                  <a:pt x="527" y="1876"/>
                  <a:pt x="527" y="1875"/>
                </a:cubicBezTo>
                <a:close/>
                <a:moveTo>
                  <a:pt x="545" y="2017"/>
                </a:moveTo>
                <a:cubicBezTo>
                  <a:pt x="545" y="2017"/>
                  <a:pt x="545" y="2017"/>
                  <a:pt x="545" y="2017"/>
                </a:cubicBezTo>
                <a:cubicBezTo>
                  <a:pt x="543" y="2024"/>
                  <a:pt x="538" y="2031"/>
                  <a:pt x="534" y="2038"/>
                </a:cubicBezTo>
                <a:cubicBezTo>
                  <a:pt x="534" y="2038"/>
                  <a:pt x="534" y="2038"/>
                  <a:pt x="534" y="2038"/>
                </a:cubicBezTo>
                <a:cubicBezTo>
                  <a:pt x="530" y="2045"/>
                  <a:pt x="527" y="2053"/>
                  <a:pt x="521" y="2060"/>
                </a:cubicBezTo>
                <a:cubicBezTo>
                  <a:pt x="521" y="2061"/>
                  <a:pt x="520" y="2061"/>
                  <a:pt x="520" y="2062"/>
                </a:cubicBezTo>
                <a:cubicBezTo>
                  <a:pt x="520" y="2062"/>
                  <a:pt x="520" y="2062"/>
                  <a:pt x="520" y="2062"/>
                </a:cubicBezTo>
                <a:cubicBezTo>
                  <a:pt x="519" y="2063"/>
                  <a:pt x="518" y="2064"/>
                  <a:pt x="517" y="2064"/>
                </a:cubicBezTo>
                <a:cubicBezTo>
                  <a:pt x="517" y="2065"/>
                  <a:pt x="517" y="2065"/>
                  <a:pt x="516" y="2065"/>
                </a:cubicBezTo>
                <a:cubicBezTo>
                  <a:pt x="516" y="2065"/>
                  <a:pt x="516" y="2066"/>
                  <a:pt x="516" y="2066"/>
                </a:cubicBezTo>
                <a:cubicBezTo>
                  <a:pt x="510" y="2071"/>
                  <a:pt x="503" y="2074"/>
                  <a:pt x="496" y="2076"/>
                </a:cubicBezTo>
                <a:cubicBezTo>
                  <a:pt x="495" y="2076"/>
                  <a:pt x="494" y="2076"/>
                  <a:pt x="493" y="2077"/>
                </a:cubicBezTo>
                <a:cubicBezTo>
                  <a:pt x="489" y="2078"/>
                  <a:pt x="484" y="2078"/>
                  <a:pt x="480" y="2078"/>
                </a:cubicBezTo>
                <a:cubicBezTo>
                  <a:pt x="476" y="2078"/>
                  <a:pt x="476" y="2078"/>
                  <a:pt x="476" y="2078"/>
                </a:cubicBezTo>
                <a:cubicBezTo>
                  <a:pt x="476" y="2078"/>
                  <a:pt x="476" y="2078"/>
                  <a:pt x="476" y="2078"/>
                </a:cubicBezTo>
                <a:cubicBezTo>
                  <a:pt x="458" y="2078"/>
                  <a:pt x="439" y="2078"/>
                  <a:pt x="421" y="2079"/>
                </a:cubicBezTo>
                <a:cubicBezTo>
                  <a:pt x="419" y="2079"/>
                  <a:pt x="418" y="2078"/>
                  <a:pt x="416" y="2078"/>
                </a:cubicBezTo>
                <a:cubicBezTo>
                  <a:pt x="414" y="2078"/>
                  <a:pt x="412" y="2078"/>
                  <a:pt x="410" y="2077"/>
                </a:cubicBezTo>
                <a:cubicBezTo>
                  <a:pt x="406" y="2076"/>
                  <a:pt x="404" y="2074"/>
                  <a:pt x="402" y="2072"/>
                </a:cubicBezTo>
                <a:cubicBezTo>
                  <a:pt x="401" y="2070"/>
                  <a:pt x="400" y="2068"/>
                  <a:pt x="400" y="2066"/>
                </a:cubicBezTo>
                <a:cubicBezTo>
                  <a:pt x="400" y="2064"/>
                  <a:pt x="401" y="2062"/>
                  <a:pt x="402" y="2060"/>
                </a:cubicBezTo>
                <a:cubicBezTo>
                  <a:pt x="402" y="2059"/>
                  <a:pt x="402" y="2059"/>
                  <a:pt x="403" y="2059"/>
                </a:cubicBezTo>
                <a:cubicBezTo>
                  <a:pt x="403" y="2058"/>
                  <a:pt x="403" y="2058"/>
                  <a:pt x="403" y="2058"/>
                </a:cubicBezTo>
                <a:cubicBezTo>
                  <a:pt x="404" y="2057"/>
                  <a:pt x="404" y="2057"/>
                  <a:pt x="404" y="2057"/>
                </a:cubicBezTo>
                <a:cubicBezTo>
                  <a:pt x="404" y="2057"/>
                  <a:pt x="404" y="2057"/>
                  <a:pt x="404" y="2057"/>
                </a:cubicBezTo>
                <a:cubicBezTo>
                  <a:pt x="409" y="2050"/>
                  <a:pt x="413" y="2043"/>
                  <a:pt x="418" y="2035"/>
                </a:cubicBezTo>
                <a:cubicBezTo>
                  <a:pt x="422" y="2030"/>
                  <a:pt x="425" y="2024"/>
                  <a:pt x="430" y="2019"/>
                </a:cubicBezTo>
                <a:cubicBezTo>
                  <a:pt x="430" y="2018"/>
                  <a:pt x="431" y="2018"/>
                  <a:pt x="431" y="2017"/>
                </a:cubicBezTo>
                <a:cubicBezTo>
                  <a:pt x="431" y="2017"/>
                  <a:pt x="432" y="2017"/>
                  <a:pt x="432" y="2017"/>
                </a:cubicBezTo>
                <a:cubicBezTo>
                  <a:pt x="433" y="2016"/>
                  <a:pt x="434" y="2015"/>
                  <a:pt x="435" y="2014"/>
                </a:cubicBezTo>
                <a:cubicBezTo>
                  <a:pt x="435" y="2014"/>
                  <a:pt x="435" y="2014"/>
                  <a:pt x="435" y="2014"/>
                </a:cubicBezTo>
                <a:cubicBezTo>
                  <a:pt x="435" y="2014"/>
                  <a:pt x="435" y="2014"/>
                  <a:pt x="435" y="2014"/>
                </a:cubicBezTo>
                <a:cubicBezTo>
                  <a:pt x="441" y="2009"/>
                  <a:pt x="449" y="2006"/>
                  <a:pt x="457" y="2004"/>
                </a:cubicBezTo>
                <a:cubicBezTo>
                  <a:pt x="457" y="2004"/>
                  <a:pt x="457" y="2004"/>
                  <a:pt x="457" y="2004"/>
                </a:cubicBezTo>
                <a:cubicBezTo>
                  <a:pt x="457" y="2004"/>
                  <a:pt x="458" y="2004"/>
                  <a:pt x="458" y="2004"/>
                </a:cubicBezTo>
                <a:cubicBezTo>
                  <a:pt x="459" y="2004"/>
                  <a:pt x="461" y="2004"/>
                  <a:pt x="462" y="2004"/>
                </a:cubicBezTo>
                <a:cubicBezTo>
                  <a:pt x="463" y="2003"/>
                  <a:pt x="464" y="2003"/>
                  <a:pt x="465" y="2003"/>
                </a:cubicBezTo>
                <a:cubicBezTo>
                  <a:pt x="466" y="2003"/>
                  <a:pt x="467" y="2003"/>
                  <a:pt x="468" y="2003"/>
                </a:cubicBezTo>
                <a:cubicBezTo>
                  <a:pt x="468" y="2003"/>
                  <a:pt x="469" y="2003"/>
                  <a:pt x="470" y="2003"/>
                </a:cubicBezTo>
                <a:cubicBezTo>
                  <a:pt x="471" y="2003"/>
                  <a:pt x="471" y="2003"/>
                  <a:pt x="471" y="2003"/>
                </a:cubicBezTo>
                <a:cubicBezTo>
                  <a:pt x="471" y="2003"/>
                  <a:pt x="471" y="2003"/>
                  <a:pt x="471" y="2003"/>
                </a:cubicBezTo>
                <a:cubicBezTo>
                  <a:pt x="488" y="2003"/>
                  <a:pt x="504" y="2003"/>
                  <a:pt x="521" y="2003"/>
                </a:cubicBezTo>
                <a:cubicBezTo>
                  <a:pt x="521" y="2003"/>
                  <a:pt x="521" y="2003"/>
                  <a:pt x="521" y="2003"/>
                </a:cubicBezTo>
                <a:cubicBezTo>
                  <a:pt x="524" y="2003"/>
                  <a:pt x="524" y="2003"/>
                  <a:pt x="524" y="2003"/>
                </a:cubicBezTo>
                <a:cubicBezTo>
                  <a:pt x="528" y="2003"/>
                  <a:pt x="532" y="2003"/>
                  <a:pt x="535" y="2004"/>
                </a:cubicBezTo>
                <a:cubicBezTo>
                  <a:pt x="536" y="2004"/>
                  <a:pt x="536" y="2005"/>
                  <a:pt x="537" y="2005"/>
                </a:cubicBezTo>
                <a:cubicBezTo>
                  <a:pt x="537" y="2005"/>
                  <a:pt x="538" y="2005"/>
                  <a:pt x="538" y="2006"/>
                </a:cubicBezTo>
                <a:cubicBezTo>
                  <a:pt x="538" y="2006"/>
                  <a:pt x="539" y="2006"/>
                  <a:pt x="539" y="2006"/>
                </a:cubicBezTo>
                <a:cubicBezTo>
                  <a:pt x="543" y="2008"/>
                  <a:pt x="546" y="2012"/>
                  <a:pt x="545" y="2017"/>
                </a:cubicBezTo>
                <a:close/>
                <a:moveTo>
                  <a:pt x="579" y="1956"/>
                </a:moveTo>
                <a:cubicBezTo>
                  <a:pt x="579" y="1956"/>
                  <a:pt x="579" y="1956"/>
                  <a:pt x="579" y="1956"/>
                </a:cubicBezTo>
                <a:cubicBezTo>
                  <a:pt x="579" y="1956"/>
                  <a:pt x="579" y="1956"/>
                  <a:pt x="579" y="1956"/>
                </a:cubicBezTo>
                <a:cubicBezTo>
                  <a:pt x="578" y="1957"/>
                  <a:pt x="578" y="1958"/>
                  <a:pt x="577" y="1959"/>
                </a:cubicBezTo>
                <a:cubicBezTo>
                  <a:pt x="577" y="1959"/>
                  <a:pt x="577" y="1960"/>
                  <a:pt x="577" y="1960"/>
                </a:cubicBezTo>
                <a:cubicBezTo>
                  <a:pt x="572" y="1964"/>
                  <a:pt x="566" y="1968"/>
                  <a:pt x="560" y="1970"/>
                </a:cubicBezTo>
                <a:cubicBezTo>
                  <a:pt x="560" y="1970"/>
                  <a:pt x="560" y="1970"/>
                  <a:pt x="560" y="1970"/>
                </a:cubicBezTo>
                <a:cubicBezTo>
                  <a:pt x="559" y="1970"/>
                  <a:pt x="558" y="1970"/>
                  <a:pt x="557" y="1971"/>
                </a:cubicBezTo>
                <a:cubicBezTo>
                  <a:pt x="556" y="1971"/>
                  <a:pt x="556" y="1971"/>
                  <a:pt x="555" y="1971"/>
                </a:cubicBezTo>
                <a:cubicBezTo>
                  <a:pt x="554" y="1971"/>
                  <a:pt x="554" y="1971"/>
                  <a:pt x="553" y="1971"/>
                </a:cubicBezTo>
                <a:cubicBezTo>
                  <a:pt x="550" y="1972"/>
                  <a:pt x="546" y="1973"/>
                  <a:pt x="542" y="1973"/>
                </a:cubicBezTo>
                <a:cubicBezTo>
                  <a:pt x="541" y="1973"/>
                  <a:pt x="541" y="1973"/>
                  <a:pt x="541" y="1973"/>
                </a:cubicBezTo>
                <a:cubicBezTo>
                  <a:pt x="534" y="1973"/>
                  <a:pt x="527" y="1973"/>
                  <a:pt x="520" y="1973"/>
                </a:cubicBezTo>
                <a:cubicBezTo>
                  <a:pt x="510" y="1973"/>
                  <a:pt x="499" y="1973"/>
                  <a:pt x="489" y="1973"/>
                </a:cubicBezTo>
                <a:cubicBezTo>
                  <a:pt x="488" y="1973"/>
                  <a:pt x="486" y="1973"/>
                  <a:pt x="484" y="1973"/>
                </a:cubicBezTo>
                <a:cubicBezTo>
                  <a:pt x="484" y="1973"/>
                  <a:pt x="484" y="1973"/>
                  <a:pt x="483" y="1973"/>
                </a:cubicBezTo>
                <a:cubicBezTo>
                  <a:pt x="482" y="1972"/>
                  <a:pt x="480" y="1972"/>
                  <a:pt x="479" y="1972"/>
                </a:cubicBezTo>
                <a:cubicBezTo>
                  <a:pt x="479" y="1972"/>
                  <a:pt x="479" y="1972"/>
                  <a:pt x="479" y="1972"/>
                </a:cubicBezTo>
                <a:cubicBezTo>
                  <a:pt x="479" y="1972"/>
                  <a:pt x="479" y="1972"/>
                  <a:pt x="479" y="1972"/>
                </a:cubicBezTo>
                <a:cubicBezTo>
                  <a:pt x="474" y="1970"/>
                  <a:pt x="470" y="1968"/>
                  <a:pt x="470" y="1963"/>
                </a:cubicBezTo>
                <a:cubicBezTo>
                  <a:pt x="470" y="1962"/>
                  <a:pt x="470" y="1961"/>
                  <a:pt x="470" y="1960"/>
                </a:cubicBezTo>
                <a:cubicBezTo>
                  <a:pt x="470" y="1960"/>
                  <a:pt x="470" y="1959"/>
                  <a:pt x="471" y="1959"/>
                </a:cubicBezTo>
                <a:cubicBezTo>
                  <a:pt x="471" y="1958"/>
                  <a:pt x="471" y="1957"/>
                  <a:pt x="472" y="1957"/>
                </a:cubicBezTo>
                <a:cubicBezTo>
                  <a:pt x="472" y="1957"/>
                  <a:pt x="472" y="1956"/>
                  <a:pt x="472" y="1956"/>
                </a:cubicBezTo>
                <a:cubicBezTo>
                  <a:pt x="472" y="1956"/>
                  <a:pt x="472" y="1956"/>
                  <a:pt x="472" y="1956"/>
                </a:cubicBezTo>
                <a:cubicBezTo>
                  <a:pt x="473" y="1955"/>
                  <a:pt x="474" y="1954"/>
                  <a:pt x="474" y="1953"/>
                </a:cubicBezTo>
                <a:cubicBezTo>
                  <a:pt x="479" y="1945"/>
                  <a:pt x="485" y="1938"/>
                  <a:pt x="490" y="1930"/>
                </a:cubicBezTo>
                <a:cubicBezTo>
                  <a:pt x="490" y="1930"/>
                  <a:pt x="490" y="1930"/>
                  <a:pt x="490" y="1930"/>
                </a:cubicBezTo>
                <a:cubicBezTo>
                  <a:pt x="492" y="1927"/>
                  <a:pt x="492" y="1927"/>
                  <a:pt x="492" y="1927"/>
                </a:cubicBezTo>
                <a:cubicBezTo>
                  <a:pt x="493" y="1925"/>
                  <a:pt x="495" y="1923"/>
                  <a:pt x="498" y="1921"/>
                </a:cubicBezTo>
                <a:cubicBezTo>
                  <a:pt x="499" y="1920"/>
                  <a:pt x="501" y="1919"/>
                  <a:pt x="503" y="1918"/>
                </a:cubicBezTo>
                <a:cubicBezTo>
                  <a:pt x="504" y="1918"/>
                  <a:pt x="505" y="1917"/>
                  <a:pt x="506" y="1917"/>
                </a:cubicBezTo>
                <a:cubicBezTo>
                  <a:pt x="506" y="1917"/>
                  <a:pt x="506" y="1917"/>
                  <a:pt x="507" y="1917"/>
                </a:cubicBezTo>
                <a:cubicBezTo>
                  <a:pt x="507" y="1917"/>
                  <a:pt x="507" y="1916"/>
                  <a:pt x="507" y="1916"/>
                </a:cubicBezTo>
                <a:cubicBezTo>
                  <a:pt x="508" y="1916"/>
                  <a:pt x="508" y="1916"/>
                  <a:pt x="508" y="1916"/>
                </a:cubicBezTo>
                <a:cubicBezTo>
                  <a:pt x="511" y="1915"/>
                  <a:pt x="514" y="1914"/>
                  <a:pt x="517" y="1913"/>
                </a:cubicBezTo>
                <a:cubicBezTo>
                  <a:pt x="521" y="1913"/>
                  <a:pt x="525" y="1912"/>
                  <a:pt x="528" y="1912"/>
                </a:cubicBezTo>
                <a:cubicBezTo>
                  <a:pt x="538" y="1912"/>
                  <a:pt x="538" y="1912"/>
                  <a:pt x="538" y="1912"/>
                </a:cubicBezTo>
                <a:cubicBezTo>
                  <a:pt x="541" y="1912"/>
                  <a:pt x="543" y="1912"/>
                  <a:pt x="545" y="1912"/>
                </a:cubicBezTo>
                <a:cubicBezTo>
                  <a:pt x="555" y="1912"/>
                  <a:pt x="564" y="1912"/>
                  <a:pt x="573" y="1912"/>
                </a:cubicBezTo>
                <a:cubicBezTo>
                  <a:pt x="573" y="1912"/>
                  <a:pt x="573" y="1912"/>
                  <a:pt x="573" y="1912"/>
                </a:cubicBezTo>
                <a:cubicBezTo>
                  <a:pt x="577" y="1912"/>
                  <a:pt x="577" y="1912"/>
                  <a:pt x="577" y="1912"/>
                </a:cubicBezTo>
                <a:cubicBezTo>
                  <a:pt x="581" y="1912"/>
                  <a:pt x="584" y="1913"/>
                  <a:pt x="587" y="1913"/>
                </a:cubicBezTo>
                <a:cubicBezTo>
                  <a:pt x="589" y="1914"/>
                  <a:pt x="590" y="1915"/>
                  <a:pt x="592" y="1915"/>
                </a:cubicBezTo>
                <a:cubicBezTo>
                  <a:pt x="596" y="1918"/>
                  <a:pt x="599" y="1921"/>
                  <a:pt x="595" y="1927"/>
                </a:cubicBezTo>
                <a:cubicBezTo>
                  <a:pt x="592" y="1934"/>
                  <a:pt x="588" y="1941"/>
                  <a:pt x="584" y="1948"/>
                </a:cubicBezTo>
                <a:cubicBezTo>
                  <a:pt x="579" y="1956"/>
                  <a:pt x="579" y="1956"/>
                  <a:pt x="579" y="1956"/>
                </a:cubicBezTo>
                <a:cubicBezTo>
                  <a:pt x="579" y="1956"/>
                  <a:pt x="579" y="1956"/>
                  <a:pt x="579" y="1956"/>
                </a:cubicBezTo>
                <a:close/>
                <a:moveTo>
                  <a:pt x="1064" y="2056"/>
                </a:moveTo>
                <a:cubicBezTo>
                  <a:pt x="1064" y="2057"/>
                  <a:pt x="1064" y="2059"/>
                  <a:pt x="1064" y="2060"/>
                </a:cubicBezTo>
                <a:cubicBezTo>
                  <a:pt x="1064" y="2060"/>
                  <a:pt x="1064" y="2060"/>
                  <a:pt x="1064" y="2061"/>
                </a:cubicBezTo>
                <a:cubicBezTo>
                  <a:pt x="1063" y="2062"/>
                  <a:pt x="1063" y="2063"/>
                  <a:pt x="1062" y="2064"/>
                </a:cubicBezTo>
                <a:cubicBezTo>
                  <a:pt x="1062" y="2064"/>
                  <a:pt x="1062" y="2064"/>
                  <a:pt x="1062" y="2064"/>
                </a:cubicBezTo>
                <a:cubicBezTo>
                  <a:pt x="1062" y="2064"/>
                  <a:pt x="1062" y="2064"/>
                  <a:pt x="1062" y="2064"/>
                </a:cubicBezTo>
                <a:cubicBezTo>
                  <a:pt x="1061" y="2065"/>
                  <a:pt x="1060" y="2066"/>
                  <a:pt x="1059" y="2067"/>
                </a:cubicBezTo>
                <a:cubicBezTo>
                  <a:pt x="1059" y="2067"/>
                  <a:pt x="1059" y="2067"/>
                  <a:pt x="1059" y="2068"/>
                </a:cubicBezTo>
                <a:cubicBezTo>
                  <a:pt x="1058" y="2069"/>
                  <a:pt x="1057" y="2069"/>
                  <a:pt x="1056" y="2070"/>
                </a:cubicBezTo>
                <a:cubicBezTo>
                  <a:pt x="1056" y="2070"/>
                  <a:pt x="1055" y="2071"/>
                  <a:pt x="1055" y="2071"/>
                </a:cubicBezTo>
                <a:cubicBezTo>
                  <a:pt x="1055" y="2071"/>
                  <a:pt x="1055" y="2071"/>
                  <a:pt x="1055" y="2071"/>
                </a:cubicBezTo>
                <a:cubicBezTo>
                  <a:pt x="1053" y="2072"/>
                  <a:pt x="1052" y="2072"/>
                  <a:pt x="1051" y="2073"/>
                </a:cubicBezTo>
                <a:cubicBezTo>
                  <a:pt x="1051" y="2073"/>
                  <a:pt x="1051" y="2073"/>
                  <a:pt x="1050" y="2073"/>
                </a:cubicBezTo>
                <a:cubicBezTo>
                  <a:pt x="1049" y="2074"/>
                  <a:pt x="1048" y="2074"/>
                  <a:pt x="1047" y="2074"/>
                </a:cubicBezTo>
                <a:cubicBezTo>
                  <a:pt x="1047" y="2075"/>
                  <a:pt x="1046" y="2075"/>
                  <a:pt x="1046" y="2075"/>
                </a:cubicBezTo>
                <a:cubicBezTo>
                  <a:pt x="1046" y="2075"/>
                  <a:pt x="1045" y="2075"/>
                  <a:pt x="1045" y="2075"/>
                </a:cubicBezTo>
                <a:cubicBezTo>
                  <a:pt x="1045" y="2075"/>
                  <a:pt x="1045" y="2075"/>
                  <a:pt x="1044" y="2075"/>
                </a:cubicBezTo>
                <a:cubicBezTo>
                  <a:pt x="1043" y="2076"/>
                  <a:pt x="1042" y="2076"/>
                  <a:pt x="1041" y="2076"/>
                </a:cubicBezTo>
                <a:cubicBezTo>
                  <a:pt x="1039" y="2076"/>
                  <a:pt x="1038" y="2076"/>
                  <a:pt x="1037" y="2077"/>
                </a:cubicBezTo>
                <a:cubicBezTo>
                  <a:pt x="1036" y="2077"/>
                  <a:pt x="1035" y="2077"/>
                  <a:pt x="1034" y="2077"/>
                </a:cubicBezTo>
                <a:cubicBezTo>
                  <a:pt x="1033" y="2077"/>
                  <a:pt x="1033" y="2077"/>
                  <a:pt x="1033" y="2077"/>
                </a:cubicBezTo>
                <a:cubicBezTo>
                  <a:pt x="1031" y="2077"/>
                  <a:pt x="1031" y="2077"/>
                  <a:pt x="1031" y="2077"/>
                </a:cubicBezTo>
                <a:cubicBezTo>
                  <a:pt x="1031" y="2077"/>
                  <a:pt x="1031" y="2077"/>
                  <a:pt x="1031" y="2077"/>
                </a:cubicBezTo>
                <a:cubicBezTo>
                  <a:pt x="1025" y="2077"/>
                  <a:pt x="1018" y="2077"/>
                  <a:pt x="1011" y="2077"/>
                </a:cubicBezTo>
                <a:cubicBezTo>
                  <a:pt x="981" y="2077"/>
                  <a:pt x="630" y="2078"/>
                  <a:pt x="605" y="2078"/>
                </a:cubicBezTo>
                <a:cubicBezTo>
                  <a:pt x="604" y="2078"/>
                  <a:pt x="602" y="2078"/>
                  <a:pt x="600" y="2078"/>
                </a:cubicBezTo>
                <a:cubicBezTo>
                  <a:pt x="598" y="2077"/>
                  <a:pt x="596" y="2077"/>
                  <a:pt x="594" y="2076"/>
                </a:cubicBezTo>
                <a:cubicBezTo>
                  <a:pt x="590" y="2075"/>
                  <a:pt x="588" y="2074"/>
                  <a:pt x="586" y="2072"/>
                </a:cubicBezTo>
                <a:cubicBezTo>
                  <a:pt x="584" y="2070"/>
                  <a:pt x="583" y="2068"/>
                  <a:pt x="582" y="2065"/>
                </a:cubicBezTo>
                <a:cubicBezTo>
                  <a:pt x="582" y="2063"/>
                  <a:pt x="582" y="2060"/>
                  <a:pt x="584" y="2057"/>
                </a:cubicBezTo>
                <a:cubicBezTo>
                  <a:pt x="584" y="2056"/>
                  <a:pt x="584" y="2056"/>
                  <a:pt x="584" y="2056"/>
                </a:cubicBezTo>
                <a:cubicBezTo>
                  <a:pt x="584" y="2056"/>
                  <a:pt x="584" y="2056"/>
                  <a:pt x="584" y="2056"/>
                </a:cubicBezTo>
                <a:cubicBezTo>
                  <a:pt x="588" y="2048"/>
                  <a:pt x="592" y="2040"/>
                  <a:pt x="596" y="2031"/>
                </a:cubicBezTo>
                <a:cubicBezTo>
                  <a:pt x="597" y="2030"/>
                  <a:pt x="598" y="2029"/>
                  <a:pt x="598" y="2027"/>
                </a:cubicBezTo>
                <a:cubicBezTo>
                  <a:pt x="601" y="2021"/>
                  <a:pt x="601" y="2021"/>
                  <a:pt x="601" y="2021"/>
                </a:cubicBezTo>
                <a:cubicBezTo>
                  <a:pt x="603" y="2018"/>
                  <a:pt x="605" y="2016"/>
                  <a:pt x="607" y="2014"/>
                </a:cubicBezTo>
                <a:cubicBezTo>
                  <a:pt x="608" y="2013"/>
                  <a:pt x="609" y="2013"/>
                  <a:pt x="609" y="2012"/>
                </a:cubicBezTo>
                <a:cubicBezTo>
                  <a:pt x="610" y="2012"/>
                  <a:pt x="610" y="2012"/>
                  <a:pt x="610" y="2011"/>
                </a:cubicBezTo>
                <a:cubicBezTo>
                  <a:pt x="611" y="2011"/>
                  <a:pt x="612" y="2011"/>
                  <a:pt x="612" y="2010"/>
                </a:cubicBezTo>
                <a:cubicBezTo>
                  <a:pt x="612" y="2010"/>
                  <a:pt x="612" y="2010"/>
                  <a:pt x="613" y="2010"/>
                </a:cubicBezTo>
                <a:cubicBezTo>
                  <a:pt x="613" y="2010"/>
                  <a:pt x="613" y="2010"/>
                  <a:pt x="614" y="2009"/>
                </a:cubicBezTo>
                <a:cubicBezTo>
                  <a:pt x="615" y="2009"/>
                  <a:pt x="616" y="2008"/>
                  <a:pt x="617" y="2008"/>
                </a:cubicBezTo>
                <a:cubicBezTo>
                  <a:pt x="617" y="2008"/>
                  <a:pt x="618" y="2007"/>
                  <a:pt x="618" y="2007"/>
                </a:cubicBezTo>
                <a:cubicBezTo>
                  <a:pt x="619" y="2007"/>
                  <a:pt x="620" y="2007"/>
                  <a:pt x="621" y="2006"/>
                </a:cubicBezTo>
                <a:cubicBezTo>
                  <a:pt x="622" y="2006"/>
                  <a:pt x="623" y="2005"/>
                  <a:pt x="625" y="2005"/>
                </a:cubicBezTo>
                <a:cubicBezTo>
                  <a:pt x="625" y="2005"/>
                  <a:pt x="626" y="2004"/>
                  <a:pt x="627" y="2004"/>
                </a:cubicBezTo>
                <a:cubicBezTo>
                  <a:pt x="627" y="2004"/>
                  <a:pt x="628" y="2004"/>
                  <a:pt x="628" y="2004"/>
                </a:cubicBezTo>
                <a:cubicBezTo>
                  <a:pt x="632" y="2003"/>
                  <a:pt x="636" y="2002"/>
                  <a:pt x="640" y="2002"/>
                </a:cubicBezTo>
                <a:cubicBezTo>
                  <a:pt x="640" y="2002"/>
                  <a:pt x="1008" y="2001"/>
                  <a:pt x="1021" y="2001"/>
                </a:cubicBezTo>
                <a:cubicBezTo>
                  <a:pt x="1026" y="2001"/>
                  <a:pt x="1030" y="2001"/>
                  <a:pt x="1034" y="2001"/>
                </a:cubicBezTo>
                <a:cubicBezTo>
                  <a:pt x="1036" y="2001"/>
                  <a:pt x="1038" y="2002"/>
                  <a:pt x="1040" y="2002"/>
                </a:cubicBezTo>
                <a:cubicBezTo>
                  <a:pt x="1040" y="2002"/>
                  <a:pt x="1040" y="2002"/>
                  <a:pt x="1041" y="2002"/>
                </a:cubicBezTo>
                <a:cubicBezTo>
                  <a:pt x="1042" y="2002"/>
                  <a:pt x="1044" y="2002"/>
                  <a:pt x="1045" y="2003"/>
                </a:cubicBezTo>
                <a:cubicBezTo>
                  <a:pt x="1045" y="2003"/>
                  <a:pt x="1046" y="2003"/>
                  <a:pt x="1046" y="2003"/>
                </a:cubicBezTo>
                <a:cubicBezTo>
                  <a:pt x="1046" y="2003"/>
                  <a:pt x="1046" y="2003"/>
                  <a:pt x="1046" y="2003"/>
                </a:cubicBezTo>
                <a:cubicBezTo>
                  <a:pt x="1048" y="2003"/>
                  <a:pt x="1049" y="2004"/>
                  <a:pt x="1050" y="2004"/>
                </a:cubicBezTo>
                <a:cubicBezTo>
                  <a:pt x="1050" y="2004"/>
                  <a:pt x="1051" y="2005"/>
                  <a:pt x="1051" y="2005"/>
                </a:cubicBezTo>
                <a:cubicBezTo>
                  <a:pt x="1052" y="2005"/>
                  <a:pt x="1053" y="2006"/>
                  <a:pt x="1054" y="2006"/>
                </a:cubicBezTo>
                <a:cubicBezTo>
                  <a:pt x="1055" y="2006"/>
                  <a:pt x="1055" y="2007"/>
                  <a:pt x="1055" y="2007"/>
                </a:cubicBezTo>
                <a:cubicBezTo>
                  <a:pt x="1055" y="2007"/>
                  <a:pt x="1055" y="2007"/>
                  <a:pt x="1056" y="2007"/>
                </a:cubicBezTo>
                <a:cubicBezTo>
                  <a:pt x="1056" y="2008"/>
                  <a:pt x="1057" y="2008"/>
                  <a:pt x="1058" y="2009"/>
                </a:cubicBezTo>
                <a:cubicBezTo>
                  <a:pt x="1059" y="2010"/>
                  <a:pt x="1061" y="2011"/>
                  <a:pt x="1061" y="2013"/>
                </a:cubicBezTo>
                <a:cubicBezTo>
                  <a:pt x="1063" y="2015"/>
                  <a:pt x="1064" y="2017"/>
                  <a:pt x="1064" y="2020"/>
                </a:cubicBezTo>
                <a:cubicBezTo>
                  <a:pt x="1064" y="2022"/>
                  <a:pt x="1064" y="2022"/>
                  <a:pt x="1064" y="2022"/>
                </a:cubicBezTo>
                <a:cubicBezTo>
                  <a:pt x="1064" y="2022"/>
                  <a:pt x="1064" y="2022"/>
                  <a:pt x="1064" y="2022"/>
                </a:cubicBezTo>
                <a:cubicBezTo>
                  <a:pt x="1064" y="2031"/>
                  <a:pt x="1064" y="2040"/>
                  <a:pt x="1064" y="2049"/>
                </a:cubicBezTo>
                <a:cubicBezTo>
                  <a:pt x="1064" y="2051"/>
                  <a:pt x="1064" y="2054"/>
                  <a:pt x="1064" y="2056"/>
                </a:cubicBezTo>
                <a:close/>
                <a:moveTo>
                  <a:pt x="1114" y="1878"/>
                </a:moveTo>
                <a:cubicBezTo>
                  <a:pt x="1114" y="1878"/>
                  <a:pt x="1114" y="1877"/>
                  <a:pt x="1113" y="1877"/>
                </a:cubicBezTo>
                <a:cubicBezTo>
                  <a:pt x="1113" y="1877"/>
                  <a:pt x="1113" y="1877"/>
                  <a:pt x="1113" y="1877"/>
                </a:cubicBezTo>
                <a:cubicBezTo>
                  <a:pt x="1112" y="1875"/>
                  <a:pt x="1111" y="1873"/>
                  <a:pt x="1111" y="1871"/>
                </a:cubicBezTo>
                <a:cubicBezTo>
                  <a:pt x="1111" y="1870"/>
                  <a:pt x="1111" y="1870"/>
                  <a:pt x="1111" y="1870"/>
                </a:cubicBezTo>
                <a:cubicBezTo>
                  <a:pt x="1110" y="1868"/>
                  <a:pt x="1110" y="1867"/>
                  <a:pt x="1110" y="1866"/>
                </a:cubicBezTo>
                <a:cubicBezTo>
                  <a:pt x="1110" y="1866"/>
                  <a:pt x="1110" y="1866"/>
                  <a:pt x="1110" y="1866"/>
                </a:cubicBezTo>
                <a:cubicBezTo>
                  <a:pt x="1110" y="1861"/>
                  <a:pt x="1109" y="1855"/>
                  <a:pt x="1109" y="1849"/>
                </a:cubicBezTo>
                <a:cubicBezTo>
                  <a:pt x="1109" y="1848"/>
                  <a:pt x="1109" y="1848"/>
                  <a:pt x="1109" y="1848"/>
                </a:cubicBezTo>
                <a:cubicBezTo>
                  <a:pt x="1109" y="1846"/>
                  <a:pt x="1109" y="1844"/>
                  <a:pt x="1110" y="1843"/>
                </a:cubicBezTo>
                <a:cubicBezTo>
                  <a:pt x="1112" y="1841"/>
                  <a:pt x="1113" y="1840"/>
                  <a:pt x="1115" y="1839"/>
                </a:cubicBezTo>
                <a:cubicBezTo>
                  <a:pt x="1118" y="1838"/>
                  <a:pt x="1120" y="1837"/>
                  <a:pt x="1123" y="1836"/>
                </a:cubicBezTo>
                <a:cubicBezTo>
                  <a:pt x="1123" y="1836"/>
                  <a:pt x="1123" y="1836"/>
                  <a:pt x="1123" y="1836"/>
                </a:cubicBezTo>
                <a:cubicBezTo>
                  <a:pt x="1123" y="1836"/>
                  <a:pt x="1123" y="1836"/>
                  <a:pt x="1123" y="1836"/>
                </a:cubicBezTo>
                <a:cubicBezTo>
                  <a:pt x="1124" y="1836"/>
                  <a:pt x="1125" y="1836"/>
                  <a:pt x="1126" y="1836"/>
                </a:cubicBezTo>
                <a:cubicBezTo>
                  <a:pt x="1127" y="1836"/>
                  <a:pt x="1127" y="1836"/>
                  <a:pt x="1128" y="1836"/>
                </a:cubicBezTo>
                <a:cubicBezTo>
                  <a:pt x="1133" y="1835"/>
                  <a:pt x="1138" y="1835"/>
                  <a:pt x="1143" y="1835"/>
                </a:cubicBezTo>
                <a:cubicBezTo>
                  <a:pt x="1176" y="1835"/>
                  <a:pt x="1176" y="1835"/>
                  <a:pt x="1176" y="1835"/>
                </a:cubicBezTo>
                <a:cubicBezTo>
                  <a:pt x="1178" y="1835"/>
                  <a:pt x="1180" y="1835"/>
                  <a:pt x="1182" y="1836"/>
                </a:cubicBezTo>
                <a:cubicBezTo>
                  <a:pt x="1191" y="1837"/>
                  <a:pt x="1201" y="1839"/>
                  <a:pt x="1203" y="1848"/>
                </a:cubicBezTo>
                <a:cubicBezTo>
                  <a:pt x="1205" y="1855"/>
                  <a:pt x="1206" y="1863"/>
                  <a:pt x="1207" y="1870"/>
                </a:cubicBezTo>
                <a:cubicBezTo>
                  <a:pt x="1207" y="1871"/>
                  <a:pt x="1207" y="1871"/>
                  <a:pt x="1207" y="1871"/>
                </a:cubicBezTo>
                <a:cubicBezTo>
                  <a:pt x="1208" y="1873"/>
                  <a:pt x="1207" y="1874"/>
                  <a:pt x="1207" y="1876"/>
                </a:cubicBezTo>
                <a:cubicBezTo>
                  <a:pt x="1207" y="1876"/>
                  <a:pt x="1207" y="1876"/>
                  <a:pt x="1206" y="1876"/>
                </a:cubicBezTo>
                <a:cubicBezTo>
                  <a:pt x="1206" y="1876"/>
                  <a:pt x="1206" y="1876"/>
                  <a:pt x="1206" y="1876"/>
                </a:cubicBezTo>
                <a:cubicBezTo>
                  <a:pt x="1206" y="1877"/>
                  <a:pt x="1206" y="1877"/>
                  <a:pt x="1206" y="1877"/>
                </a:cubicBezTo>
                <a:cubicBezTo>
                  <a:pt x="1204" y="1880"/>
                  <a:pt x="1200" y="1882"/>
                  <a:pt x="1195" y="1883"/>
                </a:cubicBezTo>
                <a:cubicBezTo>
                  <a:pt x="1195" y="1883"/>
                  <a:pt x="1195" y="1884"/>
                  <a:pt x="1194" y="1884"/>
                </a:cubicBezTo>
                <a:cubicBezTo>
                  <a:pt x="1194" y="1884"/>
                  <a:pt x="1193" y="1884"/>
                  <a:pt x="1193" y="1884"/>
                </a:cubicBezTo>
                <a:cubicBezTo>
                  <a:pt x="1192" y="1884"/>
                  <a:pt x="1192" y="1884"/>
                  <a:pt x="1192" y="1884"/>
                </a:cubicBezTo>
                <a:cubicBezTo>
                  <a:pt x="1191" y="1884"/>
                  <a:pt x="1190" y="1884"/>
                  <a:pt x="1189" y="1885"/>
                </a:cubicBezTo>
                <a:cubicBezTo>
                  <a:pt x="1178" y="1886"/>
                  <a:pt x="1164" y="1885"/>
                  <a:pt x="1158" y="1885"/>
                </a:cubicBezTo>
                <a:cubicBezTo>
                  <a:pt x="1137" y="1885"/>
                  <a:pt x="1137" y="1885"/>
                  <a:pt x="1137" y="1885"/>
                </a:cubicBezTo>
                <a:cubicBezTo>
                  <a:pt x="1135" y="1885"/>
                  <a:pt x="1134" y="1885"/>
                  <a:pt x="1132" y="1885"/>
                </a:cubicBezTo>
                <a:cubicBezTo>
                  <a:pt x="1131" y="1884"/>
                  <a:pt x="1130" y="1884"/>
                  <a:pt x="1128" y="1884"/>
                </a:cubicBezTo>
                <a:cubicBezTo>
                  <a:pt x="1128" y="1884"/>
                  <a:pt x="1128" y="1884"/>
                  <a:pt x="1127" y="1884"/>
                </a:cubicBezTo>
                <a:cubicBezTo>
                  <a:pt x="1127" y="1884"/>
                  <a:pt x="1127" y="1884"/>
                  <a:pt x="1127" y="1884"/>
                </a:cubicBezTo>
                <a:cubicBezTo>
                  <a:pt x="1126" y="1883"/>
                  <a:pt x="1125" y="1883"/>
                  <a:pt x="1123" y="1883"/>
                </a:cubicBezTo>
                <a:cubicBezTo>
                  <a:pt x="1123" y="1883"/>
                  <a:pt x="1122" y="1882"/>
                  <a:pt x="1122" y="1882"/>
                </a:cubicBezTo>
                <a:cubicBezTo>
                  <a:pt x="1121" y="1882"/>
                  <a:pt x="1120" y="1881"/>
                  <a:pt x="1119" y="1881"/>
                </a:cubicBezTo>
                <a:cubicBezTo>
                  <a:pt x="1117" y="1880"/>
                  <a:pt x="1116" y="1879"/>
                  <a:pt x="1115" y="1878"/>
                </a:cubicBezTo>
                <a:cubicBezTo>
                  <a:pt x="1115" y="1878"/>
                  <a:pt x="1114" y="1878"/>
                  <a:pt x="1114" y="1878"/>
                </a:cubicBezTo>
                <a:close/>
                <a:moveTo>
                  <a:pt x="1120" y="1961"/>
                </a:moveTo>
                <a:cubicBezTo>
                  <a:pt x="1118" y="1959"/>
                  <a:pt x="1117" y="1957"/>
                  <a:pt x="1117" y="1955"/>
                </a:cubicBezTo>
                <a:cubicBezTo>
                  <a:pt x="1117" y="1952"/>
                  <a:pt x="1117" y="1952"/>
                  <a:pt x="1117" y="1952"/>
                </a:cubicBezTo>
                <a:cubicBezTo>
                  <a:pt x="1117" y="1952"/>
                  <a:pt x="1117" y="1952"/>
                  <a:pt x="1117" y="1952"/>
                </a:cubicBezTo>
                <a:cubicBezTo>
                  <a:pt x="1116" y="1943"/>
                  <a:pt x="1116" y="1935"/>
                  <a:pt x="1115" y="1926"/>
                </a:cubicBezTo>
                <a:cubicBezTo>
                  <a:pt x="1115" y="1926"/>
                  <a:pt x="1115" y="1926"/>
                  <a:pt x="1115" y="1926"/>
                </a:cubicBezTo>
                <a:cubicBezTo>
                  <a:pt x="1115" y="1926"/>
                  <a:pt x="1115" y="1926"/>
                  <a:pt x="1115" y="1926"/>
                </a:cubicBezTo>
                <a:cubicBezTo>
                  <a:pt x="1115" y="1925"/>
                  <a:pt x="1115" y="1925"/>
                  <a:pt x="1115" y="1924"/>
                </a:cubicBezTo>
                <a:cubicBezTo>
                  <a:pt x="1117" y="1906"/>
                  <a:pt x="1155" y="1911"/>
                  <a:pt x="1167" y="1911"/>
                </a:cubicBezTo>
                <a:cubicBezTo>
                  <a:pt x="1181" y="1911"/>
                  <a:pt x="1208" y="1907"/>
                  <a:pt x="1216" y="1921"/>
                </a:cubicBezTo>
                <a:cubicBezTo>
                  <a:pt x="1217" y="1923"/>
                  <a:pt x="1218" y="1924"/>
                  <a:pt x="1218" y="1925"/>
                </a:cubicBezTo>
                <a:cubicBezTo>
                  <a:pt x="1219" y="1927"/>
                  <a:pt x="1219" y="1927"/>
                  <a:pt x="1219" y="1927"/>
                </a:cubicBezTo>
                <a:cubicBezTo>
                  <a:pt x="1219" y="1927"/>
                  <a:pt x="1219" y="1927"/>
                  <a:pt x="1219" y="1927"/>
                </a:cubicBezTo>
                <a:cubicBezTo>
                  <a:pt x="1219" y="1931"/>
                  <a:pt x="1220" y="1936"/>
                  <a:pt x="1221" y="1940"/>
                </a:cubicBezTo>
                <a:cubicBezTo>
                  <a:pt x="1224" y="1955"/>
                  <a:pt x="1224" y="1955"/>
                  <a:pt x="1224" y="1955"/>
                </a:cubicBezTo>
                <a:cubicBezTo>
                  <a:pt x="1225" y="1957"/>
                  <a:pt x="1224" y="1959"/>
                  <a:pt x="1223" y="1961"/>
                </a:cubicBezTo>
                <a:cubicBezTo>
                  <a:pt x="1223" y="1962"/>
                  <a:pt x="1222" y="1963"/>
                  <a:pt x="1220" y="1964"/>
                </a:cubicBezTo>
                <a:cubicBezTo>
                  <a:pt x="1220" y="1965"/>
                  <a:pt x="1219" y="1965"/>
                  <a:pt x="1219" y="1966"/>
                </a:cubicBezTo>
                <a:cubicBezTo>
                  <a:pt x="1219" y="1966"/>
                  <a:pt x="1218" y="1966"/>
                  <a:pt x="1218" y="1966"/>
                </a:cubicBezTo>
                <a:cubicBezTo>
                  <a:pt x="1218" y="1966"/>
                  <a:pt x="1218" y="1966"/>
                  <a:pt x="1218" y="1967"/>
                </a:cubicBezTo>
                <a:cubicBezTo>
                  <a:pt x="1217" y="1967"/>
                  <a:pt x="1216" y="1967"/>
                  <a:pt x="1215" y="1968"/>
                </a:cubicBezTo>
                <a:cubicBezTo>
                  <a:pt x="1215" y="1968"/>
                  <a:pt x="1214" y="1968"/>
                  <a:pt x="1213" y="1969"/>
                </a:cubicBezTo>
                <a:cubicBezTo>
                  <a:pt x="1213" y="1969"/>
                  <a:pt x="1212" y="1969"/>
                  <a:pt x="1212" y="1969"/>
                </a:cubicBezTo>
                <a:cubicBezTo>
                  <a:pt x="1211" y="1969"/>
                  <a:pt x="1211" y="1970"/>
                  <a:pt x="1210" y="1970"/>
                </a:cubicBezTo>
                <a:cubicBezTo>
                  <a:pt x="1209" y="1970"/>
                  <a:pt x="1209" y="1970"/>
                  <a:pt x="1208" y="1970"/>
                </a:cubicBezTo>
                <a:cubicBezTo>
                  <a:pt x="1208" y="1970"/>
                  <a:pt x="1207" y="1970"/>
                  <a:pt x="1207" y="1970"/>
                </a:cubicBezTo>
                <a:cubicBezTo>
                  <a:pt x="1206" y="1971"/>
                  <a:pt x="1205" y="1971"/>
                  <a:pt x="1204" y="1971"/>
                </a:cubicBezTo>
                <a:cubicBezTo>
                  <a:pt x="1202" y="1971"/>
                  <a:pt x="1201" y="1971"/>
                  <a:pt x="1199" y="1971"/>
                </a:cubicBezTo>
                <a:cubicBezTo>
                  <a:pt x="1199" y="1971"/>
                  <a:pt x="1199" y="1971"/>
                  <a:pt x="1199" y="1971"/>
                </a:cubicBezTo>
                <a:cubicBezTo>
                  <a:pt x="1199" y="1971"/>
                  <a:pt x="1199" y="1971"/>
                  <a:pt x="1199" y="1971"/>
                </a:cubicBezTo>
                <a:cubicBezTo>
                  <a:pt x="1181" y="1971"/>
                  <a:pt x="1164" y="1971"/>
                  <a:pt x="1147" y="1971"/>
                </a:cubicBezTo>
                <a:cubicBezTo>
                  <a:pt x="1145" y="1971"/>
                  <a:pt x="1143" y="1971"/>
                  <a:pt x="1141" y="1971"/>
                </a:cubicBezTo>
                <a:cubicBezTo>
                  <a:pt x="1141" y="1971"/>
                  <a:pt x="1140" y="1971"/>
                  <a:pt x="1140" y="1971"/>
                </a:cubicBezTo>
                <a:cubicBezTo>
                  <a:pt x="1139" y="1971"/>
                  <a:pt x="1137" y="1970"/>
                  <a:pt x="1136" y="1970"/>
                </a:cubicBezTo>
                <a:cubicBezTo>
                  <a:pt x="1136" y="1970"/>
                  <a:pt x="1136" y="1970"/>
                  <a:pt x="1136" y="1970"/>
                </a:cubicBezTo>
                <a:cubicBezTo>
                  <a:pt x="1135" y="1970"/>
                  <a:pt x="1135" y="1970"/>
                  <a:pt x="1135" y="1970"/>
                </a:cubicBezTo>
                <a:cubicBezTo>
                  <a:pt x="1134" y="1969"/>
                  <a:pt x="1132" y="1969"/>
                  <a:pt x="1131" y="1969"/>
                </a:cubicBezTo>
                <a:cubicBezTo>
                  <a:pt x="1130" y="1968"/>
                  <a:pt x="1130" y="1968"/>
                  <a:pt x="1129" y="1968"/>
                </a:cubicBezTo>
                <a:cubicBezTo>
                  <a:pt x="1128" y="1967"/>
                  <a:pt x="1128" y="1967"/>
                  <a:pt x="1127" y="1967"/>
                </a:cubicBezTo>
                <a:cubicBezTo>
                  <a:pt x="1127" y="1967"/>
                  <a:pt x="1126" y="1967"/>
                  <a:pt x="1126" y="1966"/>
                </a:cubicBezTo>
                <a:cubicBezTo>
                  <a:pt x="1124" y="1965"/>
                  <a:pt x="1121" y="1963"/>
                  <a:pt x="1120" y="1961"/>
                </a:cubicBezTo>
                <a:close/>
                <a:moveTo>
                  <a:pt x="1244" y="2063"/>
                </a:moveTo>
                <a:cubicBezTo>
                  <a:pt x="1243" y="2066"/>
                  <a:pt x="1241" y="2068"/>
                  <a:pt x="1238" y="2070"/>
                </a:cubicBezTo>
                <a:cubicBezTo>
                  <a:pt x="1236" y="2072"/>
                  <a:pt x="1233" y="2074"/>
                  <a:pt x="1229" y="2075"/>
                </a:cubicBezTo>
                <a:cubicBezTo>
                  <a:pt x="1225" y="2076"/>
                  <a:pt x="1221" y="2076"/>
                  <a:pt x="1217" y="2076"/>
                </a:cubicBezTo>
                <a:cubicBezTo>
                  <a:pt x="1205" y="2076"/>
                  <a:pt x="1205" y="2076"/>
                  <a:pt x="1205" y="2076"/>
                </a:cubicBezTo>
                <a:cubicBezTo>
                  <a:pt x="1205" y="2076"/>
                  <a:pt x="1205" y="2076"/>
                  <a:pt x="1205" y="2076"/>
                </a:cubicBezTo>
                <a:cubicBezTo>
                  <a:pt x="1189" y="2076"/>
                  <a:pt x="1174" y="2076"/>
                  <a:pt x="1158" y="2077"/>
                </a:cubicBezTo>
                <a:cubicBezTo>
                  <a:pt x="1156" y="2077"/>
                  <a:pt x="1154" y="2076"/>
                  <a:pt x="1152" y="2076"/>
                </a:cubicBezTo>
                <a:cubicBezTo>
                  <a:pt x="1152" y="2076"/>
                  <a:pt x="1151" y="2076"/>
                  <a:pt x="1151" y="2076"/>
                </a:cubicBezTo>
                <a:cubicBezTo>
                  <a:pt x="1149" y="2076"/>
                  <a:pt x="1148" y="2075"/>
                  <a:pt x="1146" y="2075"/>
                </a:cubicBezTo>
                <a:cubicBezTo>
                  <a:pt x="1146" y="2075"/>
                  <a:pt x="1146" y="2075"/>
                  <a:pt x="1146" y="2075"/>
                </a:cubicBezTo>
                <a:cubicBezTo>
                  <a:pt x="1145" y="2075"/>
                  <a:pt x="1145" y="2075"/>
                  <a:pt x="1145" y="2075"/>
                </a:cubicBezTo>
                <a:cubicBezTo>
                  <a:pt x="1138" y="2073"/>
                  <a:pt x="1132" y="2069"/>
                  <a:pt x="1128" y="2064"/>
                </a:cubicBezTo>
                <a:cubicBezTo>
                  <a:pt x="1128" y="2064"/>
                  <a:pt x="1128" y="2064"/>
                  <a:pt x="1128" y="2064"/>
                </a:cubicBezTo>
                <a:cubicBezTo>
                  <a:pt x="1128" y="2064"/>
                  <a:pt x="1128" y="2064"/>
                  <a:pt x="1128" y="2064"/>
                </a:cubicBezTo>
                <a:cubicBezTo>
                  <a:pt x="1127" y="2063"/>
                  <a:pt x="1126" y="2062"/>
                  <a:pt x="1126" y="2060"/>
                </a:cubicBezTo>
                <a:cubicBezTo>
                  <a:pt x="1126" y="2060"/>
                  <a:pt x="1126" y="2059"/>
                  <a:pt x="1125" y="2059"/>
                </a:cubicBezTo>
                <a:cubicBezTo>
                  <a:pt x="1125" y="2058"/>
                  <a:pt x="1125" y="2057"/>
                  <a:pt x="1125" y="2057"/>
                </a:cubicBezTo>
                <a:cubicBezTo>
                  <a:pt x="1125" y="2056"/>
                  <a:pt x="1125" y="2056"/>
                  <a:pt x="1125" y="2056"/>
                </a:cubicBezTo>
                <a:cubicBezTo>
                  <a:pt x="1125" y="2055"/>
                  <a:pt x="1125" y="2055"/>
                  <a:pt x="1125" y="2055"/>
                </a:cubicBezTo>
                <a:cubicBezTo>
                  <a:pt x="1125" y="2055"/>
                  <a:pt x="1125" y="2055"/>
                  <a:pt x="1125" y="2055"/>
                </a:cubicBezTo>
                <a:cubicBezTo>
                  <a:pt x="1124" y="2046"/>
                  <a:pt x="1123" y="2037"/>
                  <a:pt x="1123" y="2029"/>
                </a:cubicBezTo>
                <a:cubicBezTo>
                  <a:pt x="1123" y="2027"/>
                  <a:pt x="1122" y="2026"/>
                  <a:pt x="1122" y="2024"/>
                </a:cubicBezTo>
                <a:cubicBezTo>
                  <a:pt x="1122" y="2020"/>
                  <a:pt x="1122" y="2020"/>
                  <a:pt x="1122" y="2020"/>
                </a:cubicBezTo>
                <a:cubicBezTo>
                  <a:pt x="1122" y="2019"/>
                  <a:pt x="1122" y="2019"/>
                  <a:pt x="1122" y="2019"/>
                </a:cubicBezTo>
                <a:cubicBezTo>
                  <a:pt x="1122" y="2018"/>
                  <a:pt x="1122" y="2017"/>
                  <a:pt x="1122" y="2016"/>
                </a:cubicBezTo>
                <a:cubicBezTo>
                  <a:pt x="1122" y="2016"/>
                  <a:pt x="1123" y="2016"/>
                  <a:pt x="1123" y="2015"/>
                </a:cubicBezTo>
                <a:cubicBezTo>
                  <a:pt x="1123" y="2014"/>
                  <a:pt x="1123" y="2014"/>
                  <a:pt x="1123" y="2013"/>
                </a:cubicBezTo>
                <a:cubicBezTo>
                  <a:pt x="1124" y="2013"/>
                  <a:pt x="1124" y="2013"/>
                  <a:pt x="1124" y="2012"/>
                </a:cubicBezTo>
                <a:cubicBezTo>
                  <a:pt x="1124" y="2012"/>
                  <a:pt x="1124" y="2012"/>
                  <a:pt x="1124" y="2012"/>
                </a:cubicBezTo>
                <a:cubicBezTo>
                  <a:pt x="1125" y="2011"/>
                  <a:pt x="1125" y="2010"/>
                  <a:pt x="1126" y="2010"/>
                </a:cubicBezTo>
                <a:cubicBezTo>
                  <a:pt x="1126" y="2009"/>
                  <a:pt x="1127" y="2009"/>
                  <a:pt x="1127" y="2009"/>
                </a:cubicBezTo>
                <a:cubicBezTo>
                  <a:pt x="1128" y="2008"/>
                  <a:pt x="1128" y="2008"/>
                  <a:pt x="1129" y="2007"/>
                </a:cubicBezTo>
                <a:cubicBezTo>
                  <a:pt x="1129" y="2007"/>
                  <a:pt x="1129" y="2007"/>
                  <a:pt x="1130" y="2006"/>
                </a:cubicBezTo>
                <a:cubicBezTo>
                  <a:pt x="1130" y="2006"/>
                  <a:pt x="1130" y="2006"/>
                  <a:pt x="1130" y="2006"/>
                </a:cubicBezTo>
                <a:cubicBezTo>
                  <a:pt x="1131" y="2006"/>
                  <a:pt x="1132" y="2005"/>
                  <a:pt x="1133" y="2004"/>
                </a:cubicBezTo>
                <a:cubicBezTo>
                  <a:pt x="1134" y="2004"/>
                  <a:pt x="1134" y="2004"/>
                  <a:pt x="1134" y="2004"/>
                </a:cubicBezTo>
                <a:cubicBezTo>
                  <a:pt x="1134" y="2004"/>
                  <a:pt x="1135" y="2004"/>
                  <a:pt x="1135" y="2004"/>
                </a:cubicBezTo>
                <a:cubicBezTo>
                  <a:pt x="1135" y="2004"/>
                  <a:pt x="1135" y="2004"/>
                  <a:pt x="1136" y="2004"/>
                </a:cubicBezTo>
                <a:cubicBezTo>
                  <a:pt x="1137" y="2003"/>
                  <a:pt x="1138" y="2003"/>
                  <a:pt x="1139" y="2003"/>
                </a:cubicBezTo>
                <a:cubicBezTo>
                  <a:pt x="1139" y="2002"/>
                  <a:pt x="1140" y="2002"/>
                  <a:pt x="1140" y="2002"/>
                </a:cubicBezTo>
                <a:cubicBezTo>
                  <a:pt x="1141" y="2002"/>
                  <a:pt x="1141" y="2002"/>
                  <a:pt x="1142" y="2002"/>
                </a:cubicBezTo>
                <a:cubicBezTo>
                  <a:pt x="1143" y="2002"/>
                  <a:pt x="1145" y="2001"/>
                  <a:pt x="1147" y="2001"/>
                </a:cubicBezTo>
                <a:cubicBezTo>
                  <a:pt x="1147" y="2001"/>
                  <a:pt x="1148" y="2001"/>
                  <a:pt x="1148" y="2001"/>
                </a:cubicBezTo>
                <a:cubicBezTo>
                  <a:pt x="1149" y="2001"/>
                  <a:pt x="1149" y="2001"/>
                  <a:pt x="1150" y="2001"/>
                </a:cubicBezTo>
                <a:cubicBezTo>
                  <a:pt x="1153" y="2001"/>
                  <a:pt x="1153" y="2001"/>
                  <a:pt x="1153" y="2001"/>
                </a:cubicBezTo>
                <a:cubicBezTo>
                  <a:pt x="1155" y="2001"/>
                  <a:pt x="1158" y="2001"/>
                  <a:pt x="1160" y="2001"/>
                </a:cubicBezTo>
                <a:cubicBezTo>
                  <a:pt x="1163" y="2001"/>
                  <a:pt x="1165" y="2001"/>
                  <a:pt x="1168" y="2001"/>
                </a:cubicBezTo>
                <a:cubicBezTo>
                  <a:pt x="1191" y="2001"/>
                  <a:pt x="1191" y="2001"/>
                  <a:pt x="1191" y="2001"/>
                </a:cubicBezTo>
                <a:cubicBezTo>
                  <a:pt x="1197" y="2001"/>
                  <a:pt x="1203" y="2001"/>
                  <a:pt x="1209" y="2001"/>
                </a:cubicBezTo>
                <a:cubicBezTo>
                  <a:pt x="1210" y="2001"/>
                  <a:pt x="1211" y="2001"/>
                  <a:pt x="1212" y="2002"/>
                </a:cubicBezTo>
                <a:cubicBezTo>
                  <a:pt x="1212" y="2002"/>
                  <a:pt x="1213" y="2002"/>
                  <a:pt x="1214" y="2002"/>
                </a:cubicBezTo>
                <a:cubicBezTo>
                  <a:pt x="1214" y="2002"/>
                  <a:pt x="1214" y="2002"/>
                  <a:pt x="1215" y="2002"/>
                </a:cubicBezTo>
                <a:cubicBezTo>
                  <a:pt x="1215" y="2002"/>
                  <a:pt x="1216" y="2002"/>
                  <a:pt x="1216" y="2002"/>
                </a:cubicBezTo>
                <a:cubicBezTo>
                  <a:pt x="1216" y="2002"/>
                  <a:pt x="1216" y="2003"/>
                  <a:pt x="1217" y="2003"/>
                </a:cubicBezTo>
                <a:cubicBezTo>
                  <a:pt x="1218" y="2003"/>
                  <a:pt x="1219" y="2003"/>
                  <a:pt x="1220" y="2004"/>
                </a:cubicBezTo>
                <a:cubicBezTo>
                  <a:pt x="1221" y="2004"/>
                  <a:pt x="1221" y="2004"/>
                  <a:pt x="1222" y="2004"/>
                </a:cubicBezTo>
                <a:cubicBezTo>
                  <a:pt x="1222" y="2005"/>
                  <a:pt x="1223" y="2005"/>
                  <a:pt x="1223" y="2005"/>
                </a:cubicBezTo>
                <a:cubicBezTo>
                  <a:pt x="1224" y="2005"/>
                  <a:pt x="1225" y="2006"/>
                  <a:pt x="1226" y="2006"/>
                </a:cubicBezTo>
                <a:cubicBezTo>
                  <a:pt x="1229" y="2008"/>
                  <a:pt x="1231" y="2010"/>
                  <a:pt x="1233" y="2012"/>
                </a:cubicBezTo>
                <a:cubicBezTo>
                  <a:pt x="1235" y="2014"/>
                  <a:pt x="1237" y="2017"/>
                  <a:pt x="1237" y="2019"/>
                </a:cubicBezTo>
                <a:cubicBezTo>
                  <a:pt x="1240" y="2034"/>
                  <a:pt x="1240" y="2034"/>
                  <a:pt x="1240" y="2034"/>
                </a:cubicBezTo>
                <a:cubicBezTo>
                  <a:pt x="1241" y="2040"/>
                  <a:pt x="1243" y="2046"/>
                  <a:pt x="1244" y="2052"/>
                </a:cubicBezTo>
                <a:cubicBezTo>
                  <a:pt x="1244" y="2052"/>
                  <a:pt x="1244" y="2052"/>
                  <a:pt x="1244" y="2052"/>
                </a:cubicBezTo>
                <a:cubicBezTo>
                  <a:pt x="1244" y="2055"/>
                  <a:pt x="1244" y="2055"/>
                  <a:pt x="1244" y="2055"/>
                </a:cubicBezTo>
                <a:cubicBezTo>
                  <a:pt x="1245" y="2058"/>
                  <a:pt x="1245" y="2061"/>
                  <a:pt x="1244" y="2063"/>
                </a:cubicBezTo>
                <a:close/>
                <a:moveTo>
                  <a:pt x="1349" y="1880"/>
                </a:moveTo>
                <a:cubicBezTo>
                  <a:pt x="1346" y="1879"/>
                  <a:pt x="1344" y="1878"/>
                  <a:pt x="1342" y="1876"/>
                </a:cubicBezTo>
                <a:cubicBezTo>
                  <a:pt x="1340" y="1875"/>
                  <a:pt x="1338" y="1873"/>
                  <a:pt x="1338" y="1871"/>
                </a:cubicBezTo>
                <a:cubicBezTo>
                  <a:pt x="1337" y="1868"/>
                  <a:pt x="1337" y="1868"/>
                  <a:pt x="1337" y="1868"/>
                </a:cubicBezTo>
                <a:cubicBezTo>
                  <a:pt x="1335" y="1863"/>
                  <a:pt x="1333" y="1859"/>
                  <a:pt x="1332" y="1854"/>
                </a:cubicBezTo>
                <a:cubicBezTo>
                  <a:pt x="1331" y="1852"/>
                  <a:pt x="1329" y="1848"/>
                  <a:pt x="1329" y="1845"/>
                </a:cubicBezTo>
                <a:cubicBezTo>
                  <a:pt x="1329" y="1845"/>
                  <a:pt x="1329" y="1845"/>
                  <a:pt x="1329" y="1844"/>
                </a:cubicBezTo>
                <a:cubicBezTo>
                  <a:pt x="1329" y="1844"/>
                  <a:pt x="1329" y="1844"/>
                  <a:pt x="1329" y="1844"/>
                </a:cubicBezTo>
                <a:cubicBezTo>
                  <a:pt x="1329" y="1844"/>
                  <a:pt x="1329" y="1843"/>
                  <a:pt x="1329" y="1843"/>
                </a:cubicBezTo>
                <a:cubicBezTo>
                  <a:pt x="1329" y="1843"/>
                  <a:pt x="1329" y="1843"/>
                  <a:pt x="1329" y="1842"/>
                </a:cubicBezTo>
                <a:cubicBezTo>
                  <a:pt x="1329" y="1842"/>
                  <a:pt x="1329" y="1842"/>
                  <a:pt x="1329" y="1842"/>
                </a:cubicBezTo>
                <a:cubicBezTo>
                  <a:pt x="1333" y="1834"/>
                  <a:pt x="1348" y="1835"/>
                  <a:pt x="1355" y="1835"/>
                </a:cubicBezTo>
                <a:cubicBezTo>
                  <a:pt x="1392" y="1835"/>
                  <a:pt x="1392" y="1835"/>
                  <a:pt x="1392" y="1835"/>
                </a:cubicBezTo>
                <a:cubicBezTo>
                  <a:pt x="1396" y="1835"/>
                  <a:pt x="1399" y="1835"/>
                  <a:pt x="1402" y="1836"/>
                </a:cubicBezTo>
                <a:cubicBezTo>
                  <a:pt x="1403" y="1836"/>
                  <a:pt x="1404" y="1836"/>
                  <a:pt x="1405" y="1836"/>
                </a:cubicBezTo>
                <a:cubicBezTo>
                  <a:pt x="1405" y="1836"/>
                  <a:pt x="1405" y="1837"/>
                  <a:pt x="1406" y="1837"/>
                </a:cubicBezTo>
                <a:cubicBezTo>
                  <a:pt x="1406" y="1837"/>
                  <a:pt x="1407" y="1837"/>
                  <a:pt x="1408" y="1837"/>
                </a:cubicBezTo>
                <a:cubicBezTo>
                  <a:pt x="1409" y="1837"/>
                  <a:pt x="1410" y="1838"/>
                  <a:pt x="1411" y="1838"/>
                </a:cubicBezTo>
                <a:cubicBezTo>
                  <a:pt x="1411" y="1838"/>
                  <a:pt x="1411" y="1838"/>
                  <a:pt x="1411" y="1838"/>
                </a:cubicBezTo>
                <a:cubicBezTo>
                  <a:pt x="1411" y="1838"/>
                  <a:pt x="1411" y="1838"/>
                  <a:pt x="1411" y="1838"/>
                </a:cubicBezTo>
                <a:cubicBezTo>
                  <a:pt x="1412" y="1839"/>
                  <a:pt x="1413" y="1839"/>
                  <a:pt x="1414" y="1840"/>
                </a:cubicBezTo>
                <a:cubicBezTo>
                  <a:pt x="1415" y="1840"/>
                  <a:pt x="1415" y="1840"/>
                  <a:pt x="1416" y="1841"/>
                </a:cubicBezTo>
                <a:cubicBezTo>
                  <a:pt x="1416" y="1841"/>
                  <a:pt x="1416" y="1841"/>
                  <a:pt x="1417" y="1841"/>
                </a:cubicBezTo>
                <a:cubicBezTo>
                  <a:pt x="1417" y="1841"/>
                  <a:pt x="1417" y="1841"/>
                  <a:pt x="1417" y="1842"/>
                </a:cubicBezTo>
                <a:cubicBezTo>
                  <a:pt x="1418" y="1842"/>
                  <a:pt x="1418" y="1842"/>
                  <a:pt x="1418" y="1842"/>
                </a:cubicBezTo>
                <a:cubicBezTo>
                  <a:pt x="1420" y="1844"/>
                  <a:pt x="1422" y="1845"/>
                  <a:pt x="1423" y="1847"/>
                </a:cubicBezTo>
                <a:cubicBezTo>
                  <a:pt x="1423" y="1847"/>
                  <a:pt x="1423" y="1847"/>
                  <a:pt x="1423" y="1847"/>
                </a:cubicBezTo>
                <a:cubicBezTo>
                  <a:pt x="1426" y="1852"/>
                  <a:pt x="1428" y="1859"/>
                  <a:pt x="1431" y="1864"/>
                </a:cubicBezTo>
                <a:cubicBezTo>
                  <a:pt x="1431" y="1864"/>
                  <a:pt x="1431" y="1864"/>
                  <a:pt x="1431" y="1864"/>
                </a:cubicBezTo>
                <a:cubicBezTo>
                  <a:pt x="1432" y="1867"/>
                  <a:pt x="1434" y="1870"/>
                  <a:pt x="1435" y="1873"/>
                </a:cubicBezTo>
                <a:cubicBezTo>
                  <a:pt x="1435" y="1873"/>
                  <a:pt x="1435" y="1873"/>
                  <a:pt x="1435" y="1873"/>
                </a:cubicBezTo>
                <a:cubicBezTo>
                  <a:pt x="1435" y="1873"/>
                  <a:pt x="1435" y="1873"/>
                  <a:pt x="1435" y="1874"/>
                </a:cubicBezTo>
                <a:cubicBezTo>
                  <a:pt x="1436" y="1879"/>
                  <a:pt x="1431" y="1882"/>
                  <a:pt x="1425" y="1883"/>
                </a:cubicBezTo>
                <a:cubicBezTo>
                  <a:pt x="1425" y="1883"/>
                  <a:pt x="1425" y="1883"/>
                  <a:pt x="1425" y="1883"/>
                </a:cubicBezTo>
                <a:cubicBezTo>
                  <a:pt x="1425" y="1883"/>
                  <a:pt x="1424" y="1883"/>
                  <a:pt x="1424" y="1883"/>
                </a:cubicBezTo>
                <a:cubicBezTo>
                  <a:pt x="1423" y="1884"/>
                  <a:pt x="1422" y="1884"/>
                  <a:pt x="1421" y="1884"/>
                </a:cubicBezTo>
                <a:cubicBezTo>
                  <a:pt x="1421" y="1884"/>
                  <a:pt x="1420" y="1884"/>
                  <a:pt x="1420" y="1884"/>
                </a:cubicBezTo>
                <a:cubicBezTo>
                  <a:pt x="1419" y="1884"/>
                  <a:pt x="1418" y="1884"/>
                  <a:pt x="1417" y="1884"/>
                </a:cubicBezTo>
                <a:cubicBezTo>
                  <a:pt x="1417" y="1884"/>
                  <a:pt x="1416" y="1884"/>
                  <a:pt x="1416" y="1884"/>
                </a:cubicBezTo>
                <a:cubicBezTo>
                  <a:pt x="1416" y="1884"/>
                  <a:pt x="1416" y="1884"/>
                  <a:pt x="1415" y="1884"/>
                </a:cubicBezTo>
                <a:cubicBezTo>
                  <a:pt x="1414" y="1884"/>
                  <a:pt x="1414" y="1884"/>
                  <a:pt x="1414" y="1884"/>
                </a:cubicBezTo>
                <a:cubicBezTo>
                  <a:pt x="1408" y="1884"/>
                  <a:pt x="1403" y="1884"/>
                  <a:pt x="1397" y="1884"/>
                </a:cubicBezTo>
                <a:cubicBezTo>
                  <a:pt x="1387" y="1884"/>
                  <a:pt x="1378" y="1884"/>
                  <a:pt x="1368" y="1884"/>
                </a:cubicBezTo>
                <a:cubicBezTo>
                  <a:pt x="1362" y="1884"/>
                  <a:pt x="1355" y="1883"/>
                  <a:pt x="1349" y="1880"/>
                </a:cubicBezTo>
                <a:cubicBezTo>
                  <a:pt x="1349" y="1880"/>
                  <a:pt x="1349" y="1880"/>
                  <a:pt x="1349" y="1880"/>
                </a:cubicBezTo>
                <a:close/>
                <a:moveTo>
                  <a:pt x="1373" y="1961"/>
                </a:moveTo>
                <a:cubicBezTo>
                  <a:pt x="1371" y="1959"/>
                  <a:pt x="1369" y="1956"/>
                  <a:pt x="1369" y="1954"/>
                </a:cubicBezTo>
                <a:cubicBezTo>
                  <a:pt x="1363" y="1940"/>
                  <a:pt x="1363" y="1940"/>
                  <a:pt x="1363" y="1940"/>
                </a:cubicBezTo>
                <a:cubicBezTo>
                  <a:pt x="1362" y="1935"/>
                  <a:pt x="1360" y="1931"/>
                  <a:pt x="1359" y="1927"/>
                </a:cubicBezTo>
                <a:cubicBezTo>
                  <a:pt x="1359" y="1927"/>
                  <a:pt x="1359" y="1927"/>
                  <a:pt x="1359" y="1927"/>
                </a:cubicBezTo>
                <a:cubicBezTo>
                  <a:pt x="1358" y="1925"/>
                  <a:pt x="1358" y="1925"/>
                  <a:pt x="1358" y="1925"/>
                </a:cubicBezTo>
                <a:cubicBezTo>
                  <a:pt x="1357" y="1923"/>
                  <a:pt x="1357" y="1921"/>
                  <a:pt x="1358" y="1919"/>
                </a:cubicBezTo>
                <a:cubicBezTo>
                  <a:pt x="1358" y="1918"/>
                  <a:pt x="1359" y="1917"/>
                  <a:pt x="1360" y="1916"/>
                </a:cubicBezTo>
                <a:cubicBezTo>
                  <a:pt x="1360" y="1916"/>
                  <a:pt x="1361" y="1916"/>
                  <a:pt x="1361" y="1915"/>
                </a:cubicBezTo>
                <a:cubicBezTo>
                  <a:pt x="1361" y="1915"/>
                  <a:pt x="1361" y="1915"/>
                  <a:pt x="1362" y="1915"/>
                </a:cubicBezTo>
                <a:cubicBezTo>
                  <a:pt x="1364" y="1913"/>
                  <a:pt x="1366" y="1912"/>
                  <a:pt x="1369" y="1911"/>
                </a:cubicBezTo>
                <a:cubicBezTo>
                  <a:pt x="1371" y="1911"/>
                  <a:pt x="1374" y="1910"/>
                  <a:pt x="1376" y="1910"/>
                </a:cubicBezTo>
                <a:cubicBezTo>
                  <a:pt x="1386" y="1909"/>
                  <a:pt x="1397" y="1910"/>
                  <a:pt x="1402" y="1910"/>
                </a:cubicBezTo>
                <a:cubicBezTo>
                  <a:pt x="1420" y="1910"/>
                  <a:pt x="1451" y="1906"/>
                  <a:pt x="1461" y="1925"/>
                </a:cubicBezTo>
                <a:cubicBezTo>
                  <a:pt x="1461" y="1925"/>
                  <a:pt x="1461" y="1925"/>
                  <a:pt x="1461" y="1925"/>
                </a:cubicBezTo>
                <a:cubicBezTo>
                  <a:pt x="1461" y="1925"/>
                  <a:pt x="1461" y="1925"/>
                  <a:pt x="1461" y="1925"/>
                </a:cubicBezTo>
                <a:cubicBezTo>
                  <a:pt x="1461" y="1925"/>
                  <a:pt x="1461" y="1925"/>
                  <a:pt x="1461" y="1925"/>
                </a:cubicBezTo>
                <a:cubicBezTo>
                  <a:pt x="1465" y="1933"/>
                  <a:pt x="1469" y="1940"/>
                  <a:pt x="1473" y="1948"/>
                </a:cubicBezTo>
                <a:cubicBezTo>
                  <a:pt x="1474" y="1951"/>
                  <a:pt x="1476" y="1953"/>
                  <a:pt x="1476" y="1956"/>
                </a:cubicBezTo>
                <a:cubicBezTo>
                  <a:pt x="1476" y="1956"/>
                  <a:pt x="1476" y="1956"/>
                  <a:pt x="1476" y="1957"/>
                </a:cubicBezTo>
                <a:cubicBezTo>
                  <a:pt x="1477" y="1957"/>
                  <a:pt x="1477" y="1958"/>
                  <a:pt x="1477" y="1958"/>
                </a:cubicBezTo>
                <a:cubicBezTo>
                  <a:pt x="1477" y="1959"/>
                  <a:pt x="1477" y="1959"/>
                  <a:pt x="1477" y="1960"/>
                </a:cubicBezTo>
                <a:cubicBezTo>
                  <a:pt x="1477" y="1960"/>
                  <a:pt x="1477" y="1960"/>
                  <a:pt x="1477" y="1960"/>
                </a:cubicBezTo>
                <a:cubicBezTo>
                  <a:pt x="1477" y="1960"/>
                  <a:pt x="1476" y="1961"/>
                  <a:pt x="1476" y="1961"/>
                </a:cubicBezTo>
                <a:cubicBezTo>
                  <a:pt x="1476" y="1962"/>
                  <a:pt x="1476" y="1962"/>
                  <a:pt x="1475" y="1963"/>
                </a:cubicBezTo>
                <a:cubicBezTo>
                  <a:pt x="1475" y="1963"/>
                  <a:pt x="1475" y="1963"/>
                  <a:pt x="1475" y="1963"/>
                </a:cubicBezTo>
                <a:cubicBezTo>
                  <a:pt x="1475" y="1964"/>
                  <a:pt x="1474" y="1965"/>
                  <a:pt x="1474" y="1965"/>
                </a:cubicBezTo>
                <a:cubicBezTo>
                  <a:pt x="1473" y="1965"/>
                  <a:pt x="1473" y="1965"/>
                  <a:pt x="1473" y="1966"/>
                </a:cubicBezTo>
                <a:cubicBezTo>
                  <a:pt x="1473" y="1966"/>
                  <a:pt x="1473" y="1966"/>
                  <a:pt x="1472" y="1966"/>
                </a:cubicBezTo>
                <a:cubicBezTo>
                  <a:pt x="1472" y="1966"/>
                  <a:pt x="1472" y="1967"/>
                  <a:pt x="1471" y="1967"/>
                </a:cubicBezTo>
                <a:cubicBezTo>
                  <a:pt x="1470" y="1968"/>
                  <a:pt x="1468" y="1969"/>
                  <a:pt x="1466" y="1969"/>
                </a:cubicBezTo>
                <a:cubicBezTo>
                  <a:pt x="1465" y="1969"/>
                  <a:pt x="1465" y="1969"/>
                  <a:pt x="1464" y="1970"/>
                </a:cubicBezTo>
                <a:cubicBezTo>
                  <a:pt x="1463" y="1970"/>
                  <a:pt x="1462" y="1970"/>
                  <a:pt x="1462" y="1970"/>
                </a:cubicBezTo>
                <a:cubicBezTo>
                  <a:pt x="1461" y="1970"/>
                  <a:pt x="1461" y="1970"/>
                  <a:pt x="1461" y="1970"/>
                </a:cubicBezTo>
                <a:cubicBezTo>
                  <a:pt x="1460" y="1970"/>
                  <a:pt x="1460" y="1970"/>
                  <a:pt x="1460" y="1970"/>
                </a:cubicBezTo>
                <a:cubicBezTo>
                  <a:pt x="1441" y="1972"/>
                  <a:pt x="1422" y="1971"/>
                  <a:pt x="1403" y="1971"/>
                </a:cubicBezTo>
                <a:cubicBezTo>
                  <a:pt x="1401" y="1971"/>
                  <a:pt x="1399" y="1971"/>
                  <a:pt x="1397" y="1970"/>
                </a:cubicBezTo>
                <a:cubicBezTo>
                  <a:pt x="1397" y="1970"/>
                  <a:pt x="1397" y="1970"/>
                  <a:pt x="1397" y="1970"/>
                </a:cubicBezTo>
                <a:cubicBezTo>
                  <a:pt x="1390" y="1970"/>
                  <a:pt x="1383" y="1967"/>
                  <a:pt x="1377" y="1964"/>
                </a:cubicBezTo>
                <a:cubicBezTo>
                  <a:pt x="1376" y="1963"/>
                  <a:pt x="1374" y="1962"/>
                  <a:pt x="1373" y="1961"/>
                </a:cubicBezTo>
                <a:close/>
                <a:moveTo>
                  <a:pt x="1527" y="2063"/>
                </a:moveTo>
                <a:cubicBezTo>
                  <a:pt x="1527" y="2063"/>
                  <a:pt x="1527" y="2064"/>
                  <a:pt x="1527" y="2064"/>
                </a:cubicBezTo>
                <a:cubicBezTo>
                  <a:pt x="1527" y="2065"/>
                  <a:pt x="1526" y="2065"/>
                  <a:pt x="1526" y="2065"/>
                </a:cubicBezTo>
                <a:cubicBezTo>
                  <a:pt x="1526" y="2066"/>
                  <a:pt x="1526" y="2066"/>
                  <a:pt x="1525" y="2067"/>
                </a:cubicBezTo>
                <a:cubicBezTo>
                  <a:pt x="1525" y="2067"/>
                  <a:pt x="1525" y="2068"/>
                  <a:pt x="1525" y="2068"/>
                </a:cubicBezTo>
                <a:cubicBezTo>
                  <a:pt x="1525" y="2068"/>
                  <a:pt x="1524" y="2068"/>
                  <a:pt x="1524" y="2069"/>
                </a:cubicBezTo>
                <a:cubicBezTo>
                  <a:pt x="1524" y="2069"/>
                  <a:pt x="1524" y="2069"/>
                  <a:pt x="1524" y="2069"/>
                </a:cubicBezTo>
                <a:cubicBezTo>
                  <a:pt x="1524" y="2069"/>
                  <a:pt x="1523" y="2070"/>
                  <a:pt x="1523" y="2070"/>
                </a:cubicBezTo>
                <a:cubicBezTo>
                  <a:pt x="1520" y="2073"/>
                  <a:pt x="1515" y="2074"/>
                  <a:pt x="1511" y="2075"/>
                </a:cubicBezTo>
                <a:cubicBezTo>
                  <a:pt x="1510" y="2075"/>
                  <a:pt x="1510" y="2075"/>
                  <a:pt x="1510" y="2075"/>
                </a:cubicBezTo>
                <a:cubicBezTo>
                  <a:pt x="1508" y="2075"/>
                  <a:pt x="1506" y="2076"/>
                  <a:pt x="1504" y="2076"/>
                </a:cubicBezTo>
                <a:cubicBezTo>
                  <a:pt x="1504" y="2076"/>
                  <a:pt x="1504" y="2076"/>
                  <a:pt x="1504" y="2076"/>
                </a:cubicBezTo>
                <a:cubicBezTo>
                  <a:pt x="1503" y="2076"/>
                  <a:pt x="1503" y="2076"/>
                  <a:pt x="1503" y="2076"/>
                </a:cubicBezTo>
                <a:cubicBezTo>
                  <a:pt x="1501" y="2076"/>
                  <a:pt x="1499" y="2076"/>
                  <a:pt x="1497" y="2076"/>
                </a:cubicBezTo>
                <a:cubicBezTo>
                  <a:pt x="1446" y="2076"/>
                  <a:pt x="1446" y="2076"/>
                  <a:pt x="1446" y="2076"/>
                </a:cubicBezTo>
                <a:cubicBezTo>
                  <a:pt x="1444" y="2076"/>
                  <a:pt x="1441" y="2076"/>
                  <a:pt x="1439" y="2075"/>
                </a:cubicBezTo>
                <a:cubicBezTo>
                  <a:pt x="1439" y="2075"/>
                  <a:pt x="1438" y="2075"/>
                  <a:pt x="1438" y="2075"/>
                </a:cubicBezTo>
                <a:cubicBezTo>
                  <a:pt x="1427" y="2074"/>
                  <a:pt x="1414" y="2069"/>
                  <a:pt x="1408" y="2059"/>
                </a:cubicBezTo>
                <a:cubicBezTo>
                  <a:pt x="1407" y="2058"/>
                  <a:pt x="1407" y="2056"/>
                  <a:pt x="1406" y="2055"/>
                </a:cubicBezTo>
                <a:cubicBezTo>
                  <a:pt x="1406" y="2055"/>
                  <a:pt x="1406" y="2055"/>
                  <a:pt x="1406" y="2055"/>
                </a:cubicBezTo>
                <a:cubicBezTo>
                  <a:pt x="1406" y="2055"/>
                  <a:pt x="1406" y="2055"/>
                  <a:pt x="1406" y="2055"/>
                </a:cubicBezTo>
                <a:cubicBezTo>
                  <a:pt x="1403" y="2047"/>
                  <a:pt x="1400" y="2040"/>
                  <a:pt x="1398" y="2032"/>
                </a:cubicBezTo>
                <a:cubicBezTo>
                  <a:pt x="1396" y="2029"/>
                  <a:pt x="1394" y="2024"/>
                  <a:pt x="1393" y="2019"/>
                </a:cubicBezTo>
                <a:cubicBezTo>
                  <a:pt x="1393" y="2019"/>
                  <a:pt x="1393" y="2019"/>
                  <a:pt x="1393" y="2019"/>
                </a:cubicBezTo>
                <a:cubicBezTo>
                  <a:pt x="1393" y="2019"/>
                  <a:pt x="1393" y="2019"/>
                  <a:pt x="1393" y="2019"/>
                </a:cubicBezTo>
                <a:cubicBezTo>
                  <a:pt x="1392" y="2018"/>
                  <a:pt x="1392" y="2018"/>
                  <a:pt x="1392" y="2017"/>
                </a:cubicBezTo>
                <a:cubicBezTo>
                  <a:pt x="1392" y="2015"/>
                  <a:pt x="1392" y="2013"/>
                  <a:pt x="1392" y="2012"/>
                </a:cubicBezTo>
                <a:cubicBezTo>
                  <a:pt x="1393" y="2011"/>
                  <a:pt x="1393" y="2010"/>
                  <a:pt x="1394" y="2009"/>
                </a:cubicBezTo>
                <a:cubicBezTo>
                  <a:pt x="1394" y="2009"/>
                  <a:pt x="1394" y="2009"/>
                  <a:pt x="1394" y="2009"/>
                </a:cubicBezTo>
                <a:cubicBezTo>
                  <a:pt x="1397" y="2004"/>
                  <a:pt x="1403" y="2002"/>
                  <a:pt x="1409" y="2001"/>
                </a:cubicBezTo>
                <a:cubicBezTo>
                  <a:pt x="1409" y="2001"/>
                  <a:pt x="1409" y="2001"/>
                  <a:pt x="1410" y="2001"/>
                </a:cubicBezTo>
                <a:cubicBezTo>
                  <a:pt x="1411" y="2001"/>
                  <a:pt x="1413" y="2001"/>
                  <a:pt x="1414" y="2000"/>
                </a:cubicBezTo>
                <a:cubicBezTo>
                  <a:pt x="1414" y="2000"/>
                  <a:pt x="1415" y="2000"/>
                  <a:pt x="1415" y="2000"/>
                </a:cubicBezTo>
                <a:cubicBezTo>
                  <a:pt x="1418" y="2000"/>
                  <a:pt x="1418" y="2000"/>
                  <a:pt x="1418" y="2000"/>
                </a:cubicBezTo>
                <a:cubicBezTo>
                  <a:pt x="1419" y="2000"/>
                  <a:pt x="1420" y="2000"/>
                  <a:pt x="1421" y="2000"/>
                </a:cubicBezTo>
                <a:cubicBezTo>
                  <a:pt x="1437" y="2000"/>
                  <a:pt x="1453" y="2000"/>
                  <a:pt x="1469" y="2000"/>
                </a:cubicBezTo>
                <a:cubicBezTo>
                  <a:pt x="1469" y="2000"/>
                  <a:pt x="1469" y="2000"/>
                  <a:pt x="1469" y="2000"/>
                </a:cubicBezTo>
                <a:cubicBezTo>
                  <a:pt x="1469" y="2000"/>
                  <a:pt x="1469" y="2000"/>
                  <a:pt x="1469" y="2000"/>
                </a:cubicBezTo>
                <a:cubicBezTo>
                  <a:pt x="1471" y="2000"/>
                  <a:pt x="1473" y="2000"/>
                  <a:pt x="1475" y="2001"/>
                </a:cubicBezTo>
                <a:cubicBezTo>
                  <a:pt x="1475" y="2001"/>
                  <a:pt x="1476" y="2001"/>
                  <a:pt x="1476" y="2001"/>
                </a:cubicBezTo>
                <a:cubicBezTo>
                  <a:pt x="1487" y="2002"/>
                  <a:pt x="1499" y="2006"/>
                  <a:pt x="1505" y="2015"/>
                </a:cubicBezTo>
                <a:cubicBezTo>
                  <a:pt x="1506" y="2016"/>
                  <a:pt x="1507" y="2017"/>
                  <a:pt x="1508" y="2019"/>
                </a:cubicBezTo>
                <a:cubicBezTo>
                  <a:pt x="1509" y="2022"/>
                  <a:pt x="1509" y="2022"/>
                  <a:pt x="1509" y="2022"/>
                </a:cubicBezTo>
                <a:cubicBezTo>
                  <a:pt x="1512" y="2028"/>
                  <a:pt x="1516" y="2035"/>
                  <a:pt x="1519" y="2041"/>
                </a:cubicBezTo>
                <a:cubicBezTo>
                  <a:pt x="1521" y="2045"/>
                  <a:pt x="1524" y="2051"/>
                  <a:pt x="1526" y="2056"/>
                </a:cubicBezTo>
                <a:cubicBezTo>
                  <a:pt x="1527" y="2058"/>
                  <a:pt x="1527" y="2061"/>
                  <a:pt x="1527" y="2063"/>
                </a:cubicBezTo>
                <a:close/>
                <a:moveTo>
                  <a:pt x="1640" y="2000"/>
                </a:moveTo>
                <a:cubicBezTo>
                  <a:pt x="1642" y="2000"/>
                  <a:pt x="1643" y="2000"/>
                  <a:pt x="1645" y="2000"/>
                </a:cubicBezTo>
                <a:cubicBezTo>
                  <a:pt x="1645" y="2000"/>
                  <a:pt x="1645" y="2000"/>
                  <a:pt x="1646" y="2000"/>
                </a:cubicBezTo>
                <a:cubicBezTo>
                  <a:pt x="1657" y="2002"/>
                  <a:pt x="1669" y="2006"/>
                  <a:pt x="1677" y="2014"/>
                </a:cubicBezTo>
                <a:cubicBezTo>
                  <a:pt x="1678" y="2014"/>
                  <a:pt x="1678" y="2015"/>
                  <a:pt x="1678" y="2015"/>
                </a:cubicBezTo>
                <a:cubicBezTo>
                  <a:pt x="1679" y="2016"/>
                  <a:pt x="1679" y="2016"/>
                  <a:pt x="1680" y="2017"/>
                </a:cubicBezTo>
                <a:cubicBezTo>
                  <a:pt x="1680" y="2017"/>
                  <a:pt x="1680" y="2017"/>
                  <a:pt x="1680" y="2018"/>
                </a:cubicBezTo>
                <a:cubicBezTo>
                  <a:pt x="1681" y="2018"/>
                  <a:pt x="1681" y="2018"/>
                  <a:pt x="1681" y="2018"/>
                </a:cubicBezTo>
                <a:cubicBezTo>
                  <a:pt x="1682" y="2019"/>
                  <a:pt x="1682" y="2019"/>
                  <a:pt x="1682" y="2019"/>
                </a:cubicBezTo>
                <a:cubicBezTo>
                  <a:pt x="1685" y="2024"/>
                  <a:pt x="1688" y="2029"/>
                  <a:pt x="1692" y="2034"/>
                </a:cubicBezTo>
                <a:cubicBezTo>
                  <a:pt x="1692" y="2034"/>
                  <a:pt x="1692" y="2034"/>
                  <a:pt x="1692" y="2034"/>
                </a:cubicBezTo>
                <a:cubicBezTo>
                  <a:pt x="1697" y="2041"/>
                  <a:pt x="1703" y="2049"/>
                  <a:pt x="1707" y="2056"/>
                </a:cubicBezTo>
                <a:cubicBezTo>
                  <a:pt x="1707" y="2057"/>
                  <a:pt x="1707" y="2057"/>
                  <a:pt x="1708" y="2058"/>
                </a:cubicBezTo>
                <a:cubicBezTo>
                  <a:pt x="1708" y="2058"/>
                  <a:pt x="1708" y="2058"/>
                  <a:pt x="1708" y="2058"/>
                </a:cubicBezTo>
                <a:cubicBezTo>
                  <a:pt x="1709" y="2063"/>
                  <a:pt x="1709" y="2066"/>
                  <a:pt x="1707" y="2068"/>
                </a:cubicBezTo>
                <a:cubicBezTo>
                  <a:pt x="1706" y="2069"/>
                  <a:pt x="1706" y="2069"/>
                  <a:pt x="1706" y="2069"/>
                </a:cubicBezTo>
                <a:cubicBezTo>
                  <a:pt x="1705" y="2071"/>
                  <a:pt x="1702" y="2072"/>
                  <a:pt x="1699" y="2073"/>
                </a:cubicBezTo>
                <a:cubicBezTo>
                  <a:pt x="1696" y="2074"/>
                  <a:pt x="1692" y="2075"/>
                  <a:pt x="1688" y="2075"/>
                </a:cubicBezTo>
                <a:cubicBezTo>
                  <a:pt x="1684" y="2075"/>
                  <a:pt x="1684" y="2075"/>
                  <a:pt x="1684" y="2075"/>
                </a:cubicBezTo>
                <a:cubicBezTo>
                  <a:pt x="1684" y="2075"/>
                  <a:pt x="1684" y="2075"/>
                  <a:pt x="1684" y="2075"/>
                </a:cubicBezTo>
                <a:cubicBezTo>
                  <a:pt x="1666" y="2075"/>
                  <a:pt x="1648" y="2075"/>
                  <a:pt x="1629" y="2075"/>
                </a:cubicBezTo>
                <a:cubicBezTo>
                  <a:pt x="1627" y="2075"/>
                  <a:pt x="1625" y="2075"/>
                  <a:pt x="1623" y="2075"/>
                </a:cubicBezTo>
                <a:cubicBezTo>
                  <a:pt x="1623" y="2075"/>
                  <a:pt x="1623" y="2075"/>
                  <a:pt x="1623" y="2075"/>
                </a:cubicBezTo>
                <a:cubicBezTo>
                  <a:pt x="1610" y="2073"/>
                  <a:pt x="1597" y="2068"/>
                  <a:pt x="1589" y="2059"/>
                </a:cubicBezTo>
                <a:cubicBezTo>
                  <a:pt x="1588" y="2057"/>
                  <a:pt x="1587" y="2056"/>
                  <a:pt x="1586" y="2055"/>
                </a:cubicBezTo>
                <a:cubicBezTo>
                  <a:pt x="1586" y="2054"/>
                  <a:pt x="1586" y="2054"/>
                  <a:pt x="1586" y="2054"/>
                </a:cubicBezTo>
                <a:cubicBezTo>
                  <a:pt x="1586" y="2054"/>
                  <a:pt x="1586" y="2054"/>
                  <a:pt x="1586" y="2054"/>
                </a:cubicBezTo>
                <a:cubicBezTo>
                  <a:pt x="1582" y="2047"/>
                  <a:pt x="1578" y="2041"/>
                  <a:pt x="1574" y="2034"/>
                </a:cubicBezTo>
                <a:cubicBezTo>
                  <a:pt x="1571" y="2029"/>
                  <a:pt x="1566" y="2021"/>
                  <a:pt x="1564" y="2015"/>
                </a:cubicBezTo>
                <a:cubicBezTo>
                  <a:pt x="1564" y="2015"/>
                  <a:pt x="1564" y="2015"/>
                  <a:pt x="1564" y="2014"/>
                </a:cubicBezTo>
                <a:cubicBezTo>
                  <a:pt x="1564" y="2014"/>
                  <a:pt x="1564" y="2013"/>
                  <a:pt x="1564" y="2013"/>
                </a:cubicBezTo>
                <a:cubicBezTo>
                  <a:pt x="1564" y="2006"/>
                  <a:pt x="1568" y="2003"/>
                  <a:pt x="1574" y="2002"/>
                </a:cubicBezTo>
                <a:cubicBezTo>
                  <a:pt x="1574" y="2001"/>
                  <a:pt x="1574" y="2001"/>
                  <a:pt x="1574" y="2001"/>
                </a:cubicBezTo>
                <a:cubicBezTo>
                  <a:pt x="1574" y="2001"/>
                  <a:pt x="1575" y="2001"/>
                  <a:pt x="1575" y="2001"/>
                </a:cubicBezTo>
                <a:cubicBezTo>
                  <a:pt x="1575" y="2001"/>
                  <a:pt x="1576" y="2001"/>
                  <a:pt x="1576" y="2001"/>
                </a:cubicBezTo>
                <a:cubicBezTo>
                  <a:pt x="1579" y="2000"/>
                  <a:pt x="1581" y="2000"/>
                  <a:pt x="1585" y="2000"/>
                </a:cubicBezTo>
                <a:cubicBezTo>
                  <a:pt x="1621" y="2000"/>
                  <a:pt x="1621" y="2000"/>
                  <a:pt x="1621" y="2000"/>
                </a:cubicBezTo>
                <a:cubicBezTo>
                  <a:pt x="1627" y="2000"/>
                  <a:pt x="1633" y="2000"/>
                  <a:pt x="1639" y="2000"/>
                </a:cubicBezTo>
                <a:cubicBezTo>
                  <a:pt x="1639" y="2000"/>
                  <a:pt x="1639" y="2000"/>
                  <a:pt x="1639" y="2000"/>
                </a:cubicBezTo>
                <a:cubicBezTo>
                  <a:pt x="1639" y="2000"/>
                  <a:pt x="1640" y="2000"/>
                  <a:pt x="1640" y="2000"/>
                </a:cubicBezTo>
                <a:close/>
                <a:moveTo>
                  <a:pt x="1617" y="1924"/>
                </a:moveTo>
                <a:cubicBezTo>
                  <a:pt x="1621" y="1930"/>
                  <a:pt x="1625" y="1937"/>
                  <a:pt x="1629" y="1943"/>
                </a:cubicBezTo>
                <a:cubicBezTo>
                  <a:pt x="1631" y="1946"/>
                  <a:pt x="1635" y="1950"/>
                  <a:pt x="1637" y="1955"/>
                </a:cubicBezTo>
                <a:cubicBezTo>
                  <a:pt x="1638" y="1956"/>
                  <a:pt x="1639" y="1958"/>
                  <a:pt x="1639" y="1960"/>
                </a:cubicBezTo>
                <a:cubicBezTo>
                  <a:pt x="1639" y="1961"/>
                  <a:pt x="1638" y="1962"/>
                  <a:pt x="1638" y="1963"/>
                </a:cubicBezTo>
                <a:cubicBezTo>
                  <a:pt x="1637" y="1964"/>
                  <a:pt x="1637" y="1964"/>
                  <a:pt x="1636" y="1965"/>
                </a:cubicBezTo>
                <a:cubicBezTo>
                  <a:pt x="1636" y="1965"/>
                  <a:pt x="1636" y="1965"/>
                  <a:pt x="1636" y="1965"/>
                </a:cubicBezTo>
                <a:cubicBezTo>
                  <a:pt x="1636" y="1965"/>
                  <a:pt x="1636" y="1965"/>
                  <a:pt x="1636" y="1965"/>
                </a:cubicBezTo>
                <a:cubicBezTo>
                  <a:pt x="1636" y="1966"/>
                  <a:pt x="1635" y="1966"/>
                  <a:pt x="1635" y="1966"/>
                </a:cubicBezTo>
                <a:cubicBezTo>
                  <a:pt x="1635" y="1966"/>
                  <a:pt x="1634" y="1967"/>
                  <a:pt x="1634" y="1967"/>
                </a:cubicBezTo>
                <a:cubicBezTo>
                  <a:pt x="1634" y="1967"/>
                  <a:pt x="1633" y="1967"/>
                  <a:pt x="1632" y="1968"/>
                </a:cubicBezTo>
                <a:cubicBezTo>
                  <a:pt x="1632" y="1968"/>
                  <a:pt x="1631" y="1968"/>
                  <a:pt x="1630" y="1969"/>
                </a:cubicBezTo>
                <a:cubicBezTo>
                  <a:pt x="1630" y="1969"/>
                  <a:pt x="1630" y="1969"/>
                  <a:pt x="1630" y="1969"/>
                </a:cubicBezTo>
                <a:cubicBezTo>
                  <a:pt x="1630" y="1969"/>
                  <a:pt x="1630" y="1969"/>
                  <a:pt x="1629" y="1969"/>
                </a:cubicBezTo>
                <a:cubicBezTo>
                  <a:pt x="1620" y="1972"/>
                  <a:pt x="1607" y="1970"/>
                  <a:pt x="1598" y="1970"/>
                </a:cubicBezTo>
                <a:cubicBezTo>
                  <a:pt x="1588" y="1970"/>
                  <a:pt x="1578" y="1970"/>
                  <a:pt x="1567" y="1970"/>
                </a:cubicBezTo>
                <a:cubicBezTo>
                  <a:pt x="1558" y="1970"/>
                  <a:pt x="1547" y="1968"/>
                  <a:pt x="1539" y="1962"/>
                </a:cubicBezTo>
                <a:cubicBezTo>
                  <a:pt x="1538" y="1962"/>
                  <a:pt x="1536" y="1961"/>
                  <a:pt x="1535" y="1960"/>
                </a:cubicBezTo>
                <a:cubicBezTo>
                  <a:pt x="1533" y="1958"/>
                  <a:pt x="1531" y="1956"/>
                  <a:pt x="1530" y="1954"/>
                </a:cubicBezTo>
                <a:cubicBezTo>
                  <a:pt x="1529" y="1952"/>
                  <a:pt x="1529" y="1952"/>
                  <a:pt x="1529" y="1952"/>
                </a:cubicBezTo>
                <a:cubicBezTo>
                  <a:pt x="1529" y="1952"/>
                  <a:pt x="1529" y="1952"/>
                  <a:pt x="1529" y="1952"/>
                </a:cubicBezTo>
                <a:cubicBezTo>
                  <a:pt x="1524" y="1944"/>
                  <a:pt x="1520" y="1936"/>
                  <a:pt x="1515" y="1928"/>
                </a:cubicBezTo>
                <a:cubicBezTo>
                  <a:pt x="1513" y="1925"/>
                  <a:pt x="1513" y="1925"/>
                  <a:pt x="1513" y="1925"/>
                </a:cubicBezTo>
                <a:cubicBezTo>
                  <a:pt x="1512" y="1923"/>
                  <a:pt x="1512" y="1921"/>
                  <a:pt x="1512" y="1919"/>
                </a:cubicBezTo>
                <a:cubicBezTo>
                  <a:pt x="1512" y="1917"/>
                  <a:pt x="1513" y="1915"/>
                  <a:pt x="1515" y="1914"/>
                </a:cubicBezTo>
                <a:cubicBezTo>
                  <a:pt x="1517" y="1913"/>
                  <a:pt x="1519" y="1912"/>
                  <a:pt x="1522" y="1911"/>
                </a:cubicBezTo>
                <a:cubicBezTo>
                  <a:pt x="1524" y="1910"/>
                  <a:pt x="1528" y="1910"/>
                  <a:pt x="1531" y="1910"/>
                </a:cubicBezTo>
                <a:cubicBezTo>
                  <a:pt x="1532" y="1910"/>
                  <a:pt x="1532" y="1910"/>
                  <a:pt x="1532" y="1910"/>
                </a:cubicBezTo>
                <a:cubicBezTo>
                  <a:pt x="1540" y="1909"/>
                  <a:pt x="1548" y="1910"/>
                  <a:pt x="1553" y="1910"/>
                </a:cubicBezTo>
                <a:cubicBezTo>
                  <a:pt x="1573" y="1910"/>
                  <a:pt x="1604" y="1906"/>
                  <a:pt x="1617" y="1924"/>
                </a:cubicBezTo>
                <a:close/>
                <a:moveTo>
                  <a:pt x="366" y="1441"/>
                </a:moveTo>
                <a:cubicBezTo>
                  <a:pt x="372" y="1443"/>
                  <a:pt x="377" y="1446"/>
                  <a:pt x="382" y="1448"/>
                </a:cubicBezTo>
                <a:cubicBezTo>
                  <a:pt x="392" y="1453"/>
                  <a:pt x="403" y="1458"/>
                  <a:pt x="413" y="1462"/>
                </a:cubicBezTo>
                <a:cubicBezTo>
                  <a:pt x="418" y="1464"/>
                  <a:pt x="422" y="1466"/>
                  <a:pt x="426" y="1468"/>
                </a:cubicBezTo>
                <a:cubicBezTo>
                  <a:pt x="430" y="1469"/>
                  <a:pt x="433" y="1470"/>
                  <a:pt x="437" y="1472"/>
                </a:cubicBezTo>
                <a:cubicBezTo>
                  <a:pt x="458" y="1479"/>
                  <a:pt x="479" y="1486"/>
                  <a:pt x="502" y="1492"/>
                </a:cubicBezTo>
                <a:cubicBezTo>
                  <a:pt x="527" y="1499"/>
                  <a:pt x="552" y="1505"/>
                  <a:pt x="578" y="1510"/>
                </a:cubicBezTo>
                <a:cubicBezTo>
                  <a:pt x="683" y="1532"/>
                  <a:pt x="786" y="1541"/>
                  <a:pt x="819" y="1542"/>
                </a:cubicBezTo>
                <a:cubicBezTo>
                  <a:pt x="819" y="1610"/>
                  <a:pt x="819" y="1610"/>
                  <a:pt x="819" y="1610"/>
                </a:cubicBezTo>
                <a:cubicBezTo>
                  <a:pt x="857" y="1570"/>
                  <a:pt x="857" y="1570"/>
                  <a:pt x="857" y="1570"/>
                </a:cubicBezTo>
                <a:cubicBezTo>
                  <a:pt x="906" y="1518"/>
                  <a:pt x="906" y="1518"/>
                  <a:pt x="906" y="1518"/>
                </a:cubicBezTo>
                <a:cubicBezTo>
                  <a:pt x="1019" y="1399"/>
                  <a:pt x="1019" y="1399"/>
                  <a:pt x="1019" y="1399"/>
                </a:cubicBezTo>
                <a:cubicBezTo>
                  <a:pt x="933" y="1308"/>
                  <a:pt x="933" y="1308"/>
                  <a:pt x="933" y="1308"/>
                </a:cubicBezTo>
                <a:cubicBezTo>
                  <a:pt x="819" y="1188"/>
                  <a:pt x="819" y="1188"/>
                  <a:pt x="819" y="1188"/>
                </a:cubicBezTo>
                <a:cubicBezTo>
                  <a:pt x="819" y="1271"/>
                  <a:pt x="819" y="1271"/>
                  <a:pt x="819" y="1271"/>
                </a:cubicBezTo>
                <a:cubicBezTo>
                  <a:pt x="740" y="1279"/>
                  <a:pt x="653" y="1266"/>
                  <a:pt x="578" y="1249"/>
                </a:cubicBezTo>
                <a:cubicBezTo>
                  <a:pt x="550" y="1242"/>
                  <a:pt x="525" y="1235"/>
                  <a:pt x="502" y="1229"/>
                </a:cubicBezTo>
                <a:cubicBezTo>
                  <a:pt x="471" y="1219"/>
                  <a:pt x="445" y="1211"/>
                  <a:pt x="426" y="1204"/>
                </a:cubicBezTo>
                <a:cubicBezTo>
                  <a:pt x="422" y="1202"/>
                  <a:pt x="418" y="1201"/>
                  <a:pt x="415" y="1199"/>
                </a:cubicBezTo>
                <a:cubicBezTo>
                  <a:pt x="414" y="1199"/>
                  <a:pt x="414" y="1199"/>
                  <a:pt x="413" y="1199"/>
                </a:cubicBezTo>
                <a:cubicBezTo>
                  <a:pt x="413" y="1199"/>
                  <a:pt x="413" y="1199"/>
                  <a:pt x="413" y="1199"/>
                </a:cubicBezTo>
                <a:cubicBezTo>
                  <a:pt x="354" y="1175"/>
                  <a:pt x="300" y="1147"/>
                  <a:pt x="253" y="1115"/>
                </a:cubicBezTo>
                <a:cubicBezTo>
                  <a:pt x="189" y="1073"/>
                  <a:pt x="142" y="1028"/>
                  <a:pt x="110" y="981"/>
                </a:cubicBezTo>
                <a:cubicBezTo>
                  <a:pt x="94" y="963"/>
                  <a:pt x="80" y="944"/>
                  <a:pt x="68" y="925"/>
                </a:cubicBezTo>
                <a:cubicBezTo>
                  <a:pt x="33" y="870"/>
                  <a:pt x="13" y="811"/>
                  <a:pt x="11" y="751"/>
                </a:cubicBezTo>
                <a:cubicBezTo>
                  <a:pt x="7" y="768"/>
                  <a:pt x="4" y="785"/>
                  <a:pt x="3" y="802"/>
                </a:cubicBezTo>
                <a:cubicBezTo>
                  <a:pt x="0" y="834"/>
                  <a:pt x="4" y="864"/>
                  <a:pt x="7" y="893"/>
                </a:cubicBezTo>
                <a:cubicBezTo>
                  <a:pt x="8" y="898"/>
                  <a:pt x="9" y="904"/>
                  <a:pt x="9" y="909"/>
                </a:cubicBezTo>
                <a:cubicBezTo>
                  <a:pt x="22" y="1021"/>
                  <a:pt x="22" y="1021"/>
                  <a:pt x="22" y="1021"/>
                </a:cubicBezTo>
                <a:cubicBezTo>
                  <a:pt x="23" y="1025"/>
                  <a:pt x="23" y="1029"/>
                  <a:pt x="24" y="1033"/>
                </a:cubicBezTo>
                <a:cubicBezTo>
                  <a:pt x="25" y="1048"/>
                  <a:pt x="27" y="1064"/>
                  <a:pt x="30" y="1080"/>
                </a:cubicBezTo>
                <a:cubicBezTo>
                  <a:pt x="34" y="1101"/>
                  <a:pt x="40" y="1121"/>
                  <a:pt x="47" y="1140"/>
                </a:cubicBezTo>
                <a:cubicBezTo>
                  <a:pt x="61" y="1175"/>
                  <a:pt x="80" y="1208"/>
                  <a:pt x="103" y="1239"/>
                </a:cubicBezTo>
                <a:cubicBezTo>
                  <a:pt x="146" y="1295"/>
                  <a:pt x="202" y="1344"/>
                  <a:pt x="275" y="1390"/>
                </a:cubicBezTo>
                <a:cubicBezTo>
                  <a:pt x="304" y="1409"/>
                  <a:pt x="335" y="1426"/>
                  <a:pt x="366" y="1441"/>
                </a:cubicBezTo>
                <a:close/>
                <a:moveTo>
                  <a:pt x="64" y="773"/>
                </a:moveTo>
                <a:cubicBezTo>
                  <a:pt x="67" y="798"/>
                  <a:pt x="74" y="823"/>
                  <a:pt x="84" y="848"/>
                </a:cubicBezTo>
                <a:cubicBezTo>
                  <a:pt x="107" y="785"/>
                  <a:pt x="165" y="713"/>
                  <a:pt x="209" y="677"/>
                </a:cubicBezTo>
                <a:cubicBezTo>
                  <a:pt x="272" y="628"/>
                  <a:pt x="353" y="583"/>
                  <a:pt x="451" y="545"/>
                </a:cubicBezTo>
                <a:cubicBezTo>
                  <a:pt x="515" y="521"/>
                  <a:pt x="582" y="501"/>
                  <a:pt x="652" y="486"/>
                </a:cubicBezTo>
                <a:cubicBezTo>
                  <a:pt x="652" y="314"/>
                  <a:pt x="652" y="314"/>
                  <a:pt x="652" y="314"/>
                </a:cubicBezTo>
                <a:cubicBezTo>
                  <a:pt x="640" y="317"/>
                  <a:pt x="627" y="320"/>
                  <a:pt x="615" y="323"/>
                </a:cubicBezTo>
                <a:cubicBezTo>
                  <a:pt x="544" y="340"/>
                  <a:pt x="476" y="361"/>
                  <a:pt x="413" y="386"/>
                </a:cubicBezTo>
                <a:cubicBezTo>
                  <a:pt x="345" y="413"/>
                  <a:pt x="288" y="442"/>
                  <a:pt x="238" y="474"/>
                </a:cubicBezTo>
                <a:cubicBezTo>
                  <a:pt x="204" y="496"/>
                  <a:pt x="178" y="516"/>
                  <a:pt x="153" y="537"/>
                </a:cubicBezTo>
                <a:cubicBezTo>
                  <a:pt x="142" y="547"/>
                  <a:pt x="131" y="556"/>
                  <a:pt x="122" y="566"/>
                </a:cubicBezTo>
                <a:cubicBezTo>
                  <a:pt x="81" y="622"/>
                  <a:pt x="60" y="684"/>
                  <a:pt x="62" y="747"/>
                </a:cubicBezTo>
                <a:cubicBezTo>
                  <a:pt x="62" y="756"/>
                  <a:pt x="63" y="764"/>
                  <a:pt x="64" y="773"/>
                </a:cubicBezTo>
                <a:close/>
                <a:moveTo>
                  <a:pt x="1928" y="693"/>
                </a:moveTo>
                <a:cubicBezTo>
                  <a:pt x="1966" y="727"/>
                  <a:pt x="2007" y="795"/>
                  <a:pt x="2021" y="856"/>
                </a:cubicBezTo>
                <a:cubicBezTo>
                  <a:pt x="2034" y="828"/>
                  <a:pt x="2042" y="798"/>
                  <a:pt x="2045" y="768"/>
                </a:cubicBezTo>
                <a:cubicBezTo>
                  <a:pt x="2046" y="761"/>
                  <a:pt x="2047" y="754"/>
                  <a:pt x="2047" y="747"/>
                </a:cubicBezTo>
                <a:cubicBezTo>
                  <a:pt x="2049" y="670"/>
                  <a:pt x="2018" y="595"/>
                  <a:pt x="1958" y="530"/>
                </a:cubicBezTo>
                <a:cubicBezTo>
                  <a:pt x="1924" y="501"/>
                  <a:pt x="1884" y="473"/>
                  <a:pt x="1839" y="447"/>
                </a:cubicBezTo>
                <a:cubicBezTo>
                  <a:pt x="1782" y="415"/>
                  <a:pt x="1718" y="387"/>
                  <a:pt x="1639" y="359"/>
                </a:cubicBezTo>
                <a:cubicBezTo>
                  <a:pt x="1584" y="340"/>
                  <a:pt x="1524" y="324"/>
                  <a:pt x="1457" y="310"/>
                </a:cubicBezTo>
                <a:cubicBezTo>
                  <a:pt x="1457" y="482"/>
                  <a:pt x="1457" y="482"/>
                  <a:pt x="1457" y="482"/>
                </a:cubicBezTo>
                <a:cubicBezTo>
                  <a:pt x="1542" y="500"/>
                  <a:pt x="1625" y="525"/>
                  <a:pt x="1700" y="556"/>
                </a:cubicBezTo>
                <a:cubicBezTo>
                  <a:pt x="1795" y="595"/>
                  <a:pt x="1871" y="642"/>
                  <a:pt x="1928" y="693"/>
                </a:cubicBezTo>
                <a:close/>
                <a:moveTo>
                  <a:pt x="1054" y="814"/>
                </a:moveTo>
                <a:cubicBezTo>
                  <a:pt x="1186" y="814"/>
                  <a:pt x="1408" y="789"/>
                  <a:pt x="1408" y="696"/>
                </a:cubicBezTo>
                <a:cubicBezTo>
                  <a:pt x="1408" y="118"/>
                  <a:pt x="1408" y="118"/>
                  <a:pt x="1408" y="118"/>
                </a:cubicBezTo>
                <a:cubicBezTo>
                  <a:pt x="1408" y="25"/>
                  <a:pt x="1186" y="0"/>
                  <a:pt x="1054" y="0"/>
                </a:cubicBezTo>
                <a:cubicBezTo>
                  <a:pt x="923" y="0"/>
                  <a:pt x="701" y="25"/>
                  <a:pt x="701" y="118"/>
                </a:cubicBezTo>
                <a:cubicBezTo>
                  <a:pt x="701" y="696"/>
                  <a:pt x="701" y="696"/>
                  <a:pt x="701" y="696"/>
                </a:cubicBezTo>
                <a:cubicBezTo>
                  <a:pt x="701" y="789"/>
                  <a:pt x="923" y="814"/>
                  <a:pt x="1054" y="814"/>
                </a:cubicBezTo>
                <a:close/>
                <a:moveTo>
                  <a:pt x="1054" y="35"/>
                </a:moveTo>
                <a:cubicBezTo>
                  <a:pt x="1219" y="35"/>
                  <a:pt x="1352" y="71"/>
                  <a:pt x="1352" y="116"/>
                </a:cubicBezTo>
                <a:cubicBezTo>
                  <a:pt x="1352" y="161"/>
                  <a:pt x="1219" y="197"/>
                  <a:pt x="1054" y="197"/>
                </a:cubicBezTo>
                <a:cubicBezTo>
                  <a:pt x="890" y="197"/>
                  <a:pt x="757" y="161"/>
                  <a:pt x="757" y="116"/>
                </a:cubicBezTo>
                <a:cubicBezTo>
                  <a:pt x="757" y="71"/>
                  <a:pt x="890" y="35"/>
                  <a:pt x="1054" y="35"/>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dirty="0"/>
          </a:p>
        </p:txBody>
      </p:sp>
    </p:spTree>
    <p:extLst>
      <p:ext uri="{BB962C8B-B14F-4D97-AF65-F5344CB8AC3E}">
        <p14:creationId xmlns:p14="http://schemas.microsoft.com/office/powerpoint/2010/main" val="2827514755"/>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Benefits</a:t>
            </a:r>
            <a:endParaRPr lang="en-US" dirty="0"/>
          </a:p>
        </p:txBody>
      </p:sp>
      <p:sp>
        <p:nvSpPr>
          <p:cNvPr id="6" name="Content Placeholder 2"/>
          <p:cNvSpPr txBox="1">
            <a:spLocks/>
          </p:cNvSpPr>
          <p:nvPr/>
        </p:nvSpPr>
        <p:spPr>
          <a:xfrm>
            <a:off x="4145280" y="1434269"/>
            <a:ext cx="4608093" cy="5055230"/>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en-US" sz="2400" spc="-100" dirty="0">
                <a:solidFill>
                  <a:schemeClr val="accent2">
                    <a:alpha val="99000"/>
                  </a:schemeClr>
                </a:solidFill>
                <a:latin typeface="Segoe UI Light" pitchFamily="34" charset="0"/>
              </a:rPr>
              <a:t>Server identity and access control</a:t>
            </a:r>
          </a:p>
          <a:p>
            <a:pPr marL="3175" lvl="1" indent="0" defTabSz="914325">
              <a:spcBef>
                <a:spcPts val="900"/>
              </a:spcBef>
              <a:buNone/>
            </a:pPr>
            <a:r>
              <a:rPr lang="en-US" sz="1800" spc="-51" dirty="0"/>
              <a:t>SQL authentication supported </a:t>
            </a:r>
          </a:p>
          <a:p>
            <a:pPr marL="3175" lvl="1" indent="0" defTabSz="914325">
              <a:spcBef>
                <a:spcPts val="900"/>
              </a:spcBef>
              <a:buNone/>
            </a:pPr>
            <a:r>
              <a:rPr lang="en-US" sz="1800" spc="-51" dirty="0"/>
              <a:t>Integrated authentication not supported</a:t>
            </a:r>
          </a:p>
          <a:p>
            <a:pPr marL="3175" lvl="1" indent="0" defTabSz="914325">
              <a:spcBef>
                <a:spcPts val="900"/>
              </a:spcBef>
              <a:buNone/>
            </a:pPr>
            <a:r>
              <a:rPr lang="en-US" sz="1800" spc="-51" dirty="0"/>
              <a:t>Connect to </a:t>
            </a:r>
            <a:r>
              <a:rPr lang="en-US" sz="1800" b="1" spc="-51" dirty="0"/>
              <a:t>master</a:t>
            </a:r>
            <a:r>
              <a:rPr lang="en-US" sz="1800" spc="-51" dirty="0"/>
              <a:t> to administer logins and create / drop databases</a:t>
            </a:r>
          </a:p>
          <a:p>
            <a:pPr marL="3175" lvl="1" indent="0" defTabSz="914325">
              <a:spcBef>
                <a:spcPts val="900"/>
              </a:spcBef>
              <a:buNone/>
            </a:pPr>
            <a:r>
              <a:rPr lang="en-US" sz="1800" spc="-51" dirty="0"/>
              <a:t>The admin login (configured during service provisioning) is like </a:t>
            </a:r>
            <a:r>
              <a:rPr lang="en-US" sz="1800" b="1" spc="-51" dirty="0"/>
              <a:t>sa</a:t>
            </a:r>
          </a:p>
          <a:p>
            <a:pPr marL="3175" lvl="1" indent="0" defTabSz="914325">
              <a:spcBef>
                <a:spcPts val="900"/>
              </a:spcBef>
              <a:buNone/>
            </a:pPr>
            <a:r>
              <a:rPr lang="en-US" sz="1800" spc="-51" dirty="0"/>
              <a:t>The admin login has full rights on the server (and all databases) and should only be used for  administration</a:t>
            </a:r>
          </a:p>
          <a:p>
            <a:pPr marL="3175" lvl="1" indent="0" defTabSz="914325">
              <a:spcBef>
                <a:spcPts val="900"/>
              </a:spcBef>
              <a:buNone/>
            </a:pPr>
            <a:r>
              <a:rPr lang="en-US" sz="1800" spc="-51" dirty="0"/>
              <a:t>Manage logins with  CREATE / ALTER / DROP LOGIN commands</a:t>
            </a:r>
          </a:p>
          <a:p>
            <a:pPr marL="3175" lvl="1" indent="0" defTabSz="914325">
              <a:spcBef>
                <a:spcPts val="900"/>
              </a:spcBef>
              <a:buNone/>
            </a:pPr>
            <a:r>
              <a:rPr lang="en-US" sz="1800" spc="-51" dirty="0"/>
              <a:t>Membership in the </a:t>
            </a:r>
            <a:r>
              <a:rPr lang="en-US" sz="1800" b="1" spc="-51" dirty="0"/>
              <a:t>loginmanager</a:t>
            </a:r>
            <a:r>
              <a:rPr lang="en-US" sz="1800" spc="-51" dirty="0"/>
              <a:t> server role grants CREATE / ALTER / DROP LOGIN </a:t>
            </a:r>
            <a:r>
              <a:rPr lang="en-US" sz="1800" spc="-51" dirty="0" smtClean="0"/>
              <a:t>privileges</a:t>
            </a:r>
            <a:endParaRPr lang="en-US" sz="1800" spc="-51" dirty="0"/>
          </a:p>
          <a:p>
            <a:pPr marL="3175" lvl="1" indent="0" defTabSz="914325">
              <a:spcBef>
                <a:spcPts val="900"/>
              </a:spcBef>
              <a:buNone/>
            </a:pPr>
            <a:r>
              <a:rPr lang="en-US" sz="1800" spc="-51" dirty="0"/>
              <a:t>Membership in the </a:t>
            </a:r>
            <a:r>
              <a:rPr lang="en-US" sz="1800" b="1" spc="-51" dirty="0"/>
              <a:t>dbmanager</a:t>
            </a:r>
            <a:r>
              <a:rPr lang="en-US" sz="1800" spc="-51" dirty="0"/>
              <a:t> server role grants CREATE / DROP DATABASE privileges</a:t>
            </a:r>
          </a:p>
        </p:txBody>
      </p:sp>
      <p:sp>
        <p:nvSpPr>
          <p:cNvPr id="9" name="Freeform 58"/>
          <p:cNvSpPr>
            <a:spLocks noEditPoints="1"/>
          </p:cNvSpPr>
          <p:nvPr/>
        </p:nvSpPr>
        <p:spPr bwMode="black">
          <a:xfrm>
            <a:off x="798596" y="1668036"/>
            <a:ext cx="2664371" cy="3806640"/>
          </a:xfrm>
          <a:custGeom>
            <a:avLst/>
            <a:gdLst>
              <a:gd name="T0" fmla="*/ 181 w 182"/>
              <a:gd name="T1" fmla="*/ 65 h 195"/>
              <a:gd name="T2" fmla="*/ 88 w 182"/>
              <a:gd name="T3" fmla="*/ 0 h 195"/>
              <a:gd name="T4" fmla="*/ 88 w 182"/>
              <a:gd name="T5" fmla="*/ 40 h 195"/>
              <a:gd name="T6" fmla="*/ 1 w 182"/>
              <a:gd name="T7" fmla="*/ 40 h 195"/>
              <a:gd name="T8" fmla="*/ 1 w 182"/>
              <a:gd name="T9" fmla="*/ 89 h 195"/>
              <a:gd name="T10" fmla="*/ 57 w 182"/>
              <a:gd name="T11" fmla="*/ 89 h 195"/>
              <a:gd name="T12" fmla="*/ 88 w 182"/>
              <a:gd name="T13" fmla="*/ 68 h 195"/>
              <a:gd name="T14" fmla="*/ 88 w 182"/>
              <a:gd name="T15" fmla="*/ 130 h 195"/>
              <a:gd name="T16" fmla="*/ 181 w 182"/>
              <a:gd name="T17" fmla="*/ 65 h 195"/>
              <a:gd name="T18" fmla="*/ 19 w 182"/>
              <a:gd name="T19" fmla="*/ 127 h 195"/>
              <a:gd name="T20" fmla="*/ 88 w 182"/>
              <a:gd name="T21" fmla="*/ 172 h 195"/>
              <a:gd name="T22" fmla="*/ 88 w 182"/>
              <a:gd name="T23" fmla="*/ 142 h 195"/>
              <a:gd name="T24" fmla="*/ 178 w 182"/>
              <a:gd name="T25" fmla="*/ 142 h 195"/>
              <a:gd name="T26" fmla="*/ 178 w 182"/>
              <a:gd name="T27" fmla="*/ 153 h 195"/>
              <a:gd name="T28" fmla="*/ 100 w 182"/>
              <a:gd name="T29" fmla="*/ 153 h 195"/>
              <a:gd name="T30" fmla="*/ 100 w 182"/>
              <a:gd name="T31" fmla="*/ 195 h 195"/>
              <a:gd name="T32" fmla="*/ 0 w 182"/>
              <a:gd name="T33" fmla="*/ 127 h 195"/>
              <a:gd name="T34" fmla="*/ 19 w 182"/>
              <a:gd name="T35" fmla="*/ 12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2" h="195">
                <a:moveTo>
                  <a:pt x="181" y="65"/>
                </a:moveTo>
                <a:cubicBezTo>
                  <a:pt x="88" y="0"/>
                  <a:pt x="88" y="0"/>
                  <a:pt x="88" y="0"/>
                </a:cubicBezTo>
                <a:cubicBezTo>
                  <a:pt x="88" y="40"/>
                  <a:pt x="88" y="40"/>
                  <a:pt x="88" y="40"/>
                </a:cubicBezTo>
                <a:cubicBezTo>
                  <a:pt x="1" y="40"/>
                  <a:pt x="1" y="40"/>
                  <a:pt x="1" y="40"/>
                </a:cubicBezTo>
                <a:cubicBezTo>
                  <a:pt x="1" y="89"/>
                  <a:pt x="1" y="89"/>
                  <a:pt x="1" y="89"/>
                </a:cubicBezTo>
                <a:cubicBezTo>
                  <a:pt x="57" y="89"/>
                  <a:pt x="57" y="89"/>
                  <a:pt x="57" y="89"/>
                </a:cubicBezTo>
                <a:cubicBezTo>
                  <a:pt x="88" y="68"/>
                  <a:pt x="88" y="68"/>
                  <a:pt x="88" y="68"/>
                </a:cubicBezTo>
                <a:cubicBezTo>
                  <a:pt x="88" y="130"/>
                  <a:pt x="88" y="130"/>
                  <a:pt x="88" y="130"/>
                </a:cubicBezTo>
                <a:cubicBezTo>
                  <a:pt x="181" y="65"/>
                  <a:pt x="181" y="65"/>
                  <a:pt x="181" y="65"/>
                </a:cubicBezTo>
                <a:close/>
                <a:moveTo>
                  <a:pt x="19" y="127"/>
                </a:moveTo>
                <a:cubicBezTo>
                  <a:pt x="88" y="172"/>
                  <a:pt x="88" y="172"/>
                  <a:pt x="88" y="172"/>
                </a:cubicBezTo>
                <a:cubicBezTo>
                  <a:pt x="88" y="142"/>
                  <a:pt x="88" y="142"/>
                  <a:pt x="88" y="142"/>
                </a:cubicBezTo>
                <a:cubicBezTo>
                  <a:pt x="178" y="142"/>
                  <a:pt x="178" y="142"/>
                  <a:pt x="178" y="142"/>
                </a:cubicBezTo>
                <a:cubicBezTo>
                  <a:pt x="182" y="142"/>
                  <a:pt x="182" y="153"/>
                  <a:pt x="178" y="153"/>
                </a:cubicBezTo>
                <a:cubicBezTo>
                  <a:pt x="100" y="153"/>
                  <a:pt x="100" y="153"/>
                  <a:pt x="100" y="153"/>
                </a:cubicBezTo>
                <a:cubicBezTo>
                  <a:pt x="100" y="195"/>
                  <a:pt x="100" y="195"/>
                  <a:pt x="100" y="195"/>
                </a:cubicBezTo>
                <a:cubicBezTo>
                  <a:pt x="0" y="127"/>
                  <a:pt x="0" y="127"/>
                  <a:pt x="0" y="127"/>
                </a:cubicBezTo>
                <a:cubicBezTo>
                  <a:pt x="19" y="127"/>
                  <a:pt x="19" y="127"/>
                  <a:pt x="19" y="127"/>
                </a:cubicBezTo>
                <a:close/>
              </a:path>
            </a:pathLst>
          </a:custGeom>
          <a:solidFill>
            <a:schemeClr val="accent2"/>
          </a:solidFill>
          <a:ln>
            <a:noFill/>
          </a:ln>
        </p:spPr>
        <p:txBody>
          <a:bodyPr vert="horz" wrap="square" lIns="82305" tIns="41153" rIns="82305" bIns="41153" numCol="1" anchor="t" anchorCtr="0" compatLnSpc="1">
            <a:prstTxWarp prst="textNoShape">
              <a:avLst/>
            </a:prstTxWarp>
          </a:bodyPr>
          <a:lstStyle/>
          <a:p>
            <a:endParaRPr lang="en-US" sz="1600" dirty="0"/>
          </a:p>
        </p:txBody>
      </p:sp>
    </p:spTree>
    <p:extLst>
      <p:ext uri="{BB962C8B-B14F-4D97-AF65-F5344CB8AC3E}">
        <p14:creationId xmlns:p14="http://schemas.microsoft.com/office/powerpoint/2010/main" val="16551016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Benefits</a:t>
            </a:r>
          </a:p>
        </p:txBody>
      </p:sp>
      <p:sp>
        <p:nvSpPr>
          <p:cNvPr id="7" name="Content Placeholder 2"/>
          <p:cNvSpPr txBox="1">
            <a:spLocks/>
          </p:cNvSpPr>
          <p:nvPr/>
        </p:nvSpPr>
        <p:spPr>
          <a:xfrm>
            <a:off x="390627" y="1434270"/>
            <a:ext cx="5165442" cy="4685898"/>
          </a:xfrm>
          <a:prstGeom prst="rect">
            <a:avLst/>
          </a:prstGeom>
        </p:spPr>
        <p:txBody>
          <a:bodyPr wrap="square" lIns="0" tIns="0" rIns="0" bIns="0">
            <a:spAutoFit/>
          </a:bodyPr>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buNone/>
            </a:pPr>
            <a:r>
              <a:rPr lang="en-US" sz="2800" spc="-100" dirty="0">
                <a:solidFill>
                  <a:schemeClr val="accent2">
                    <a:alpha val="99000"/>
                  </a:schemeClr>
                </a:solidFill>
                <a:latin typeface="Segoe UI Light" pitchFamily="34" charset="0"/>
              </a:rPr>
              <a:t>Database identity and access control</a:t>
            </a:r>
          </a:p>
          <a:p>
            <a:pPr marL="3175" lvl="1" indent="0" defTabSz="914325">
              <a:spcBef>
                <a:spcPts val="900"/>
              </a:spcBef>
              <a:buNone/>
            </a:pPr>
            <a:r>
              <a:rPr lang="en-US" sz="1800" spc="-51" dirty="0"/>
              <a:t>Logins must have an associated user account to connect to a database</a:t>
            </a:r>
          </a:p>
          <a:p>
            <a:pPr marL="3175" lvl="1" indent="0" defTabSz="914325">
              <a:spcBef>
                <a:spcPts val="900"/>
              </a:spcBef>
              <a:buNone/>
            </a:pPr>
            <a:r>
              <a:rPr lang="en-US" sz="1800" spc="-51" dirty="0"/>
              <a:t>The admin login is automatically associated with a special user known as </a:t>
            </a:r>
            <a:r>
              <a:rPr lang="en-US" sz="1800" b="1" spc="-51" dirty="0"/>
              <a:t>dbo</a:t>
            </a:r>
            <a:r>
              <a:rPr lang="en-US" sz="1800" spc="-51" dirty="0"/>
              <a:t> (database owner)</a:t>
            </a:r>
          </a:p>
          <a:p>
            <a:pPr marL="3175" lvl="1" indent="0" defTabSz="914325">
              <a:spcBef>
                <a:spcPts val="900"/>
              </a:spcBef>
              <a:buNone/>
            </a:pPr>
            <a:r>
              <a:rPr lang="en-US" sz="1800" spc="-51" dirty="0"/>
              <a:t>The dbo has full rights in the database and should only be used for administration</a:t>
            </a:r>
          </a:p>
          <a:p>
            <a:pPr marL="3175" lvl="1" indent="0" defTabSz="914325">
              <a:spcBef>
                <a:spcPts val="900"/>
              </a:spcBef>
              <a:buNone/>
            </a:pPr>
            <a:r>
              <a:rPr lang="en-US" sz="1800" spc="-51" dirty="0"/>
              <a:t>Manage users with CREATE / ALTER / DROP USER commands</a:t>
            </a:r>
          </a:p>
          <a:p>
            <a:pPr marL="3175" lvl="1" indent="0" defTabSz="914325">
              <a:spcBef>
                <a:spcPts val="900"/>
              </a:spcBef>
              <a:buNone/>
            </a:pPr>
            <a:r>
              <a:rPr lang="en-US" sz="1800" spc="-51" dirty="0"/>
              <a:t>Add users to system or user-defined database roles to grant privileges via sp_add_rolemember</a:t>
            </a:r>
          </a:p>
          <a:p>
            <a:pPr marL="3175" lvl="1" indent="0" defTabSz="914325">
              <a:spcBef>
                <a:spcPts val="900"/>
              </a:spcBef>
              <a:buNone/>
            </a:pPr>
            <a:r>
              <a:rPr lang="en-US" sz="1800" spc="-51" dirty="0"/>
              <a:t>Organize database objects into schema containers based upon common access control requirements</a:t>
            </a:r>
          </a:p>
          <a:p>
            <a:pPr marL="3175" lvl="1" indent="0" defTabSz="914325">
              <a:spcBef>
                <a:spcPts val="900"/>
              </a:spcBef>
              <a:buNone/>
            </a:pPr>
            <a:r>
              <a:rPr lang="en-US" sz="1800" spc="-51" dirty="0"/>
              <a:t>Grant privileges to schema containers instead of individual objects for better productivity</a:t>
            </a:r>
          </a:p>
        </p:txBody>
      </p:sp>
      <p:sp>
        <p:nvSpPr>
          <p:cNvPr id="8" name="Freeform 83"/>
          <p:cNvSpPr>
            <a:spLocks noEditPoints="1"/>
          </p:cNvSpPr>
          <p:nvPr/>
        </p:nvSpPr>
        <p:spPr bwMode="black">
          <a:xfrm>
            <a:off x="5575969" y="1758462"/>
            <a:ext cx="2845220" cy="3840506"/>
          </a:xfrm>
          <a:custGeom>
            <a:avLst/>
            <a:gdLst>
              <a:gd name="T0" fmla="*/ 502 w 2107"/>
              <a:gd name="T1" fmla="*/ 1162 h 2221"/>
              <a:gd name="T2" fmla="*/ 239 w 2107"/>
              <a:gd name="T3" fmla="*/ 2072 h 2221"/>
              <a:gd name="T4" fmla="*/ 1587 w 2107"/>
              <a:gd name="T5" fmla="*/ 1800 h 2221"/>
              <a:gd name="T6" fmla="*/ 1487 w 2107"/>
              <a:gd name="T7" fmla="*/ 1835 h 2221"/>
              <a:gd name="T8" fmla="*/ 1579 w 2107"/>
              <a:gd name="T9" fmla="*/ 1870 h 2221"/>
              <a:gd name="T10" fmla="*/ 1470 w 2107"/>
              <a:gd name="T11" fmla="*/ 1847 h 2221"/>
              <a:gd name="T12" fmla="*/ 983 w 2107"/>
              <a:gd name="T13" fmla="*/ 1837 h 2221"/>
              <a:gd name="T14" fmla="*/ 1062 w 2107"/>
              <a:gd name="T15" fmla="*/ 1872 h 2221"/>
              <a:gd name="T16" fmla="*/ 956 w 2107"/>
              <a:gd name="T17" fmla="*/ 1951 h 2221"/>
              <a:gd name="T18" fmla="*/ 1046 w 2107"/>
              <a:gd name="T19" fmla="*/ 1970 h 2221"/>
              <a:gd name="T20" fmla="*/ 820 w 2107"/>
              <a:gd name="T21" fmla="*/ 1872 h 2221"/>
              <a:gd name="T22" fmla="*/ 899 w 2107"/>
              <a:gd name="T23" fmla="*/ 1836 h 2221"/>
              <a:gd name="T24" fmla="*/ 841 w 2107"/>
              <a:gd name="T25" fmla="*/ 1886 h 2221"/>
              <a:gd name="T26" fmla="*/ 905 w 2107"/>
              <a:gd name="T27" fmla="*/ 1920 h 2221"/>
              <a:gd name="T28" fmla="*/ 882 w 2107"/>
              <a:gd name="T29" fmla="*/ 1971 h 2221"/>
              <a:gd name="T30" fmla="*/ 687 w 2107"/>
              <a:gd name="T31" fmla="*/ 1847 h 2221"/>
              <a:gd name="T32" fmla="*/ 780 w 2107"/>
              <a:gd name="T33" fmla="*/ 1844 h 2221"/>
              <a:gd name="T34" fmla="*/ 760 w 2107"/>
              <a:gd name="T35" fmla="*/ 1882 h 2221"/>
              <a:gd name="T36" fmla="*/ 703 w 2107"/>
              <a:gd name="T37" fmla="*/ 1912 h 2221"/>
              <a:gd name="T38" fmla="*/ 682 w 2107"/>
              <a:gd name="T39" fmla="*/ 1972 h 2221"/>
              <a:gd name="T40" fmla="*/ 647 w 2107"/>
              <a:gd name="T41" fmla="*/ 1928 h 2221"/>
              <a:gd name="T42" fmla="*/ 631 w 2107"/>
              <a:gd name="T43" fmla="*/ 1862 h 2221"/>
              <a:gd name="T44" fmla="*/ 545 w 2107"/>
              <a:gd name="T45" fmla="*/ 2017 h 2221"/>
              <a:gd name="T46" fmla="*/ 416 w 2107"/>
              <a:gd name="T47" fmla="*/ 2078 h 2221"/>
              <a:gd name="T48" fmla="*/ 435 w 2107"/>
              <a:gd name="T49" fmla="*/ 2014 h 2221"/>
              <a:gd name="T50" fmla="*/ 538 w 2107"/>
              <a:gd name="T51" fmla="*/ 2006 h 2221"/>
              <a:gd name="T52" fmla="*/ 520 w 2107"/>
              <a:gd name="T53" fmla="*/ 1973 h 2221"/>
              <a:gd name="T54" fmla="*/ 490 w 2107"/>
              <a:gd name="T55" fmla="*/ 1930 h 2221"/>
              <a:gd name="T56" fmla="*/ 587 w 2107"/>
              <a:gd name="T57" fmla="*/ 1913 h 2221"/>
              <a:gd name="T58" fmla="*/ 1055 w 2107"/>
              <a:gd name="T59" fmla="*/ 2071 h 2221"/>
              <a:gd name="T60" fmla="*/ 605 w 2107"/>
              <a:gd name="T61" fmla="*/ 2078 h 2221"/>
              <a:gd name="T62" fmla="*/ 613 w 2107"/>
              <a:gd name="T63" fmla="*/ 2010 h 2221"/>
              <a:gd name="T64" fmla="*/ 1046 w 2107"/>
              <a:gd name="T65" fmla="*/ 2003 h 2221"/>
              <a:gd name="T66" fmla="*/ 1113 w 2107"/>
              <a:gd name="T67" fmla="*/ 1877 h 2221"/>
              <a:gd name="T68" fmla="*/ 1176 w 2107"/>
              <a:gd name="T69" fmla="*/ 1835 h 2221"/>
              <a:gd name="T70" fmla="*/ 1137 w 2107"/>
              <a:gd name="T71" fmla="*/ 1885 h 2221"/>
              <a:gd name="T72" fmla="*/ 1115 w 2107"/>
              <a:gd name="T73" fmla="*/ 1926 h 2221"/>
              <a:gd name="T74" fmla="*/ 1215 w 2107"/>
              <a:gd name="T75" fmla="*/ 1968 h 2221"/>
              <a:gd name="T76" fmla="*/ 1135 w 2107"/>
              <a:gd name="T77" fmla="*/ 1970 h 2221"/>
              <a:gd name="T78" fmla="*/ 1146 w 2107"/>
              <a:gd name="T79" fmla="*/ 2075 h 2221"/>
              <a:gd name="T80" fmla="*/ 1122 w 2107"/>
              <a:gd name="T81" fmla="*/ 2019 h 2221"/>
              <a:gd name="T82" fmla="*/ 1139 w 2107"/>
              <a:gd name="T83" fmla="*/ 2003 h 2221"/>
              <a:gd name="T84" fmla="*/ 1217 w 2107"/>
              <a:gd name="T85" fmla="*/ 2003 h 2221"/>
              <a:gd name="T86" fmla="*/ 1337 w 2107"/>
              <a:gd name="T87" fmla="*/ 1868 h 2221"/>
              <a:gd name="T88" fmla="*/ 1411 w 2107"/>
              <a:gd name="T89" fmla="*/ 1838 h 2221"/>
              <a:gd name="T90" fmla="*/ 1425 w 2107"/>
              <a:gd name="T91" fmla="*/ 1883 h 2221"/>
              <a:gd name="T92" fmla="*/ 1359 w 2107"/>
              <a:gd name="T93" fmla="*/ 1927 h 2221"/>
              <a:gd name="T94" fmla="*/ 1476 w 2107"/>
              <a:gd name="T95" fmla="*/ 1956 h 2221"/>
              <a:gd name="T96" fmla="*/ 1461 w 2107"/>
              <a:gd name="T97" fmla="*/ 1970 h 2221"/>
              <a:gd name="T98" fmla="*/ 1511 w 2107"/>
              <a:gd name="T99" fmla="*/ 2075 h 2221"/>
              <a:gd name="T100" fmla="*/ 1393 w 2107"/>
              <a:gd name="T101" fmla="*/ 2019 h 2221"/>
              <a:gd name="T102" fmla="*/ 1475 w 2107"/>
              <a:gd name="T103" fmla="*/ 2001 h 2221"/>
              <a:gd name="T104" fmla="*/ 1681 w 2107"/>
              <a:gd name="T105" fmla="*/ 2018 h 2221"/>
              <a:gd name="T106" fmla="*/ 1623 w 2107"/>
              <a:gd name="T107" fmla="*/ 2075 h 2221"/>
              <a:gd name="T108" fmla="*/ 1639 w 2107"/>
              <a:gd name="T109" fmla="*/ 2000 h 2221"/>
              <a:gd name="T110" fmla="*/ 1630 w 2107"/>
              <a:gd name="T111" fmla="*/ 1969 h 2221"/>
              <a:gd name="T112" fmla="*/ 1532 w 2107"/>
              <a:gd name="T113" fmla="*/ 1910 h 2221"/>
              <a:gd name="T114" fmla="*/ 933 w 2107"/>
              <a:gd name="T115" fmla="*/ 1308 h 2221"/>
              <a:gd name="T116" fmla="*/ 9 w 2107"/>
              <a:gd name="T117" fmla="*/ 909 h 2221"/>
              <a:gd name="T118" fmla="*/ 413 w 2107"/>
              <a:gd name="T119" fmla="*/ 386 h 2221"/>
              <a:gd name="T120" fmla="*/ 1700 w 2107"/>
              <a:gd name="T121" fmla="*/ 556 h 2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07" h="2221">
                <a:moveTo>
                  <a:pt x="2107" y="809"/>
                </a:moveTo>
                <a:cubicBezTo>
                  <a:pt x="2106" y="786"/>
                  <a:pt x="2103" y="764"/>
                  <a:pt x="2098" y="742"/>
                </a:cubicBezTo>
                <a:cubicBezTo>
                  <a:pt x="2098" y="745"/>
                  <a:pt x="2098" y="747"/>
                  <a:pt x="2098" y="749"/>
                </a:cubicBezTo>
                <a:cubicBezTo>
                  <a:pt x="2096" y="810"/>
                  <a:pt x="2076" y="869"/>
                  <a:pt x="2040" y="926"/>
                </a:cubicBezTo>
                <a:cubicBezTo>
                  <a:pt x="2018" y="961"/>
                  <a:pt x="1988" y="995"/>
                  <a:pt x="1953" y="1027"/>
                </a:cubicBezTo>
                <a:cubicBezTo>
                  <a:pt x="1918" y="1064"/>
                  <a:pt x="1873" y="1098"/>
                  <a:pt x="1819" y="1131"/>
                </a:cubicBezTo>
                <a:cubicBezTo>
                  <a:pt x="1777" y="1156"/>
                  <a:pt x="1731" y="1178"/>
                  <a:pt x="1682" y="1198"/>
                </a:cubicBezTo>
                <a:cubicBezTo>
                  <a:pt x="1682" y="1061"/>
                  <a:pt x="1682" y="1061"/>
                  <a:pt x="1682" y="1061"/>
                </a:cubicBezTo>
                <a:cubicBezTo>
                  <a:pt x="1682" y="1059"/>
                  <a:pt x="1682" y="1058"/>
                  <a:pt x="1682" y="1056"/>
                </a:cubicBezTo>
                <a:cubicBezTo>
                  <a:pt x="1680" y="988"/>
                  <a:pt x="1624" y="933"/>
                  <a:pt x="1554" y="933"/>
                </a:cubicBezTo>
                <a:cubicBezTo>
                  <a:pt x="555" y="933"/>
                  <a:pt x="555" y="933"/>
                  <a:pt x="555" y="933"/>
                </a:cubicBezTo>
                <a:cubicBezTo>
                  <a:pt x="484" y="933"/>
                  <a:pt x="426" y="990"/>
                  <a:pt x="426" y="1061"/>
                </a:cubicBezTo>
                <a:cubicBezTo>
                  <a:pt x="426" y="1141"/>
                  <a:pt x="426" y="1141"/>
                  <a:pt x="426" y="1141"/>
                </a:cubicBezTo>
                <a:cubicBezTo>
                  <a:pt x="430" y="1142"/>
                  <a:pt x="430" y="1142"/>
                  <a:pt x="430" y="1142"/>
                </a:cubicBezTo>
                <a:cubicBezTo>
                  <a:pt x="430" y="1143"/>
                  <a:pt x="459" y="1152"/>
                  <a:pt x="502" y="1162"/>
                </a:cubicBezTo>
                <a:cubicBezTo>
                  <a:pt x="502" y="1069"/>
                  <a:pt x="502" y="1069"/>
                  <a:pt x="502" y="1069"/>
                </a:cubicBezTo>
                <a:cubicBezTo>
                  <a:pt x="502" y="1032"/>
                  <a:pt x="531" y="1003"/>
                  <a:pt x="568" y="1003"/>
                </a:cubicBezTo>
                <a:cubicBezTo>
                  <a:pt x="1541" y="1003"/>
                  <a:pt x="1541" y="1003"/>
                  <a:pt x="1541" y="1003"/>
                </a:cubicBezTo>
                <a:cubicBezTo>
                  <a:pt x="1577" y="1003"/>
                  <a:pt x="1607" y="1032"/>
                  <a:pt x="1607" y="1069"/>
                </a:cubicBezTo>
                <a:cubicBezTo>
                  <a:pt x="1607" y="1668"/>
                  <a:pt x="1607" y="1668"/>
                  <a:pt x="1607" y="1668"/>
                </a:cubicBezTo>
                <a:cubicBezTo>
                  <a:pt x="1607" y="1704"/>
                  <a:pt x="1577" y="1734"/>
                  <a:pt x="1541" y="1734"/>
                </a:cubicBezTo>
                <a:cubicBezTo>
                  <a:pt x="568" y="1734"/>
                  <a:pt x="568" y="1734"/>
                  <a:pt x="568" y="1734"/>
                </a:cubicBezTo>
                <a:cubicBezTo>
                  <a:pt x="531" y="1734"/>
                  <a:pt x="502" y="1704"/>
                  <a:pt x="502" y="1668"/>
                </a:cubicBezTo>
                <a:cubicBezTo>
                  <a:pt x="502" y="1541"/>
                  <a:pt x="502" y="1541"/>
                  <a:pt x="502" y="1541"/>
                </a:cubicBezTo>
                <a:cubicBezTo>
                  <a:pt x="476" y="1535"/>
                  <a:pt x="451" y="1528"/>
                  <a:pt x="426" y="1520"/>
                </a:cubicBezTo>
                <a:cubicBezTo>
                  <a:pt x="426" y="1676"/>
                  <a:pt x="426" y="1676"/>
                  <a:pt x="426" y="1676"/>
                </a:cubicBezTo>
                <a:cubicBezTo>
                  <a:pt x="426" y="1736"/>
                  <a:pt x="467" y="1786"/>
                  <a:pt x="523" y="1800"/>
                </a:cubicBezTo>
                <a:cubicBezTo>
                  <a:pt x="491" y="1802"/>
                  <a:pt x="456" y="1813"/>
                  <a:pt x="435" y="1837"/>
                </a:cubicBezTo>
                <a:cubicBezTo>
                  <a:pt x="419" y="1857"/>
                  <a:pt x="403" y="1876"/>
                  <a:pt x="387" y="1895"/>
                </a:cubicBezTo>
                <a:cubicBezTo>
                  <a:pt x="337" y="1954"/>
                  <a:pt x="288" y="2013"/>
                  <a:pt x="239" y="2072"/>
                </a:cubicBezTo>
                <a:cubicBezTo>
                  <a:pt x="227" y="2086"/>
                  <a:pt x="203" y="2107"/>
                  <a:pt x="203" y="2127"/>
                </a:cubicBezTo>
                <a:cubicBezTo>
                  <a:pt x="203" y="2183"/>
                  <a:pt x="203" y="2183"/>
                  <a:pt x="203" y="2183"/>
                </a:cubicBezTo>
                <a:cubicBezTo>
                  <a:pt x="204" y="2190"/>
                  <a:pt x="206" y="2197"/>
                  <a:pt x="209" y="2202"/>
                </a:cubicBezTo>
                <a:cubicBezTo>
                  <a:pt x="222" y="2220"/>
                  <a:pt x="247" y="2221"/>
                  <a:pt x="267" y="2221"/>
                </a:cubicBezTo>
                <a:cubicBezTo>
                  <a:pt x="295" y="2221"/>
                  <a:pt x="1759" y="2221"/>
                  <a:pt x="1804" y="2221"/>
                </a:cubicBezTo>
                <a:cubicBezTo>
                  <a:pt x="1826" y="2221"/>
                  <a:pt x="1850" y="2219"/>
                  <a:pt x="1871" y="2214"/>
                </a:cubicBezTo>
                <a:cubicBezTo>
                  <a:pt x="1886" y="2211"/>
                  <a:pt x="1903" y="2203"/>
                  <a:pt x="1905" y="2186"/>
                </a:cubicBezTo>
                <a:cubicBezTo>
                  <a:pt x="1905" y="2126"/>
                  <a:pt x="1905" y="2126"/>
                  <a:pt x="1905" y="2126"/>
                </a:cubicBezTo>
                <a:cubicBezTo>
                  <a:pt x="1907" y="2113"/>
                  <a:pt x="1899" y="2100"/>
                  <a:pt x="1891" y="2091"/>
                </a:cubicBezTo>
                <a:cubicBezTo>
                  <a:pt x="1887" y="2086"/>
                  <a:pt x="1883" y="2081"/>
                  <a:pt x="1879" y="2077"/>
                </a:cubicBezTo>
                <a:cubicBezTo>
                  <a:pt x="1858" y="2052"/>
                  <a:pt x="1837" y="2027"/>
                  <a:pt x="1816" y="2003"/>
                </a:cubicBezTo>
                <a:cubicBezTo>
                  <a:pt x="1770" y="1948"/>
                  <a:pt x="1724" y="1894"/>
                  <a:pt x="1678" y="1840"/>
                </a:cubicBezTo>
                <a:cubicBezTo>
                  <a:pt x="1676" y="1837"/>
                  <a:pt x="1674" y="1834"/>
                  <a:pt x="1671" y="1832"/>
                </a:cubicBezTo>
                <a:cubicBezTo>
                  <a:pt x="1662" y="1820"/>
                  <a:pt x="1647" y="1813"/>
                  <a:pt x="1633" y="1809"/>
                </a:cubicBezTo>
                <a:cubicBezTo>
                  <a:pt x="1618" y="1804"/>
                  <a:pt x="1603" y="1801"/>
                  <a:pt x="1587" y="1800"/>
                </a:cubicBezTo>
                <a:cubicBezTo>
                  <a:pt x="1642" y="1785"/>
                  <a:pt x="1682" y="1735"/>
                  <a:pt x="1682" y="1676"/>
                </a:cubicBezTo>
                <a:cubicBezTo>
                  <a:pt x="1682" y="1462"/>
                  <a:pt x="1682" y="1462"/>
                  <a:pt x="1682" y="1462"/>
                </a:cubicBezTo>
                <a:cubicBezTo>
                  <a:pt x="1698" y="1455"/>
                  <a:pt x="1714" y="1448"/>
                  <a:pt x="1730" y="1441"/>
                </a:cubicBezTo>
                <a:cubicBezTo>
                  <a:pt x="1801" y="1408"/>
                  <a:pt x="1863" y="1368"/>
                  <a:pt x="1916" y="1325"/>
                </a:cubicBezTo>
                <a:cubicBezTo>
                  <a:pt x="1946" y="1300"/>
                  <a:pt x="1972" y="1273"/>
                  <a:pt x="1995" y="1246"/>
                </a:cubicBezTo>
                <a:cubicBezTo>
                  <a:pt x="2018" y="1218"/>
                  <a:pt x="2037" y="1187"/>
                  <a:pt x="2054" y="1154"/>
                </a:cubicBezTo>
                <a:cubicBezTo>
                  <a:pt x="2068" y="1124"/>
                  <a:pt x="2079" y="1090"/>
                  <a:pt x="2084" y="1054"/>
                </a:cubicBezTo>
                <a:cubicBezTo>
                  <a:pt x="2086" y="1040"/>
                  <a:pt x="2087" y="1026"/>
                  <a:pt x="2089" y="1013"/>
                </a:cubicBezTo>
                <a:cubicBezTo>
                  <a:pt x="2089" y="1008"/>
                  <a:pt x="2090" y="1003"/>
                  <a:pt x="2090" y="998"/>
                </a:cubicBezTo>
                <a:cubicBezTo>
                  <a:pt x="2102" y="877"/>
                  <a:pt x="2102" y="877"/>
                  <a:pt x="2102" y="877"/>
                </a:cubicBezTo>
                <a:cubicBezTo>
                  <a:pt x="2103" y="874"/>
                  <a:pt x="2103" y="870"/>
                  <a:pt x="2103" y="867"/>
                </a:cubicBezTo>
                <a:cubicBezTo>
                  <a:pt x="2105" y="848"/>
                  <a:pt x="2107" y="829"/>
                  <a:pt x="2107" y="809"/>
                </a:cubicBezTo>
                <a:close/>
                <a:moveTo>
                  <a:pt x="1474" y="1837"/>
                </a:moveTo>
                <a:cubicBezTo>
                  <a:pt x="1475" y="1836"/>
                  <a:pt x="1476" y="1836"/>
                  <a:pt x="1478" y="1836"/>
                </a:cubicBezTo>
                <a:cubicBezTo>
                  <a:pt x="1481" y="1835"/>
                  <a:pt x="1483" y="1835"/>
                  <a:pt x="1487" y="1835"/>
                </a:cubicBezTo>
                <a:cubicBezTo>
                  <a:pt x="1492" y="1835"/>
                  <a:pt x="1492" y="1835"/>
                  <a:pt x="1492" y="1835"/>
                </a:cubicBezTo>
                <a:cubicBezTo>
                  <a:pt x="1492" y="1835"/>
                  <a:pt x="1492" y="1835"/>
                  <a:pt x="1492" y="1835"/>
                </a:cubicBezTo>
                <a:cubicBezTo>
                  <a:pt x="1502" y="1835"/>
                  <a:pt x="1511" y="1835"/>
                  <a:pt x="1521" y="1835"/>
                </a:cubicBezTo>
                <a:cubicBezTo>
                  <a:pt x="1521" y="1835"/>
                  <a:pt x="1521" y="1835"/>
                  <a:pt x="1521" y="1835"/>
                </a:cubicBezTo>
                <a:cubicBezTo>
                  <a:pt x="1531" y="1835"/>
                  <a:pt x="1531" y="1835"/>
                  <a:pt x="1531" y="1835"/>
                </a:cubicBezTo>
                <a:cubicBezTo>
                  <a:pt x="1534" y="1834"/>
                  <a:pt x="1538" y="1835"/>
                  <a:pt x="1541" y="1835"/>
                </a:cubicBezTo>
                <a:cubicBezTo>
                  <a:pt x="1543" y="1836"/>
                  <a:pt x="1546" y="1836"/>
                  <a:pt x="1548" y="1837"/>
                </a:cubicBezTo>
                <a:cubicBezTo>
                  <a:pt x="1548" y="1837"/>
                  <a:pt x="1548" y="1837"/>
                  <a:pt x="1548" y="1837"/>
                </a:cubicBezTo>
                <a:cubicBezTo>
                  <a:pt x="1549" y="1837"/>
                  <a:pt x="1549" y="1838"/>
                  <a:pt x="1549" y="1838"/>
                </a:cubicBezTo>
                <a:cubicBezTo>
                  <a:pt x="1550" y="1838"/>
                  <a:pt x="1550" y="1838"/>
                  <a:pt x="1550" y="1838"/>
                </a:cubicBezTo>
                <a:cubicBezTo>
                  <a:pt x="1553" y="1839"/>
                  <a:pt x="1556" y="1840"/>
                  <a:pt x="1558" y="1842"/>
                </a:cubicBezTo>
                <a:cubicBezTo>
                  <a:pt x="1560" y="1843"/>
                  <a:pt x="1562" y="1845"/>
                  <a:pt x="1563" y="1847"/>
                </a:cubicBezTo>
                <a:cubicBezTo>
                  <a:pt x="1571" y="1858"/>
                  <a:pt x="1571" y="1858"/>
                  <a:pt x="1571" y="1858"/>
                </a:cubicBezTo>
                <a:cubicBezTo>
                  <a:pt x="1573" y="1861"/>
                  <a:pt x="1577" y="1865"/>
                  <a:pt x="1579" y="1870"/>
                </a:cubicBezTo>
                <a:cubicBezTo>
                  <a:pt x="1579" y="1870"/>
                  <a:pt x="1579" y="1870"/>
                  <a:pt x="1579" y="1870"/>
                </a:cubicBezTo>
                <a:cubicBezTo>
                  <a:pt x="1581" y="1872"/>
                  <a:pt x="1581" y="1874"/>
                  <a:pt x="1581" y="1876"/>
                </a:cubicBezTo>
                <a:cubicBezTo>
                  <a:pt x="1581" y="1877"/>
                  <a:pt x="1580" y="1878"/>
                  <a:pt x="1579" y="1879"/>
                </a:cubicBezTo>
                <a:cubicBezTo>
                  <a:pt x="1579" y="1879"/>
                  <a:pt x="1579" y="1880"/>
                  <a:pt x="1579" y="1880"/>
                </a:cubicBezTo>
                <a:cubicBezTo>
                  <a:pt x="1579" y="1880"/>
                  <a:pt x="1579" y="1880"/>
                  <a:pt x="1579" y="1880"/>
                </a:cubicBezTo>
                <a:cubicBezTo>
                  <a:pt x="1578" y="1880"/>
                  <a:pt x="1578" y="1880"/>
                  <a:pt x="1578" y="1880"/>
                </a:cubicBezTo>
                <a:cubicBezTo>
                  <a:pt x="1578" y="1880"/>
                  <a:pt x="1578" y="1881"/>
                  <a:pt x="1577" y="1881"/>
                </a:cubicBezTo>
                <a:cubicBezTo>
                  <a:pt x="1577" y="1881"/>
                  <a:pt x="1577" y="1881"/>
                  <a:pt x="1576" y="1881"/>
                </a:cubicBezTo>
                <a:cubicBezTo>
                  <a:pt x="1576" y="1881"/>
                  <a:pt x="1576" y="1882"/>
                  <a:pt x="1575" y="1882"/>
                </a:cubicBezTo>
                <a:cubicBezTo>
                  <a:pt x="1569" y="1885"/>
                  <a:pt x="1560" y="1884"/>
                  <a:pt x="1553" y="1884"/>
                </a:cubicBezTo>
                <a:cubicBezTo>
                  <a:pt x="1516" y="1884"/>
                  <a:pt x="1516" y="1884"/>
                  <a:pt x="1516" y="1884"/>
                </a:cubicBezTo>
                <a:cubicBezTo>
                  <a:pt x="1509" y="1884"/>
                  <a:pt x="1501" y="1883"/>
                  <a:pt x="1494" y="1879"/>
                </a:cubicBezTo>
                <a:cubicBezTo>
                  <a:pt x="1492" y="1878"/>
                  <a:pt x="1490" y="1877"/>
                  <a:pt x="1488" y="1876"/>
                </a:cubicBezTo>
                <a:cubicBezTo>
                  <a:pt x="1486" y="1874"/>
                  <a:pt x="1484" y="1872"/>
                  <a:pt x="1483" y="1871"/>
                </a:cubicBezTo>
                <a:cubicBezTo>
                  <a:pt x="1481" y="1868"/>
                  <a:pt x="1481" y="1868"/>
                  <a:pt x="1481" y="1868"/>
                </a:cubicBezTo>
                <a:cubicBezTo>
                  <a:pt x="1478" y="1861"/>
                  <a:pt x="1473" y="1854"/>
                  <a:pt x="1470" y="1847"/>
                </a:cubicBezTo>
                <a:cubicBezTo>
                  <a:pt x="1467" y="1842"/>
                  <a:pt x="1469" y="1839"/>
                  <a:pt x="1474" y="1837"/>
                </a:cubicBezTo>
                <a:close/>
                <a:moveTo>
                  <a:pt x="965" y="1871"/>
                </a:moveTo>
                <a:cubicBezTo>
                  <a:pt x="966" y="1869"/>
                  <a:pt x="966" y="1868"/>
                  <a:pt x="966" y="1866"/>
                </a:cubicBezTo>
                <a:cubicBezTo>
                  <a:pt x="966" y="1866"/>
                  <a:pt x="966" y="1866"/>
                  <a:pt x="966" y="1866"/>
                </a:cubicBezTo>
                <a:cubicBezTo>
                  <a:pt x="967" y="1861"/>
                  <a:pt x="966" y="1855"/>
                  <a:pt x="968" y="1850"/>
                </a:cubicBezTo>
                <a:cubicBezTo>
                  <a:pt x="968" y="1848"/>
                  <a:pt x="968" y="1848"/>
                  <a:pt x="968" y="1848"/>
                </a:cubicBezTo>
                <a:cubicBezTo>
                  <a:pt x="968" y="1846"/>
                  <a:pt x="969" y="1845"/>
                  <a:pt x="970" y="1843"/>
                </a:cubicBezTo>
                <a:cubicBezTo>
                  <a:pt x="971" y="1842"/>
                  <a:pt x="973" y="1841"/>
                  <a:pt x="974" y="1841"/>
                </a:cubicBezTo>
                <a:cubicBezTo>
                  <a:pt x="974" y="1840"/>
                  <a:pt x="974" y="1840"/>
                  <a:pt x="974" y="1840"/>
                </a:cubicBezTo>
                <a:cubicBezTo>
                  <a:pt x="975" y="1840"/>
                  <a:pt x="975" y="1840"/>
                  <a:pt x="975" y="1840"/>
                </a:cubicBezTo>
                <a:cubicBezTo>
                  <a:pt x="976" y="1840"/>
                  <a:pt x="976" y="1839"/>
                  <a:pt x="976" y="1839"/>
                </a:cubicBezTo>
                <a:cubicBezTo>
                  <a:pt x="976" y="1839"/>
                  <a:pt x="977" y="1839"/>
                  <a:pt x="977" y="1839"/>
                </a:cubicBezTo>
                <a:cubicBezTo>
                  <a:pt x="978" y="1839"/>
                  <a:pt x="978" y="1838"/>
                  <a:pt x="979" y="1838"/>
                </a:cubicBezTo>
                <a:cubicBezTo>
                  <a:pt x="980" y="1838"/>
                  <a:pt x="980" y="1838"/>
                  <a:pt x="980" y="1838"/>
                </a:cubicBezTo>
                <a:cubicBezTo>
                  <a:pt x="981" y="1837"/>
                  <a:pt x="982" y="1837"/>
                  <a:pt x="983" y="1837"/>
                </a:cubicBezTo>
                <a:cubicBezTo>
                  <a:pt x="983" y="1837"/>
                  <a:pt x="984" y="1837"/>
                  <a:pt x="984" y="1837"/>
                </a:cubicBezTo>
                <a:cubicBezTo>
                  <a:pt x="984" y="1837"/>
                  <a:pt x="984" y="1837"/>
                  <a:pt x="985" y="1837"/>
                </a:cubicBezTo>
                <a:cubicBezTo>
                  <a:pt x="985" y="1837"/>
                  <a:pt x="985" y="1837"/>
                  <a:pt x="986" y="1836"/>
                </a:cubicBezTo>
                <a:cubicBezTo>
                  <a:pt x="988" y="1836"/>
                  <a:pt x="991" y="1836"/>
                  <a:pt x="993" y="1836"/>
                </a:cubicBezTo>
                <a:cubicBezTo>
                  <a:pt x="995" y="1836"/>
                  <a:pt x="995" y="1836"/>
                  <a:pt x="995" y="1836"/>
                </a:cubicBezTo>
                <a:cubicBezTo>
                  <a:pt x="998" y="1836"/>
                  <a:pt x="1000" y="1836"/>
                  <a:pt x="1003" y="1836"/>
                </a:cubicBezTo>
                <a:cubicBezTo>
                  <a:pt x="1038" y="1836"/>
                  <a:pt x="1038" y="1836"/>
                  <a:pt x="1038" y="1836"/>
                </a:cubicBezTo>
                <a:cubicBezTo>
                  <a:pt x="1038" y="1836"/>
                  <a:pt x="1039" y="1836"/>
                  <a:pt x="1040" y="1836"/>
                </a:cubicBezTo>
                <a:cubicBezTo>
                  <a:pt x="1040" y="1836"/>
                  <a:pt x="1040" y="1836"/>
                  <a:pt x="1041" y="1836"/>
                </a:cubicBezTo>
                <a:cubicBezTo>
                  <a:pt x="1042" y="1836"/>
                  <a:pt x="1042" y="1836"/>
                  <a:pt x="1043" y="1836"/>
                </a:cubicBezTo>
                <a:cubicBezTo>
                  <a:pt x="1050" y="1837"/>
                  <a:pt x="1058" y="1839"/>
                  <a:pt x="1061" y="1844"/>
                </a:cubicBezTo>
                <a:cubicBezTo>
                  <a:pt x="1061" y="1845"/>
                  <a:pt x="1061" y="1845"/>
                  <a:pt x="1061" y="1846"/>
                </a:cubicBezTo>
                <a:cubicBezTo>
                  <a:pt x="1061" y="1846"/>
                  <a:pt x="1061" y="1846"/>
                  <a:pt x="1061" y="1846"/>
                </a:cubicBezTo>
                <a:cubicBezTo>
                  <a:pt x="1063" y="1853"/>
                  <a:pt x="1062" y="1863"/>
                  <a:pt x="1062" y="1870"/>
                </a:cubicBezTo>
                <a:cubicBezTo>
                  <a:pt x="1062" y="1872"/>
                  <a:pt x="1062" y="1872"/>
                  <a:pt x="1062" y="1872"/>
                </a:cubicBezTo>
                <a:cubicBezTo>
                  <a:pt x="1062" y="1873"/>
                  <a:pt x="1062" y="1874"/>
                  <a:pt x="1061" y="1876"/>
                </a:cubicBezTo>
                <a:cubicBezTo>
                  <a:pt x="1054" y="1889"/>
                  <a:pt x="1022" y="1885"/>
                  <a:pt x="1010" y="1885"/>
                </a:cubicBezTo>
                <a:cubicBezTo>
                  <a:pt x="1003" y="1885"/>
                  <a:pt x="996" y="1885"/>
                  <a:pt x="989" y="1885"/>
                </a:cubicBezTo>
                <a:cubicBezTo>
                  <a:pt x="983" y="1885"/>
                  <a:pt x="974" y="1884"/>
                  <a:pt x="969" y="1879"/>
                </a:cubicBezTo>
                <a:cubicBezTo>
                  <a:pt x="969" y="1879"/>
                  <a:pt x="969" y="1879"/>
                  <a:pt x="968" y="1879"/>
                </a:cubicBezTo>
                <a:cubicBezTo>
                  <a:pt x="968" y="1879"/>
                  <a:pt x="968" y="1878"/>
                  <a:pt x="968" y="1878"/>
                </a:cubicBezTo>
                <a:cubicBezTo>
                  <a:pt x="967" y="1878"/>
                  <a:pt x="967" y="1878"/>
                  <a:pt x="967" y="1877"/>
                </a:cubicBezTo>
                <a:cubicBezTo>
                  <a:pt x="967" y="1877"/>
                  <a:pt x="967" y="1877"/>
                  <a:pt x="967" y="1877"/>
                </a:cubicBezTo>
                <a:cubicBezTo>
                  <a:pt x="967" y="1877"/>
                  <a:pt x="967" y="1877"/>
                  <a:pt x="967" y="1877"/>
                </a:cubicBezTo>
                <a:cubicBezTo>
                  <a:pt x="966" y="1876"/>
                  <a:pt x="966" y="1876"/>
                  <a:pt x="966" y="1875"/>
                </a:cubicBezTo>
                <a:cubicBezTo>
                  <a:pt x="965" y="1874"/>
                  <a:pt x="965" y="1873"/>
                  <a:pt x="965" y="1872"/>
                </a:cubicBezTo>
                <a:lnTo>
                  <a:pt x="965" y="1871"/>
                </a:lnTo>
                <a:close/>
                <a:moveTo>
                  <a:pt x="956" y="1955"/>
                </a:moveTo>
                <a:cubicBezTo>
                  <a:pt x="956" y="1952"/>
                  <a:pt x="956" y="1952"/>
                  <a:pt x="956" y="1952"/>
                </a:cubicBezTo>
                <a:cubicBezTo>
                  <a:pt x="956" y="1952"/>
                  <a:pt x="956" y="1951"/>
                  <a:pt x="956" y="1951"/>
                </a:cubicBezTo>
                <a:cubicBezTo>
                  <a:pt x="957" y="1943"/>
                  <a:pt x="958" y="1935"/>
                  <a:pt x="959" y="1926"/>
                </a:cubicBezTo>
                <a:cubicBezTo>
                  <a:pt x="959" y="1926"/>
                  <a:pt x="959" y="1926"/>
                  <a:pt x="959" y="1926"/>
                </a:cubicBezTo>
                <a:cubicBezTo>
                  <a:pt x="959" y="1926"/>
                  <a:pt x="959" y="1926"/>
                  <a:pt x="959" y="1925"/>
                </a:cubicBezTo>
                <a:cubicBezTo>
                  <a:pt x="963" y="1907"/>
                  <a:pt x="999" y="1911"/>
                  <a:pt x="1013" y="1911"/>
                </a:cubicBezTo>
                <a:cubicBezTo>
                  <a:pt x="1025" y="1911"/>
                  <a:pt x="1055" y="1908"/>
                  <a:pt x="1061" y="1921"/>
                </a:cubicBezTo>
                <a:cubicBezTo>
                  <a:pt x="1062" y="1923"/>
                  <a:pt x="1063" y="1924"/>
                  <a:pt x="1063" y="1926"/>
                </a:cubicBezTo>
                <a:cubicBezTo>
                  <a:pt x="1063" y="1940"/>
                  <a:pt x="1063" y="1940"/>
                  <a:pt x="1063" y="1940"/>
                </a:cubicBezTo>
                <a:cubicBezTo>
                  <a:pt x="1063" y="1945"/>
                  <a:pt x="1063" y="1949"/>
                  <a:pt x="1063" y="1953"/>
                </a:cubicBezTo>
                <a:cubicBezTo>
                  <a:pt x="1063" y="1953"/>
                  <a:pt x="1063" y="1953"/>
                  <a:pt x="1063" y="1953"/>
                </a:cubicBezTo>
                <a:cubicBezTo>
                  <a:pt x="1063" y="1955"/>
                  <a:pt x="1063" y="1955"/>
                  <a:pt x="1063" y="1955"/>
                </a:cubicBezTo>
                <a:cubicBezTo>
                  <a:pt x="1063" y="1957"/>
                  <a:pt x="1062" y="1959"/>
                  <a:pt x="1061" y="1961"/>
                </a:cubicBezTo>
                <a:cubicBezTo>
                  <a:pt x="1061" y="1962"/>
                  <a:pt x="1060" y="1962"/>
                  <a:pt x="1060" y="1962"/>
                </a:cubicBezTo>
                <a:cubicBezTo>
                  <a:pt x="1060" y="1963"/>
                  <a:pt x="1059" y="1963"/>
                  <a:pt x="1059" y="1964"/>
                </a:cubicBezTo>
                <a:cubicBezTo>
                  <a:pt x="1058" y="1964"/>
                  <a:pt x="1058" y="1964"/>
                  <a:pt x="1058" y="1964"/>
                </a:cubicBezTo>
                <a:cubicBezTo>
                  <a:pt x="1055" y="1967"/>
                  <a:pt x="1051" y="1969"/>
                  <a:pt x="1046" y="1970"/>
                </a:cubicBezTo>
                <a:cubicBezTo>
                  <a:pt x="1046" y="1970"/>
                  <a:pt x="1046" y="1970"/>
                  <a:pt x="1046" y="1970"/>
                </a:cubicBezTo>
                <a:cubicBezTo>
                  <a:pt x="1046" y="1970"/>
                  <a:pt x="1046" y="1970"/>
                  <a:pt x="1046" y="1970"/>
                </a:cubicBezTo>
                <a:cubicBezTo>
                  <a:pt x="1044" y="1971"/>
                  <a:pt x="1043" y="1971"/>
                  <a:pt x="1041" y="1971"/>
                </a:cubicBezTo>
                <a:cubicBezTo>
                  <a:pt x="1041" y="1971"/>
                  <a:pt x="1040" y="1971"/>
                  <a:pt x="1040" y="1971"/>
                </a:cubicBezTo>
                <a:cubicBezTo>
                  <a:pt x="1038" y="1971"/>
                  <a:pt x="1037" y="1972"/>
                  <a:pt x="1035" y="1972"/>
                </a:cubicBezTo>
                <a:cubicBezTo>
                  <a:pt x="1035" y="1972"/>
                  <a:pt x="1035" y="1972"/>
                  <a:pt x="1035" y="1972"/>
                </a:cubicBezTo>
                <a:cubicBezTo>
                  <a:pt x="982" y="1972"/>
                  <a:pt x="982" y="1972"/>
                  <a:pt x="982" y="1972"/>
                </a:cubicBezTo>
                <a:cubicBezTo>
                  <a:pt x="976" y="1972"/>
                  <a:pt x="969" y="1971"/>
                  <a:pt x="963" y="1967"/>
                </a:cubicBezTo>
                <a:cubicBezTo>
                  <a:pt x="963" y="1967"/>
                  <a:pt x="963" y="1967"/>
                  <a:pt x="963" y="1967"/>
                </a:cubicBezTo>
                <a:cubicBezTo>
                  <a:pt x="963" y="1967"/>
                  <a:pt x="963" y="1967"/>
                  <a:pt x="963" y="1967"/>
                </a:cubicBezTo>
                <a:cubicBezTo>
                  <a:pt x="962" y="1966"/>
                  <a:pt x="961" y="1965"/>
                  <a:pt x="960" y="1964"/>
                </a:cubicBezTo>
                <a:cubicBezTo>
                  <a:pt x="959" y="1964"/>
                  <a:pt x="958" y="1963"/>
                  <a:pt x="958" y="1962"/>
                </a:cubicBezTo>
                <a:cubicBezTo>
                  <a:pt x="958" y="1962"/>
                  <a:pt x="958" y="1962"/>
                  <a:pt x="957" y="1962"/>
                </a:cubicBezTo>
                <a:cubicBezTo>
                  <a:pt x="956" y="1960"/>
                  <a:pt x="956" y="1957"/>
                  <a:pt x="956" y="1955"/>
                </a:cubicBezTo>
                <a:close/>
                <a:moveTo>
                  <a:pt x="820" y="1872"/>
                </a:moveTo>
                <a:cubicBezTo>
                  <a:pt x="820" y="1872"/>
                  <a:pt x="820" y="1872"/>
                  <a:pt x="820" y="1872"/>
                </a:cubicBezTo>
                <a:cubicBezTo>
                  <a:pt x="820" y="1872"/>
                  <a:pt x="820" y="1872"/>
                  <a:pt x="820" y="1872"/>
                </a:cubicBezTo>
                <a:cubicBezTo>
                  <a:pt x="820" y="1870"/>
                  <a:pt x="821" y="1868"/>
                  <a:pt x="822" y="1866"/>
                </a:cubicBezTo>
                <a:cubicBezTo>
                  <a:pt x="823" y="1861"/>
                  <a:pt x="824" y="1854"/>
                  <a:pt x="827" y="1849"/>
                </a:cubicBezTo>
                <a:cubicBezTo>
                  <a:pt x="827" y="1848"/>
                  <a:pt x="827" y="1848"/>
                  <a:pt x="827" y="1848"/>
                </a:cubicBezTo>
                <a:cubicBezTo>
                  <a:pt x="827" y="1847"/>
                  <a:pt x="829" y="1845"/>
                  <a:pt x="830" y="1844"/>
                </a:cubicBezTo>
                <a:cubicBezTo>
                  <a:pt x="831" y="1843"/>
                  <a:pt x="832" y="1842"/>
                  <a:pt x="833" y="1841"/>
                </a:cubicBezTo>
                <a:cubicBezTo>
                  <a:pt x="837" y="1839"/>
                  <a:pt x="840" y="1838"/>
                  <a:pt x="844" y="1837"/>
                </a:cubicBezTo>
                <a:cubicBezTo>
                  <a:pt x="845" y="1837"/>
                  <a:pt x="845" y="1837"/>
                  <a:pt x="845" y="1837"/>
                </a:cubicBezTo>
                <a:cubicBezTo>
                  <a:pt x="848" y="1836"/>
                  <a:pt x="851" y="1836"/>
                  <a:pt x="855" y="1836"/>
                </a:cubicBezTo>
                <a:cubicBezTo>
                  <a:pt x="859" y="1836"/>
                  <a:pt x="859" y="1836"/>
                  <a:pt x="859" y="1836"/>
                </a:cubicBezTo>
                <a:cubicBezTo>
                  <a:pt x="861" y="1836"/>
                  <a:pt x="862" y="1836"/>
                  <a:pt x="864" y="1836"/>
                </a:cubicBezTo>
                <a:cubicBezTo>
                  <a:pt x="873" y="1836"/>
                  <a:pt x="883" y="1836"/>
                  <a:pt x="893" y="1836"/>
                </a:cubicBezTo>
                <a:cubicBezTo>
                  <a:pt x="894" y="1836"/>
                  <a:pt x="896" y="1836"/>
                  <a:pt x="897" y="1836"/>
                </a:cubicBezTo>
                <a:cubicBezTo>
                  <a:pt x="899" y="1836"/>
                  <a:pt x="899" y="1836"/>
                  <a:pt x="899" y="1836"/>
                </a:cubicBezTo>
                <a:cubicBezTo>
                  <a:pt x="899" y="1836"/>
                  <a:pt x="899" y="1836"/>
                  <a:pt x="900" y="1836"/>
                </a:cubicBezTo>
                <a:cubicBezTo>
                  <a:pt x="901" y="1836"/>
                  <a:pt x="902" y="1836"/>
                  <a:pt x="904" y="1836"/>
                </a:cubicBezTo>
                <a:cubicBezTo>
                  <a:pt x="904" y="1836"/>
                  <a:pt x="904" y="1836"/>
                  <a:pt x="904" y="1836"/>
                </a:cubicBezTo>
                <a:cubicBezTo>
                  <a:pt x="911" y="1837"/>
                  <a:pt x="919" y="1839"/>
                  <a:pt x="921" y="1846"/>
                </a:cubicBezTo>
                <a:cubicBezTo>
                  <a:pt x="921" y="1846"/>
                  <a:pt x="921" y="1846"/>
                  <a:pt x="921" y="1846"/>
                </a:cubicBezTo>
                <a:cubicBezTo>
                  <a:pt x="921" y="1846"/>
                  <a:pt x="921" y="1846"/>
                  <a:pt x="921" y="1846"/>
                </a:cubicBezTo>
                <a:cubicBezTo>
                  <a:pt x="921" y="1854"/>
                  <a:pt x="918" y="1863"/>
                  <a:pt x="917" y="1870"/>
                </a:cubicBezTo>
                <a:cubicBezTo>
                  <a:pt x="917" y="1870"/>
                  <a:pt x="917" y="1870"/>
                  <a:pt x="917" y="1870"/>
                </a:cubicBezTo>
                <a:cubicBezTo>
                  <a:pt x="917" y="1872"/>
                  <a:pt x="917" y="1872"/>
                  <a:pt x="917" y="1872"/>
                </a:cubicBezTo>
                <a:cubicBezTo>
                  <a:pt x="916" y="1873"/>
                  <a:pt x="916" y="1875"/>
                  <a:pt x="914" y="1876"/>
                </a:cubicBezTo>
                <a:cubicBezTo>
                  <a:pt x="914" y="1876"/>
                  <a:pt x="914" y="1877"/>
                  <a:pt x="914" y="1877"/>
                </a:cubicBezTo>
                <a:cubicBezTo>
                  <a:pt x="914" y="1877"/>
                  <a:pt x="914" y="1877"/>
                  <a:pt x="914" y="1877"/>
                </a:cubicBezTo>
                <a:cubicBezTo>
                  <a:pt x="914" y="1877"/>
                  <a:pt x="914" y="1877"/>
                  <a:pt x="914" y="1877"/>
                </a:cubicBezTo>
                <a:cubicBezTo>
                  <a:pt x="904" y="1889"/>
                  <a:pt x="878" y="1886"/>
                  <a:pt x="865" y="1886"/>
                </a:cubicBezTo>
                <a:cubicBezTo>
                  <a:pt x="857" y="1886"/>
                  <a:pt x="849" y="1886"/>
                  <a:pt x="841" y="1886"/>
                </a:cubicBezTo>
                <a:cubicBezTo>
                  <a:pt x="834" y="1886"/>
                  <a:pt x="824" y="1884"/>
                  <a:pt x="820" y="1877"/>
                </a:cubicBezTo>
                <a:cubicBezTo>
                  <a:pt x="820" y="1877"/>
                  <a:pt x="820" y="1876"/>
                  <a:pt x="820" y="1875"/>
                </a:cubicBezTo>
                <a:cubicBezTo>
                  <a:pt x="820" y="1875"/>
                  <a:pt x="820" y="1875"/>
                  <a:pt x="820" y="1874"/>
                </a:cubicBezTo>
                <a:cubicBezTo>
                  <a:pt x="820" y="1873"/>
                  <a:pt x="820" y="1873"/>
                  <a:pt x="820" y="1872"/>
                </a:cubicBezTo>
                <a:close/>
                <a:moveTo>
                  <a:pt x="795" y="1956"/>
                </a:moveTo>
                <a:cubicBezTo>
                  <a:pt x="796" y="1952"/>
                  <a:pt x="796" y="1952"/>
                  <a:pt x="796" y="1952"/>
                </a:cubicBezTo>
                <a:cubicBezTo>
                  <a:pt x="796" y="1952"/>
                  <a:pt x="796" y="1952"/>
                  <a:pt x="796" y="1952"/>
                </a:cubicBezTo>
                <a:cubicBezTo>
                  <a:pt x="796" y="1951"/>
                  <a:pt x="796" y="1951"/>
                  <a:pt x="796" y="1950"/>
                </a:cubicBezTo>
                <a:cubicBezTo>
                  <a:pt x="803" y="1926"/>
                  <a:pt x="803" y="1926"/>
                  <a:pt x="803" y="1926"/>
                </a:cubicBezTo>
                <a:cubicBezTo>
                  <a:pt x="804" y="1926"/>
                  <a:pt x="804" y="1926"/>
                  <a:pt x="804" y="1925"/>
                </a:cubicBezTo>
                <a:cubicBezTo>
                  <a:pt x="811" y="1908"/>
                  <a:pt x="843" y="1911"/>
                  <a:pt x="859" y="1911"/>
                </a:cubicBezTo>
                <a:cubicBezTo>
                  <a:pt x="865" y="1911"/>
                  <a:pt x="877" y="1910"/>
                  <a:pt x="888" y="1912"/>
                </a:cubicBezTo>
                <a:cubicBezTo>
                  <a:pt x="890" y="1912"/>
                  <a:pt x="891" y="1912"/>
                  <a:pt x="893" y="1913"/>
                </a:cubicBezTo>
                <a:cubicBezTo>
                  <a:pt x="894" y="1913"/>
                  <a:pt x="894" y="1913"/>
                  <a:pt x="894" y="1913"/>
                </a:cubicBezTo>
                <a:cubicBezTo>
                  <a:pt x="899" y="1914"/>
                  <a:pt x="903" y="1916"/>
                  <a:pt x="905" y="1920"/>
                </a:cubicBezTo>
                <a:cubicBezTo>
                  <a:pt x="906" y="1920"/>
                  <a:pt x="906" y="1920"/>
                  <a:pt x="906" y="1920"/>
                </a:cubicBezTo>
                <a:cubicBezTo>
                  <a:pt x="906" y="1921"/>
                  <a:pt x="906" y="1921"/>
                  <a:pt x="906" y="1921"/>
                </a:cubicBezTo>
                <a:cubicBezTo>
                  <a:pt x="906" y="1921"/>
                  <a:pt x="906" y="1921"/>
                  <a:pt x="906" y="1921"/>
                </a:cubicBezTo>
                <a:cubicBezTo>
                  <a:pt x="907" y="1923"/>
                  <a:pt x="907" y="1924"/>
                  <a:pt x="907" y="1926"/>
                </a:cubicBezTo>
                <a:cubicBezTo>
                  <a:pt x="907" y="1928"/>
                  <a:pt x="907" y="1928"/>
                  <a:pt x="907" y="1928"/>
                </a:cubicBezTo>
                <a:cubicBezTo>
                  <a:pt x="907" y="1928"/>
                  <a:pt x="907" y="1928"/>
                  <a:pt x="907" y="1928"/>
                </a:cubicBezTo>
                <a:cubicBezTo>
                  <a:pt x="906" y="1932"/>
                  <a:pt x="905" y="1936"/>
                  <a:pt x="904" y="1941"/>
                </a:cubicBezTo>
                <a:cubicBezTo>
                  <a:pt x="902" y="1955"/>
                  <a:pt x="902" y="1955"/>
                  <a:pt x="902" y="1955"/>
                </a:cubicBezTo>
                <a:cubicBezTo>
                  <a:pt x="901" y="1958"/>
                  <a:pt x="900" y="1960"/>
                  <a:pt x="899" y="1962"/>
                </a:cubicBezTo>
                <a:cubicBezTo>
                  <a:pt x="898" y="1962"/>
                  <a:pt x="898" y="1962"/>
                  <a:pt x="898" y="1962"/>
                </a:cubicBezTo>
                <a:cubicBezTo>
                  <a:pt x="898" y="1963"/>
                  <a:pt x="897" y="1963"/>
                  <a:pt x="897" y="1963"/>
                </a:cubicBezTo>
                <a:cubicBezTo>
                  <a:pt x="897" y="1964"/>
                  <a:pt x="896" y="1964"/>
                  <a:pt x="895" y="1965"/>
                </a:cubicBezTo>
                <a:cubicBezTo>
                  <a:pt x="891" y="1968"/>
                  <a:pt x="887" y="1969"/>
                  <a:pt x="882" y="1971"/>
                </a:cubicBezTo>
                <a:cubicBezTo>
                  <a:pt x="882" y="1971"/>
                  <a:pt x="882" y="1971"/>
                  <a:pt x="882" y="1971"/>
                </a:cubicBezTo>
                <a:cubicBezTo>
                  <a:pt x="882" y="1971"/>
                  <a:pt x="882" y="1971"/>
                  <a:pt x="882" y="1971"/>
                </a:cubicBezTo>
                <a:cubicBezTo>
                  <a:pt x="880" y="1971"/>
                  <a:pt x="879" y="1971"/>
                  <a:pt x="877" y="1971"/>
                </a:cubicBezTo>
                <a:cubicBezTo>
                  <a:pt x="877" y="1972"/>
                  <a:pt x="876" y="1972"/>
                  <a:pt x="876" y="1972"/>
                </a:cubicBezTo>
                <a:cubicBezTo>
                  <a:pt x="874" y="1972"/>
                  <a:pt x="872" y="1972"/>
                  <a:pt x="871" y="1972"/>
                </a:cubicBezTo>
                <a:cubicBezTo>
                  <a:pt x="871" y="1972"/>
                  <a:pt x="871" y="1972"/>
                  <a:pt x="871" y="1972"/>
                </a:cubicBezTo>
                <a:cubicBezTo>
                  <a:pt x="818" y="1972"/>
                  <a:pt x="818" y="1972"/>
                  <a:pt x="818" y="1972"/>
                </a:cubicBezTo>
                <a:cubicBezTo>
                  <a:pt x="812" y="1972"/>
                  <a:pt x="805" y="1971"/>
                  <a:pt x="799" y="1967"/>
                </a:cubicBezTo>
                <a:cubicBezTo>
                  <a:pt x="799" y="1967"/>
                  <a:pt x="799" y="1967"/>
                  <a:pt x="799" y="1967"/>
                </a:cubicBezTo>
                <a:cubicBezTo>
                  <a:pt x="799" y="1967"/>
                  <a:pt x="799" y="1967"/>
                  <a:pt x="799" y="1967"/>
                </a:cubicBezTo>
                <a:cubicBezTo>
                  <a:pt x="798" y="1967"/>
                  <a:pt x="797" y="1966"/>
                  <a:pt x="797" y="1965"/>
                </a:cubicBezTo>
                <a:cubicBezTo>
                  <a:pt x="796" y="1964"/>
                  <a:pt x="796" y="1963"/>
                  <a:pt x="795" y="1963"/>
                </a:cubicBezTo>
                <a:cubicBezTo>
                  <a:pt x="795" y="1962"/>
                  <a:pt x="795" y="1962"/>
                  <a:pt x="795" y="1962"/>
                </a:cubicBezTo>
                <a:cubicBezTo>
                  <a:pt x="794" y="1960"/>
                  <a:pt x="794" y="1958"/>
                  <a:pt x="795" y="1956"/>
                </a:cubicBezTo>
                <a:close/>
                <a:moveTo>
                  <a:pt x="674" y="1875"/>
                </a:moveTo>
                <a:cubicBezTo>
                  <a:pt x="674" y="1872"/>
                  <a:pt x="676" y="1869"/>
                  <a:pt x="677" y="1867"/>
                </a:cubicBezTo>
                <a:cubicBezTo>
                  <a:pt x="680" y="1861"/>
                  <a:pt x="683" y="1852"/>
                  <a:pt x="687" y="1847"/>
                </a:cubicBezTo>
                <a:cubicBezTo>
                  <a:pt x="688" y="1846"/>
                  <a:pt x="688" y="1846"/>
                  <a:pt x="688" y="1846"/>
                </a:cubicBezTo>
                <a:cubicBezTo>
                  <a:pt x="688" y="1846"/>
                  <a:pt x="689" y="1845"/>
                  <a:pt x="689" y="1845"/>
                </a:cubicBezTo>
                <a:cubicBezTo>
                  <a:pt x="689" y="1845"/>
                  <a:pt x="689" y="1845"/>
                  <a:pt x="690" y="1844"/>
                </a:cubicBezTo>
                <a:cubicBezTo>
                  <a:pt x="690" y="1844"/>
                  <a:pt x="690" y="1844"/>
                  <a:pt x="690" y="1844"/>
                </a:cubicBezTo>
                <a:cubicBezTo>
                  <a:pt x="690" y="1844"/>
                  <a:pt x="691" y="1844"/>
                  <a:pt x="691" y="1843"/>
                </a:cubicBezTo>
                <a:cubicBezTo>
                  <a:pt x="695" y="1840"/>
                  <a:pt x="700" y="1838"/>
                  <a:pt x="706" y="1838"/>
                </a:cubicBezTo>
                <a:cubicBezTo>
                  <a:pt x="706" y="1837"/>
                  <a:pt x="706" y="1837"/>
                  <a:pt x="706" y="1837"/>
                </a:cubicBezTo>
                <a:cubicBezTo>
                  <a:pt x="709" y="1837"/>
                  <a:pt x="713" y="1836"/>
                  <a:pt x="716" y="1836"/>
                </a:cubicBezTo>
                <a:cubicBezTo>
                  <a:pt x="734" y="1836"/>
                  <a:pt x="734" y="1836"/>
                  <a:pt x="734" y="1836"/>
                </a:cubicBezTo>
                <a:cubicBezTo>
                  <a:pt x="740" y="1836"/>
                  <a:pt x="746" y="1836"/>
                  <a:pt x="751" y="1836"/>
                </a:cubicBezTo>
                <a:cubicBezTo>
                  <a:pt x="759" y="1836"/>
                  <a:pt x="771" y="1835"/>
                  <a:pt x="777" y="1841"/>
                </a:cubicBezTo>
                <a:cubicBezTo>
                  <a:pt x="778" y="1841"/>
                  <a:pt x="778" y="1842"/>
                  <a:pt x="778" y="1842"/>
                </a:cubicBezTo>
                <a:cubicBezTo>
                  <a:pt x="778" y="1842"/>
                  <a:pt x="779" y="1842"/>
                  <a:pt x="779" y="1842"/>
                </a:cubicBezTo>
                <a:cubicBezTo>
                  <a:pt x="779" y="1842"/>
                  <a:pt x="779" y="1843"/>
                  <a:pt x="779" y="1843"/>
                </a:cubicBezTo>
                <a:cubicBezTo>
                  <a:pt x="779" y="1843"/>
                  <a:pt x="779" y="1843"/>
                  <a:pt x="780" y="1844"/>
                </a:cubicBezTo>
                <a:cubicBezTo>
                  <a:pt x="780" y="1845"/>
                  <a:pt x="780" y="1846"/>
                  <a:pt x="780" y="1847"/>
                </a:cubicBezTo>
                <a:cubicBezTo>
                  <a:pt x="779" y="1854"/>
                  <a:pt x="774" y="1863"/>
                  <a:pt x="773" y="1867"/>
                </a:cubicBezTo>
                <a:cubicBezTo>
                  <a:pt x="773" y="1867"/>
                  <a:pt x="773" y="1867"/>
                  <a:pt x="773" y="1867"/>
                </a:cubicBezTo>
                <a:cubicBezTo>
                  <a:pt x="772" y="1869"/>
                  <a:pt x="772" y="1870"/>
                  <a:pt x="771" y="1871"/>
                </a:cubicBezTo>
                <a:cubicBezTo>
                  <a:pt x="771" y="1872"/>
                  <a:pt x="771" y="1872"/>
                  <a:pt x="771" y="1872"/>
                </a:cubicBezTo>
                <a:cubicBezTo>
                  <a:pt x="771" y="1873"/>
                  <a:pt x="771" y="1873"/>
                  <a:pt x="770" y="1873"/>
                </a:cubicBezTo>
                <a:cubicBezTo>
                  <a:pt x="770" y="1874"/>
                  <a:pt x="770" y="1874"/>
                  <a:pt x="770" y="1874"/>
                </a:cubicBezTo>
                <a:cubicBezTo>
                  <a:pt x="770" y="1875"/>
                  <a:pt x="769" y="1875"/>
                  <a:pt x="769" y="1876"/>
                </a:cubicBezTo>
                <a:cubicBezTo>
                  <a:pt x="769" y="1876"/>
                  <a:pt x="769" y="1876"/>
                  <a:pt x="768" y="1876"/>
                </a:cubicBezTo>
                <a:cubicBezTo>
                  <a:pt x="768" y="1876"/>
                  <a:pt x="768" y="1877"/>
                  <a:pt x="768" y="1877"/>
                </a:cubicBezTo>
                <a:cubicBezTo>
                  <a:pt x="768" y="1877"/>
                  <a:pt x="767" y="1877"/>
                  <a:pt x="767" y="1877"/>
                </a:cubicBezTo>
                <a:cubicBezTo>
                  <a:pt x="766" y="1878"/>
                  <a:pt x="765" y="1879"/>
                  <a:pt x="764" y="1880"/>
                </a:cubicBezTo>
                <a:cubicBezTo>
                  <a:pt x="763" y="1880"/>
                  <a:pt x="762" y="1881"/>
                  <a:pt x="761" y="1881"/>
                </a:cubicBezTo>
                <a:cubicBezTo>
                  <a:pt x="760" y="1882"/>
                  <a:pt x="760" y="1882"/>
                  <a:pt x="760" y="1882"/>
                </a:cubicBezTo>
                <a:cubicBezTo>
                  <a:pt x="760" y="1882"/>
                  <a:pt x="760" y="1882"/>
                  <a:pt x="760" y="1882"/>
                </a:cubicBezTo>
                <a:cubicBezTo>
                  <a:pt x="756" y="1883"/>
                  <a:pt x="752" y="1885"/>
                  <a:pt x="749" y="1885"/>
                </a:cubicBezTo>
                <a:cubicBezTo>
                  <a:pt x="748" y="1885"/>
                  <a:pt x="746" y="1885"/>
                  <a:pt x="745" y="1886"/>
                </a:cubicBezTo>
                <a:cubicBezTo>
                  <a:pt x="745" y="1886"/>
                  <a:pt x="745" y="1886"/>
                  <a:pt x="745" y="1886"/>
                </a:cubicBezTo>
                <a:cubicBezTo>
                  <a:pt x="738" y="1886"/>
                  <a:pt x="730" y="1886"/>
                  <a:pt x="723" y="1886"/>
                </a:cubicBezTo>
                <a:cubicBezTo>
                  <a:pt x="693" y="1886"/>
                  <a:pt x="693" y="1886"/>
                  <a:pt x="693" y="1886"/>
                </a:cubicBezTo>
                <a:cubicBezTo>
                  <a:pt x="687" y="1886"/>
                  <a:pt x="676" y="1885"/>
                  <a:pt x="674" y="1878"/>
                </a:cubicBezTo>
                <a:cubicBezTo>
                  <a:pt x="673" y="1877"/>
                  <a:pt x="673" y="1876"/>
                  <a:pt x="673" y="1876"/>
                </a:cubicBezTo>
                <a:cubicBezTo>
                  <a:pt x="673" y="1875"/>
                  <a:pt x="674" y="1875"/>
                  <a:pt x="674" y="1875"/>
                </a:cubicBezTo>
                <a:close/>
                <a:moveTo>
                  <a:pt x="647" y="1928"/>
                </a:moveTo>
                <a:cubicBezTo>
                  <a:pt x="648" y="1927"/>
                  <a:pt x="648" y="1927"/>
                  <a:pt x="648" y="1927"/>
                </a:cubicBezTo>
                <a:cubicBezTo>
                  <a:pt x="648" y="1926"/>
                  <a:pt x="648" y="1926"/>
                  <a:pt x="648" y="1926"/>
                </a:cubicBezTo>
                <a:cubicBezTo>
                  <a:pt x="649" y="1925"/>
                  <a:pt x="649" y="1924"/>
                  <a:pt x="650" y="1924"/>
                </a:cubicBezTo>
                <a:cubicBezTo>
                  <a:pt x="650" y="1924"/>
                  <a:pt x="650" y="1924"/>
                  <a:pt x="650" y="1924"/>
                </a:cubicBezTo>
                <a:cubicBezTo>
                  <a:pt x="661" y="1909"/>
                  <a:pt x="687" y="1912"/>
                  <a:pt x="703" y="1912"/>
                </a:cubicBezTo>
                <a:cubicBezTo>
                  <a:pt x="703" y="1912"/>
                  <a:pt x="703" y="1912"/>
                  <a:pt x="703" y="1912"/>
                </a:cubicBezTo>
                <a:cubicBezTo>
                  <a:pt x="708" y="1912"/>
                  <a:pt x="720" y="1911"/>
                  <a:pt x="730" y="1912"/>
                </a:cubicBezTo>
                <a:cubicBezTo>
                  <a:pt x="734" y="1912"/>
                  <a:pt x="737" y="1912"/>
                  <a:pt x="740" y="1913"/>
                </a:cubicBezTo>
                <a:cubicBezTo>
                  <a:pt x="742" y="1913"/>
                  <a:pt x="744" y="1914"/>
                  <a:pt x="745" y="1915"/>
                </a:cubicBezTo>
                <a:cubicBezTo>
                  <a:pt x="749" y="1917"/>
                  <a:pt x="752" y="1919"/>
                  <a:pt x="752" y="1923"/>
                </a:cubicBezTo>
                <a:cubicBezTo>
                  <a:pt x="752" y="1923"/>
                  <a:pt x="752" y="1924"/>
                  <a:pt x="752" y="1924"/>
                </a:cubicBezTo>
                <a:cubicBezTo>
                  <a:pt x="752" y="1924"/>
                  <a:pt x="752" y="1924"/>
                  <a:pt x="752" y="1924"/>
                </a:cubicBezTo>
                <a:cubicBezTo>
                  <a:pt x="752" y="1925"/>
                  <a:pt x="751" y="1926"/>
                  <a:pt x="751" y="1927"/>
                </a:cubicBezTo>
                <a:cubicBezTo>
                  <a:pt x="741" y="1956"/>
                  <a:pt x="741" y="1956"/>
                  <a:pt x="741" y="1956"/>
                </a:cubicBezTo>
                <a:cubicBezTo>
                  <a:pt x="740" y="1958"/>
                  <a:pt x="738" y="1960"/>
                  <a:pt x="736" y="1962"/>
                </a:cubicBezTo>
                <a:cubicBezTo>
                  <a:pt x="734" y="1964"/>
                  <a:pt x="731" y="1966"/>
                  <a:pt x="728" y="1967"/>
                </a:cubicBezTo>
                <a:cubicBezTo>
                  <a:pt x="728" y="1968"/>
                  <a:pt x="727" y="1968"/>
                  <a:pt x="727" y="1968"/>
                </a:cubicBezTo>
                <a:cubicBezTo>
                  <a:pt x="723" y="1970"/>
                  <a:pt x="718" y="1971"/>
                  <a:pt x="713" y="1972"/>
                </a:cubicBezTo>
                <a:cubicBezTo>
                  <a:pt x="713" y="1972"/>
                  <a:pt x="713" y="1972"/>
                  <a:pt x="713" y="1972"/>
                </a:cubicBezTo>
                <a:cubicBezTo>
                  <a:pt x="712" y="1972"/>
                  <a:pt x="711" y="1972"/>
                  <a:pt x="710" y="1972"/>
                </a:cubicBezTo>
                <a:cubicBezTo>
                  <a:pt x="701" y="1973"/>
                  <a:pt x="692" y="1972"/>
                  <a:pt x="682" y="1972"/>
                </a:cubicBezTo>
                <a:cubicBezTo>
                  <a:pt x="673" y="1973"/>
                  <a:pt x="663" y="1973"/>
                  <a:pt x="654" y="1973"/>
                </a:cubicBezTo>
                <a:cubicBezTo>
                  <a:pt x="647" y="1973"/>
                  <a:pt x="638" y="1971"/>
                  <a:pt x="634" y="1966"/>
                </a:cubicBezTo>
                <a:cubicBezTo>
                  <a:pt x="634" y="1965"/>
                  <a:pt x="634" y="1965"/>
                  <a:pt x="633" y="1965"/>
                </a:cubicBezTo>
                <a:cubicBezTo>
                  <a:pt x="633" y="1964"/>
                  <a:pt x="633" y="1964"/>
                  <a:pt x="633" y="1964"/>
                </a:cubicBezTo>
                <a:cubicBezTo>
                  <a:pt x="633" y="1963"/>
                  <a:pt x="633" y="1963"/>
                  <a:pt x="632" y="1963"/>
                </a:cubicBezTo>
                <a:cubicBezTo>
                  <a:pt x="632" y="1963"/>
                  <a:pt x="632" y="1962"/>
                  <a:pt x="632" y="1962"/>
                </a:cubicBezTo>
                <a:cubicBezTo>
                  <a:pt x="632" y="1962"/>
                  <a:pt x="632" y="1962"/>
                  <a:pt x="632" y="1962"/>
                </a:cubicBezTo>
                <a:cubicBezTo>
                  <a:pt x="632" y="1962"/>
                  <a:pt x="632" y="1961"/>
                  <a:pt x="632" y="1960"/>
                </a:cubicBezTo>
                <a:cubicBezTo>
                  <a:pt x="632" y="1959"/>
                  <a:pt x="632" y="1959"/>
                  <a:pt x="633" y="1959"/>
                </a:cubicBezTo>
                <a:cubicBezTo>
                  <a:pt x="633" y="1958"/>
                  <a:pt x="633" y="1957"/>
                  <a:pt x="633" y="1956"/>
                </a:cubicBezTo>
                <a:cubicBezTo>
                  <a:pt x="633" y="1956"/>
                  <a:pt x="633" y="1956"/>
                  <a:pt x="633" y="1956"/>
                </a:cubicBezTo>
                <a:cubicBezTo>
                  <a:pt x="634" y="1955"/>
                  <a:pt x="634" y="1955"/>
                  <a:pt x="634" y="1955"/>
                </a:cubicBezTo>
                <a:cubicBezTo>
                  <a:pt x="634" y="1954"/>
                  <a:pt x="635" y="1953"/>
                  <a:pt x="635" y="1952"/>
                </a:cubicBezTo>
                <a:cubicBezTo>
                  <a:pt x="639" y="1944"/>
                  <a:pt x="643" y="1936"/>
                  <a:pt x="647" y="1928"/>
                </a:cubicBezTo>
                <a:cubicBezTo>
                  <a:pt x="647" y="1928"/>
                  <a:pt x="647" y="1928"/>
                  <a:pt x="647" y="1928"/>
                </a:cubicBezTo>
                <a:close/>
                <a:moveTo>
                  <a:pt x="527" y="1875"/>
                </a:moveTo>
                <a:cubicBezTo>
                  <a:pt x="528" y="1873"/>
                  <a:pt x="531" y="1870"/>
                  <a:pt x="532" y="1868"/>
                </a:cubicBezTo>
                <a:cubicBezTo>
                  <a:pt x="536" y="1861"/>
                  <a:pt x="541" y="1854"/>
                  <a:pt x="546" y="1848"/>
                </a:cubicBezTo>
                <a:cubicBezTo>
                  <a:pt x="546" y="1847"/>
                  <a:pt x="546" y="1847"/>
                  <a:pt x="547" y="1847"/>
                </a:cubicBezTo>
                <a:cubicBezTo>
                  <a:pt x="547" y="1847"/>
                  <a:pt x="547" y="1847"/>
                  <a:pt x="547" y="1846"/>
                </a:cubicBezTo>
                <a:cubicBezTo>
                  <a:pt x="561" y="1833"/>
                  <a:pt x="590" y="1837"/>
                  <a:pt x="608" y="1837"/>
                </a:cubicBezTo>
                <a:cubicBezTo>
                  <a:pt x="616" y="1837"/>
                  <a:pt x="626" y="1835"/>
                  <a:pt x="634" y="1839"/>
                </a:cubicBezTo>
                <a:cubicBezTo>
                  <a:pt x="634" y="1839"/>
                  <a:pt x="634" y="1839"/>
                  <a:pt x="634" y="1839"/>
                </a:cubicBezTo>
                <a:cubicBezTo>
                  <a:pt x="634" y="1839"/>
                  <a:pt x="635" y="1839"/>
                  <a:pt x="636" y="1840"/>
                </a:cubicBezTo>
                <a:cubicBezTo>
                  <a:pt x="636" y="1840"/>
                  <a:pt x="636" y="1840"/>
                  <a:pt x="636" y="1840"/>
                </a:cubicBezTo>
                <a:cubicBezTo>
                  <a:pt x="638" y="1841"/>
                  <a:pt x="639" y="1843"/>
                  <a:pt x="639" y="1844"/>
                </a:cubicBezTo>
                <a:cubicBezTo>
                  <a:pt x="640" y="1845"/>
                  <a:pt x="640" y="1847"/>
                  <a:pt x="639" y="1849"/>
                </a:cubicBezTo>
                <a:cubicBezTo>
                  <a:pt x="638" y="1850"/>
                  <a:pt x="638" y="1850"/>
                  <a:pt x="638" y="1850"/>
                </a:cubicBezTo>
                <a:cubicBezTo>
                  <a:pt x="637" y="1854"/>
                  <a:pt x="633" y="1858"/>
                  <a:pt x="631" y="1862"/>
                </a:cubicBezTo>
                <a:cubicBezTo>
                  <a:pt x="631" y="1862"/>
                  <a:pt x="631" y="1862"/>
                  <a:pt x="631" y="1862"/>
                </a:cubicBezTo>
                <a:cubicBezTo>
                  <a:pt x="625" y="1873"/>
                  <a:pt x="625" y="1873"/>
                  <a:pt x="625" y="1873"/>
                </a:cubicBezTo>
                <a:cubicBezTo>
                  <a:pt x="624" y="1874"/>
                  <a:pt x="623" y="1876"/>
                  <a:pt x="621" y="1878"/>
                </a:cubicBezTo>
                <a:cubicBezTo>
                  <a:pt x="618" y="1879"/>
                  <a:pt x="616" y="1881"/>
                  <a:pt x="613" y="1882"/>
                </a:cubicBezTo>
                <a:cubicBezTo>
                  <a:pt x="612" y="1882"/>
                  <a:pt x="611" y="1883"/>
                  <a:pt x="610" y="1883"/>
                </a:cubicBezTo>
                <a:cubicBezTo>
                  <a:pt x="610" y="1883"/>
                  <a:pt x="609" y="1883"/>
                  <a:pt x="609" y="1884"/>
                </a:cubicBezTo>
                <a:cubicBezTo>
                  <a:pt x="609" y="1884"/>
                  <a:pt x="609" y="1884"/>
                  <a:pt x="609" y="1884"/>
                </a:cubicBezTo>
                <a:cubicBezTo>
                  <a:pt x="607" y="1884"/>
                  <a:pt x="605" y="1885"/>
                  <a:pt x="603" y="1885"/>
                </a:cubicBezTo>
                <a:cubicBezTo>
                  <a:pt x="599" y="1886"/>
                  <a:pt x="596" y="1886"/>
                  <a:pt x="592" y="1886"/>
                </a:cubicBezTo>
                <a:cubicBezTo>
                  <a:pt x="582" y="1886"/>
                  <a:pt x="582" y="1886"/>
                  <a:pt x="582" y="1886"/>
                </a:cubicBezTo>
                <a:cubicBezTo>
                  <a:pt x="582" y="1886"/>
                  <a:pt x="582" y="1886"/>
                  <a:pt x="582" y="1886"/>
                </a:cubicBezTo>
                <a:cubicBezTo>
                  <a:pt x="570" y="1886"/>
                  <a:pt x="557" y="1886"/>
                  <a:pt x="545" y="1886"/>
                </a:cubicBezTo>
                <a:cubicBezTo>
                  <a:pt x="540" y="1886"/>
                  <a:pt x="528" y="1885"/>
                  <a:pt x="527" y="1878"/>
                </a:cubicBezTo>
                <a:cubicBezTo>
                  <a:pt x="527" y="1877"/>
                  <a:pt x="527" y="1876"/>
                  <a:pt x="527" y="1875"/>
                </a:cubicBezTo>
                <a:close/>
                <a:moveTo>
                  <a:pt x="545" y="2017"/>
                </a:moveTo>
                <a:cubicBezTo>
                  <a:pt x="545" y="2017"/>
                  <a:pt x="545" y="2017"/>
                  <a:pt x="545" y="2017"/>
                </a:cubicBezTo>
                <a:cubicBezTo>
                  <a:pt x="543" y="2024"/>
                  <a:pt x="538" y="2031"/>
                  <a:pt x="534" y="2038"/>
                </a:cubicBezTo>
                <a:cubicBezTo>
                  <a:pt x="534" y="2038"/>
                  <a:pt x="534" y="2038"/>
                  <a:pt x="534" y="2038"/>
                </a:cubicBezTo>
                <a:cubicBezTo>
                  <a:pt x="530" y="2045"/>
                  <a:pt x="527" y="2053"/>
                  <a:pt x="521" y="2060"/>
                </a:cubicBezTo>
                <a:cubicBezTo>
                  <a:pt x="521" y="2061"/>
                  <a:pt x="520" y="2061"/>
                  <a:pt x="520" y="2062"/>
                </a:cubicBezTo>
                <a:cubicBezTo>
                  <a:pt x="520" y="2062"/>
                  <a:pt x="520" y="2062"/>
                  <a:pt x="520" y="2062"/>
                </a:cubicBezTo>
                <a:cubicBezTo>
                  <a:pt x="519" y="2063"/>
                  <a:pt x="518" y="2064"/>
                  <a:pt x="517" y="2064"/>
                </a:cubicBezTo>
                <a:cubicBezTo>
                  <a:pt x="517" y="2065"/>
                  <a:pt x="517" y="2065"/>
                  <a:pt x="516" y="2065"/>
                </a:cubicBezTo>
                <a:cubicBezTo>
                  <a:pt x="516" y="2065"/>
                  <a:pt x="516" y="2066"/>
                  <a:pt x="516" y="2066"/>
                </a:cubicBezTo>
                <a:cubicBezTo>
                  <a:pt x="510" y="2071"/>
                  <a:pt x="503" y="2074"/>
                  <a:pt x="496" y="2076"/>
                </a:cubicBezTo>
                <a:cubicBezTo>
                  <a:pt x="495" y="2076"/>
                  <a:pt x="494" y="2076"/>
                  <a:pt x="493" y="2077"/>
                </a:cubicBezTo>
                <a:cubicBezTo>
                  <a:pt x="489" y="2078"/>
                  <a:pt x="484" y="2078"/>
                  <a:pt x="480" y="2078"/>
                </a:cubicBezTo>
                <a:cubicBezTo>
                  <a:pt x="476" y="2078"/>
                  <a:pt x="476" y="2078"/>
                  <a:pt x="476" y="2078"/>
                </a:cubicBezTo>
                <a:cubicBezTo>
                  <a:pt x="476" y="2078"/>
                  <a:pt x="476" y="2078"/>
                  <a:pt x="476" y="2078"/>
                </a:cubicBezTo>
                <a:cubicBezTo>
                  <a:pt x="458" y="2078"/>
                  <a:pt x="439" y="2078"/>
                  <a:pt x="421" y="2079"/>
                </a:cubicBezTo>
                <a:cubicBezTo>
                  <a:pt x="419" y="2079"/>
                  <a:pt x="418" y="2078"/>
                  <a:pt x="416" y="2078"/>
                </a:cubicBezTo>
                <a:cubicBezTo>
                  <a:pt x="414" y="2078"/>
                  <a:pt x="412" y="2078"/>
                  <a:pt x="410" y="2077"/>
                </a:cubicBezTo>
                <a:cubicBezTo>
                  <a:pt x="406" y="2076"/>
                  <a:pt x="404" y="2074"/>
                  <a:pt x="402" y="2072"/>
                </a:cubicBezTo>
                <a:cubicBezTo>
                  <a:pt x="401" y="2070"/>
                  <a:pt x="400" y="2068"/>
                  <a:pt x="400" y="2066"/>
                </a:cubicBezTo>
                <a:cubicBezTo>
                  <a:pt x="400" y="2064"/>
                  <a:pt x="401" y="2062"/>
                  <a:pt x="402" y="2060"/>
                </a:cubicBezTo>
                <a:cubicBezTo>
                  <a:pt x="402" y="2059"/>
                  <a:pt x="402" y="2059"/>
                  <a:pt x="403" y="2059"/>
                </a:cubicBezTo>
                <a:cubicBezTo>
                  <a:pt x="403" y="2058"/>
                  <a:pt x="403" y="2058"/>
                  <a:pt x="403" y="2058"/>
                </a:cubicBezTo>
                <a:cubicBezTo>
                  <a:pt x="404" y="2057"/>
                  <a:pt x="404" y="2057"/>
                  <a:pt x="404" y="2057"/>
                </a:cubicBezTo>
                <a:cubicBezTo>
                  <a:pt x="404" y="2057"/>
                  <a:pt x="404" y="2057"/>
                  <a:pt x="404" y="2057"/>
                </a:cubicBezTo>
                <a:cubicBezTo>
                  <a:pt x="409" y="2050"/>
                  <a:pt x="413" y="2043"/>
                  <a:pt x="418" y="2035"/>
                </a:cubicBezTo>
                <a:cubicBezTo>
                  <a:pt x="422" y="2030"/>
                  <a:pt x="425" y="2024"/>
                  <a:pt x="430" y="2019"/>
                </a:cubicBezTo>
                <a:cubicBezTo>
                  <a:pt x="430" y="2018"/>
                  <a:pt x="431" y="2018"/>
                  <a:pt x="431" y="2017"/>
                </a:cubicBezTo>
                <a:cubicBezTo>
                  <a:pt x="431" y="2017"/>
                  <a:pt x="432" y="2017"/>
                  <a:pt x="432" y="2017"/>
                </a:cubicBezTo>
                <a:cubicBezTo>
                  <a:pt x="433" y="2016"/>
                  <a:pt x="434" y="2015"/>
                  <a:pt x="435" y="2014"/>
                </a:cubicBezTo>
                <a:cubicBezTo>
                  <a:pt x="435" y="2014"/>
                  <a:pt x="435" y="2014"/>
                  <a:pt x="435" y="2014"/>
                </a:cubicBezTo>
                <a:cubicBezTo>
                  <a:pt x="435" y="2014"/>
                  <a:pt x="435" y="2014"/>
                  <a:pt x="435" y="2014"/>
                </a:cubicBezTo>
                <a:cubicBezTo>
                  <a:pt x="441" y="2009"/>
                  <a:pt x="449" y="2006"/>
                  <a:pt x="457" y="2004"/>
                </a:cubicBezTo>
                <a:cubicBezTo>
                  <a:pt x="457" y="2004"/>
                  <a:pt x="457" y="2004"/>
                  <a:pt x="457" y="2004"/>
                </a:cubicBezTo>
                <a:cubicBezTo>
                  <a:pt x="457" y="2004"/>
                  <a:pt x="458" y="2004"/>
                  <a:pt x="458" y="2004"/>
                </a:cubicBezTo>
                <a:cubicBezTo>
                  <a:pt x="459" y="2004"/>
                  <a:pt x="461" y="2004"/>
                  <a:pt x="462" y="2004"/>
                </a:cubicBezTo>
                <a:cubicBezTo>
                  <a:pt x="463" y="2003"/>
                  <a:pt x="464" y="2003"/>
                  <a:pt x="465" y="2003"/>
                </a:cubicBezTo>
                <a:cubicBezTo>
                  <a:pt x="466" y="2003"/>
                  <a:pt x="467" y="2003"/>
                  <a:pt x="468" y="2003"/>
                </a:cubicBezTo>
                <a:cubicBezTo>
                  <a:pt x="468" y="2003"/>
                  <a:pt x="469" y="2003"/>
                  <a:pt x="470" y="2003"/>
                </a:cubicBezTo>
                <a:cubicBezTo>
                  <a:pt x="471" y="2003"/>
                  <a:pt x="471" y="2003"/>
                  <a:pt x="471" y="2003"/>
                </a:cubicBezTo>
                <a:cubicBezTo>
                  <a:pt x="471" y="2003"/>
                  <a:pt x="471" y="2003"/>
                  <a:pt x="471" y="2003"/>
                </a:cubicBezTo>
                <a:cubicBezTo>
                  <a:pt x="488" y="2003"/>
                  <a:pt x="504" y="2003"/>
                  <a:pt x="521" y="2003"/>
                </a:cubicBezTo>
                <a:cubicBezTo>
                  <a:pt x="521" y="2003"/>
                  <a:pt x="521" y="2003"/>
                  <a:pt x="521" y="2003"/>
                </a:cubicBezTo>
                <a:cubicBezTo>
                  <a:pt x="524" y="2003"/>
                  <a:pt x="524" y="2003"/>
                  <a:pt x="524" y="2003"/>
                </a:cubicBezTo>
                <a:cubicBezTo>
                  <a:pt x="528" y="2003"/>
                  <a:pt x="532" y="2003"/>
                  <a:pt x="535" y="2004"/>
                </a:cubicBezTo>
                <a:cubicBezTo>
                  <a:pt x="536" y="2004"/>
                  <a:pt x="536" y="2005"/>
                  <a:pt x="537" y="2005"/>
                </a:cubicBezTo>
                <a:cubicBezTo>
                  <a:pt x="537" y="2005"/>
                  <a:pt x="538" y="2005"/>
                  <a:pt x="538" y="2006"/>
                </a:cubicBezTo>
                <a:cubicBezTo>
                  <a:pt x="538" y="2006"/>
                  <a:pt x="539" y="2006"/>
                  <a:pt x="539" y="2006"/>
                </a:cubicBezTo>
                <a:cubicBezTo>
                  <a:pt x="543" y="2008"/>
                  <a:pt x="546" y="2012"/>
                  <a:pt x="545" y="2017"/>
                </a:cubicBezTo>
                <a:close/>
                <a:moveTo>
                  <a:pt x="579" y="1956"/>
                </a:moveTo>
                <a:cubicBezTo>
                  <a:pt x="579" y="1956"/>
                  <a:pt x="579" y="1956"/>
                  <a:pt x="579" y="1956"/>
                </a:cubicBezTo>
                <a:cubicBezTo>
                  <a:pt x="579" y="1956"/>
                  <a:pt x="579" y="1956"/>
                  <a:pt x="579" y="1956"/>
                </a:cubicBezTo>
                <a:cubicBezTo>
                  <a:pt x="578" y="1957"/>
                  <a:pt x="578" y="1958"/>
                  <a:pt x="577" y="1959"/>
                </a:cubicBezTo>
                <a:cubicBezTo>
                  <a:pt x="577" y="1959"/>
                  <a:pt x="577" y="1960"/>
                  <a:pt x="577" y="1960"/>
                </a:cubicBezTo>
                <a:cubicBezTo>
                  <a:pt x="572" y="1964"/>
                  <a:pt x="566" y="1968"/>
                  <a:pt x="560" y="1970"/>
                </a:cubicBezTo>
                <a:cubicBezTo>
                  <a:pt x="560" y="1970"/>
                  <a:pt x="560" y="1970"/>
                  <a:pt x="560" y="1970"/>
                </a:cubicBezTo>
                <a:cubicBezTo>
                  <a:pt x="559" y="1970"/>
                  <a:pt x="558" y="1970"/>
                  <a:pt x="557" y="1971"/>
                </a:cubicBezTo>
                <a:cubicBezTo>
                  <a:pt x="556" y="1971"/>
                  <a:pt x="556" y="1971"/>
                  <a:pt x="555" y="1971"/>
                </a:cubicBezTo>
                <a:cubicBezTo>
                  <a:pt x="554" y="1971"/>
                  <a:pt x="554" y="1971"/>
                  <a:pt x="553" y="1971"/>
                </a:cubicBezTo>
                <a:cubicBezTo>
                  <a:pt x="550" y="1972"/>
                  <a:pt x="546" y="1973"/>
                  <a:pt x="542" y="1973"/>
                </a:cubicBezTo>
                <a:cubicBezTo>
                  <a:pt x="541" y="1973"/>
                  <a:pt x="541" y="1973"/>
                  <a:pt x="541" y="1973"/>
                </a:cubicBezTo>
                <a:cubicBezTo>
                  <a:pt x="534" y="1973"/>
                  <a:pt x="527" y="1973"/>
                  <a:pt x="520" y="1973"/>
                </a:cubicBezTo>
                <a:cubicBezTo>
                  <a:pt x="510" y="1973"/>
                  <a:pt x="499" y="1973"/>
                  <a:pt x="489" y="1973"/>
                </a:cubicBezTo>
                <a:cubicBezTo>
                  <a:pt x="488" y="1973"/>
                  <a:pt x="486" y="1973"/>
                  <a:pt x="484" y="1973"/>
                </a:cubicBezTo>
                <a:cubicBezTo>
                  <a:pt x="484" y="1973"/>
                  <a:pt x="484" y="1973"/>
                  <a:pt x="483" y="1973"/>
                </a:cubicBezTo>
                <a:cubicBezTo>
                  <a:pt x="482" y="1972"/>
                  <a:pt x="480" y="1972"/>
                  <a:pt x="479" y="1972"/>
                </a:cubicBezTo>
                <a:cubicBezTo>
                  <a:pt x="479" y="1972"/>
                  <a:pt x="479" y="1972"/>
                  <a:pt x="479" y="1972"/>
                </a:cubicBezTo>
                <a:cubicBezTo>
                  <a:pt x="479" y="1972"/>
                  <a:pt x="479" y="1972"/>
                  <a:pt x="479" y="1972"/>
                </a:cubicBezTo>
                <a:cubicBezTo>
                  <a:pt x="474" y="1970"/>
                  <a:pt x="470" y="1968"/>
                  <a:pt x="470" y="1963"/>
                </a:cubicBezTo>
                <a:cubicBezTo>
                  <a:pt x="470" y="1962"/>
                  <a:pt x="470" y="1961"/>
                  <a:pt x="470" y="1960"/>
                </a:cubicBezTo>
                <a:cubicBezTo>
                  <a:pt x="470" y="1960"/>
                  <a:pt x="470" y="1959"/>
                  <a:pt x="471" y="1959"/>
                </a:cubicBezTo>
                <a:cubicBezTo>
                  <a:pt x="471" y="1958"/>
                  <a:pt x="471" y="1957"/>
                  <a:pt x="472" y="1957"/>
                </a:cubicBezTo>
                <a:cubicBezTo>
                  <a:pt x="472" y="1957"/>
                  <a:pt x="472" y="1956"/>
                  <a:pt x="472" y="1956"/>
                </a:cubicBezTo>
                <a:cubicBezTo>
                  <a:pt x="472" y="1956"/>
                  <a:pt x="472" y="1956"/>
                  <a:pt x="472" y="1956"/>
                </a:cubicBezTo>
                <a:cubicBezTo>
                  <a:pt x="473" y="1955"/>
                  <a:pt x="474" y="1954"/>
                  <a:pt x="474" y="1953"/>
                </a:cubicBezTo>
                <a:cubicBezTo>
                  <a:pt x="479" y="1945"/>
                  <a:pt x="485" y="1938"/>
                  <a:pt x="490" y="1930"/>
                </a:cubicBezTo>
                <a:cubicBezTo>
                  <a:pt x="490" y="1930"/>
                  <a:pt x="490" y="1930"/>
                  <a:pt x="490" y="1930"/>
                </a:cubicBezTo>
                <a:cubicBezTo>
                  <a:pt x="492" y="1927"/>
                  <a:pt x="492" y="1927"/>
                  <a:pt x="492" y="1927"/>
                </a:cubicBezTo>
                <a:cubicBezTo>
                  <a:pt x="493" y="1925"/>
                  <a:pt x="495" y="1923"/>
                  <a:pt x="498" y="1921"/>
                </a:cubicBezTo>
                <a:cubicBezTo>
                  <a:pt x="499" y="1920"/>
                  <a:pt x="501" y="1919"/>
                  <a:pt x="503" y="1918"/>
                </a:cubicBezTo>
                <a:cubicBezTo>
                  <a:pt x="504" y="1918"/>
                  <a:pt x="505" y="1917"/>
                  <a:pt x="506" y="1917"/>
                </a:cubicBezTo>
                <a:cubicBezTo>
                  <a:pt x="506" y="1917"/>
                  <a:pt x="506" y="1917"/>
                  <a:pt x="507" y="1917"/>
                </a:cubicBezTo>
                <a:cubicBezTo>
                  <a:pt x="507" y="1917"/>
                  <a:pt x="507" y="1916"/>
                  <a:pt x="507" y="1916"/>
                </a:cubicBezTo>
                <a:cubicBezTo>
                  <a:pt x="508" y="1916"/>
                  <a:pt x="508" y="1916"/>
                  <a:pt x="508" y="1916"/>
                </a:cubicBezTo>
                <a:cubicBezTo>
                  <a:pt x="511" y="1915"/>
                  <a:pt x="514" y="1914"/>
                  <a:pt x="517" y="1913"/>
                </a:cubicBezTo>
                <a:cubicBezTo>
                  <a:pt x="521" y="1913"/>
                  <a:pt x="525" y="1912"/>
                  <a:pt x="528" y="1912"/>
                </a:cubicBezTo>
                <a:cubicBezTo>
                  <a:pt x="538" y="1912"/>
                  <a:pt x="538" y="1912"/>
                  <a:pt x="538" y="1912"/>
                </a:cubicBezTo>
                <a:cubicBezTo>
                  <a:pt x="541" y="1912"/>
                  <a:pt x="543" y="1912"/>
                  <a:pt x="545" y="1912"/>
                </a:cubicBezTo>
                <a:cubicBezTo>
                  <a:pt x="555" y="1912"/>
                  <a:pt x="564" y="1912"/>
                  <a:pt x="573" y="1912"/>
                </a:cubicBezTo>
                <a:cubicBezTo>
                  <a:pt x="573" y="1912"/>
                  <a:pt x="573" y="1912"/>
                  <a:pt x="573" y="1912"/>
                </a:cubicBezTo>
                <a:cubicBezTo>
                  <a:pt x="577" y="1912"/>
                  <a:pt x="577" y="1912"/>
                  <a:pt x="577" y="1912"/>
                </a:cubicBezTo>
                <a:cubicBezTo>
                  <a:pt x="581" y="1912"/>
                  <a:pt x="584" y="1913"/>
                  <a:pt x="587" y="1913"/>
                </a:cubicBezTo>
                <a:cubicBezTo>
                  <a:pt x="589" y="1914"/>
                  <a:pt x="590" y="1915"/>
                  <a:pt x="592" y="1915"/>
                </a:cubicBezTo>
                <a:cubicBezTo>
                  <a:pt x="596" y="1918"/>
                  <a:pt x="599" y="1921"/>
                  <a:pt x="595" y="1927"/>
                </a:cubicBezTo>
                <a:cubicBezTo>
                  <a:pt x="592" y="1934"/>
                  <a:pt x="588" y="1941"/>
                  <a:pt x="584" y="1948"/>
                </a:cubicBezTo>
                <a:cubicBezTo>
                  <a:pt x="579" y="1956"/>
                  <a:pt x="579" y="1956"/>
                  <a:pt x="579" y="1956"/>
                </a:cubicBezTo>
                <a:cubicBezTo>
                  <a:pt x="579" y="1956"/>
                  <a:pt x="579" y="1956"/>
                  <a:pt x="579" y="1956"/>
                </a:cubicBezTo>
                <a:close/>
                <a:moveTo>
                  <a:pt x="1064" y="2056"/>
                </a:moveTo>
                <a:cubicBezTo>
                  <a:pt x="1064" y="2057"/>
                  <a:pt x="1064" y="2059"/>
                  <a:pt x="1064" y="2060"/>
                </a:cubicBezTo>
                <a:cubicBezTo>
                  <a:pt x="1064" y="2060"/>
                  <a:pt x="1064" y="2060"/>
                  <a:pt x="1064" y="2061"/>
                </a:cubicBezTo>
                <a:cubicBezTo>
                  <a:pt x="1063" y="2062"/>
                  <a:pt x="1063" y="2063"/>
                  <a:pt x="1062" y="2064"/>
                </a:cubicBezTo>
                <a:cubicBezTo>
                  <a:pt x="1062" y="2064"/>
                  <a:pt x="1062" y="2064"/>
                  <a:pt x="1062" y="2064"/>
                </a:cubicBezTo>
                <a:cubicBezTo>
                  <a:pt x="1062" y="2064"/>
                  <a:pt x="1062" y="2064"/>
                  <a:pt x="1062" y="2064"/>
                </a:cubicBezTo>
                <a:cubicBezTo>
                  <a:pt x="1061" y="2065"/>
                  <a:pt x="1060" y="2066"/>
                  <a:pt x="1059" y="2067"/>
                </a:cubicBezTo>
                <a:cubicBezTo>
                  <a:pt x="1059" y="2067"/>
                  <a:pt x="1059" y="2067"/>
                  <a:pt x="1059" y="2068"/>
                </a:cubicBezTo>
                <a:cubicBezTo>
                  <a:pt x="1058" y="2069"/>
                  <a:pt x="1057" y="2069"/>
                  <a:pt x="1056" y="2070"/>
                </a:cubicBezTo>
                <a:cubicBezTo>
                  <a:pt x="1056" y="2070"/>
                  <a:pt x="1055" y="2071"/>
                  <a:pt x="1055" y="2071"/>
                </a:cubicBezTo>
                <a:cubicBezTo>
                  <a:pt x="1055" y="2071"/>
                  <a:pt x="1055" y="2071"/>
                  <a:pt x="1055" y="2071"/>
                </a:cubicBezTo>
                <a:cubicBezTo>
                  <a:pt x="1053" y="2072"/>
                  <a:pt x="1052" y="2072"/>
                  <a:pt x="1051" y="2073"/>
                </a:cubicBezTo>
                <a:cubicBezTo>
                  <a:pt x="1051" y="2073"/>
                  <a:pt x="1051" y="2073"/>
                  <a:pt x="1050" y="2073"/>
                </a:cubicBezTo>
                <a:cubicBezTo>
                  <a:pt x="1049" y="2074"/>
                  <a:pt x="1048" y="2074"/>
                  <a:pt x="1047" y="2074"/>
                </a:cubicBezTo>
                <a:cubicBezTo>
                  <a:pt x="1047" y="2075"/>
                  <a:pt x="1046" y="2075"/>
                  <a:pt x="1046" y="2075"/>
                </a:cubicBezTo>
                <a:cubicBezTo>
                  <a:pt x="1046" y="2075"/>
                  <a:pt x="1045" y="2075"/>
                  <a:pt x="1045" y="2075"/>
                </a:cubicBezTo>
                <a:cubicBezTo>
                  <a:pt x="1045" y="2075"/>
                  <a:pt x="1045" y="2075"/>
                  <a:pt x="1044" y="2075"/>
                </a:cubicBezTo>
                <a:cubicBezTo>
                  <a:pt x="1043" y="2076"/>
                  <a:pt x="1042" y="2076"/>
                  <a:pt x="1041" y="2076"/>
                </a:cubicBezTo>
                <a:cubicBezTo>
                  <a:pt x="1039" y="2076"/>
                  <a:pt x="1038" y="2076"/>
                  <a:pt x="1037" y="2077"/>
                </a:cubicBezTo>
                <a:cubicBezTo>
                  <a:pt x="1036" y="2077"/>
                  <a:pt x="1035" y="2077"/>
                  <a:pt x="1034" y="2077"/>
                </a:cubicBezTo>
                <a:cubicBezTo>
                  <a:pt x="1033" y="2077"/>
                  <a:pt x="1033" y="2077"/>
                  <a:pt x="1033" y="2077"/>
                </a:cubicBezTo>
                <a:cubicBezTo>
                  <a:pt x="1031" y="2077"/>
                  <a:pt x="1031" y="2077"/>
                  <a:pt x="1031" y="2077"/>
                </a:cubicBezTo>
                <a:cubicBezTo>
                  <a:pt x="1031" y="2077"/>
                  <a:pt x="1031" y="2077"/>
                  <a:pt x="1031" y="2077"/>
                </a:cubicBezTo>
                <a:cubicBezTo>
                  <a:pt x="1025" y="2077"/>
                  <a:pt x="1018" y="2077"/>
                  <a:pt x="1011" y="2077"/>
                </a:cubicBezTo>
                <a:cubicBezTo>
                  <a:pt x="981" y="2077"/>
                  <a:pt x="630" y="2078"/>
                  <a:pt x="605" y="2078"/>
                </a:cubicBezTo>
                <a:cubicBezTo>
                  <a:pt x="604" y="2078"/>
                  <a:pt x="602" y="2078"/>
                  <a:pt x="600" y="2078"/>
                </a:cubicBezTo>
                <a:cubicBezTo>
                  <a:pt x="598" y="2077"/>
                  <a:pt x="596" y="2077"/>
                  <a:pt x="594" y="2076"/>
                </a:cubicBezTo>
                <a:cubicBezTo>
                  <a:pt x="590" y="2075"/>
                  <a:pt x="588" y="2074"/>
                  <a:pt x="586" y="2072"/>
                </a:cubicBezTo>
                <a:cubicBezTo>
                  <a:pt x="584" y="2070"/>
                  <a:pt x="583" y="2068"/>
                  <a:pt x="582" y="2065"/>
                </a:cubicBezTo>
                <a:cubicBezTo>
                  <a:pt x="582" y="2063"/>
                  <a:pt x="582" y="2060"/>
                  <a:pt x="584" y="2057"/>
                </a:cubicBezTo>
                <a:cubicBezTo>
                  <a:pt x="584" y="2056"/>
                  <a:pt x="584" y="2056"/>
                  <a:pt x="584" y="2056"/>
                </a:cubicBezTo>
                <a:cubicBezTo>
                  <a:pt x="584" y="2056"/>
                  <a:pt x="584" y="2056"/>
                  <a:pt x="584" y="2056"/>
                </a:cubicBezTo>
                <a:cubicBezTo>
                  <a:pt x="588" y="2048"/>
                  <a:pt x="592" y="2040"/>
                  <a:pt x="596" y="2031"/>
                </a:cubicBezTo>
                <a:cubicBezTo>
                  <a:pt x="597" y="2030"/>
                  <a:pt x="598" y="2029"/>
                  <a:pt x="598" y="2027"/>
                </a:cubicBezTo>
                <a:cubicBezTo>
                  <a:pt x="601" y="2021"/>
                  <a:pt x="601" y="2021"/>
                  <a:pt x="601" y="2021"/>
                </a:cubicBezTo>
                <a:cubicBezTo>
                  <a:pt x="603" y="2018"/>
                  <a:pt x="605" y="2016"/>
                  <a:pt x="607" y="2014"/>
                </a:cubicBezTo>
                <a:cubicBezTo>
                  <a:pt x="608" y="2013"/>
                  <a:pt x="609" y="2013"/>
                  <a:pt x="609" y="2012"/>
                </a:cubicBezTo>
                <a:cubicBezTo>
                  <a:pt x="610" y="2012"/>
                  <a:pt x="610" y="2012"/>
                  <a:pt x="610" y="2011"/>
                </a:cubicBezTo>
                <a:cubicBezTo>
                  <a:pt x="611" y="2011"/>
                  <a:pt x="612" y="2011"/>
                  <a:pt x="612" y="2010"/>
                </a:cubicBezTo>
                <a:cubicBezTo>
                  <a:pt x="612" y="2010"/>
                  <a:pt x="612" y="2010"/>
                  <a:pt x="613" y="2010"/>
                </a:cubicBezTo>
                <a:cubicBezTo>
                  <a:pt x="613" y="2010"/>
                  <a:pt x="613" y="2010"/>
                  <a:pt x="614" y="2009"/>
                </a:cubicBezTo>
                <a:cubicBezTo>
                  <a:pt x="615" y="2009"/>
                  <a:pt x="616" y="2008"/>
                  <a:pt x="617" y="2008"/>
                </a:cubicBezTo>
                <a:cubicBezTo>
                  <a:pt x="617" y="2008"/>
                  <a:pt x="618" y="2007"/>
                  <a:pt x="618" y="2007"/>
                </a:cubicBezTo>
                <a:cubicBezTo>
                  <a:pt x="619" y="2007"/>
                  <a:pt x="620" y="2007"/>
                  <a:pt x="621" y="2006"/>
                </a:cubicBezTo>
                <a:cubicBezTo>
                  <a:pt x="622" y="2006"/>
                  <a:pt x="623" y="2005"/>
                  <a:pt x="625" y="2005"/>
                </a:cubicBezTo>
                <a:cubicBezTo>
                  <a:pt x="625" y="2005"/>
                  <a:pt x="626" y="2004"/>
                  <a:pt x="627" y="2004"/>
                </a:cubicBezTo>
                <a:cubicBezTo>
                  <a:pt x="627" y="2004"/>
                  <a:pt x="628" y="2004"/>
                  <a:pt x="628" y="2004"/>
                </a:cubicBezTo>
                <a:cubicBezTo>
                  <a:pt x="632" y="2003"/>
                  <a:pt x="636" y="2002"/>
                  <a:pt x="640" y="2002"/>
                </a:cubicBezTo>
                <a:cubicBezTo>
                  <a:pt x="640" y="2002"/>
                  <a:pt x="1008" y="2001"/>
                  <a:pt x="1021" y="2001"/>
                </a:cubicBezTo>
                <a:cubicBezTo>
                  <a:pt x="1026" y="2001"/>
                  <a:pt x="1030" y="2001"/>
                  <a:pt x="1034" y="2001"/>
                </a:cubicBezTo>
                <a:cubicBezTo>
                  <a:pt x="1036" y="2001"/>
                  <a:pt x="1038" y="2002"/>
                  <a:pt x="1040" y="2002"/>
                </a:cubicBezTo>
                <a:cubicBezTo>
                  <a:pt x="1040" y="2002"/>
                  <a:pt x="1040" y="2002"/>
                  <a:pt x="1041" y="2002"/>
                </a:cubicBezTo>
                <a:cubicBezTo>
                  <a:pt x="1042" y="2002"/>
                  <a:pt x="1044" y="2002"/>
                  <a:pt x="1045" y="2003"/>
                </a:cubicBezTo>
                <a:cubicBezTo>
                  <a:pt x="1045" y="2003"/>
                  <a:pt x="1046" y="2003"/>
                  <a:pt x="1046" y="2003"/>
                </a:cubicBezTo>
                <a:cubicBezTo>
                  <a:pt x="1046" y="2003"/>
                  <a:pt x="1046" y="2003"/>
                  <a:pt x="1046" y="2003"/>
                </a:cubicBezTo>
                <a:cubicBezTo>
                  <a:pt x="1048" y="2003"/>
                  <a:pt x="1049" y="2004"/>
                  <a:pt x="1050" y="2004"/>
                </a:cubicBezTo>
                <a:cubicBezTo>
                  <a:pt x="1050" y="2004"/>
                  <a:pt x="1051" y="2005"/>
                  <a:pt x="1051" y="2005"/>
                </a:cubicBezTo>
                <a:cubicBezTo>
                  <a:pt x="1052" y="2005"/>
                  <a:pt x="1053" y="2006"/>
                  <a:pt x="1054" y="2006"/>
                </a:cubicBezTo>
                <a:cubicBezTo>
                  <a:pt x="1055" y="2006"/>
                  <a:pt x="1055" y="2007"/>
                  <a:pt x="1055" y="2007"/>
                </a:cubicBezTo>
                <a:cubicBezTo>
                  <a:pt x="1055" y="2007"/>
                  <a:pt x="1055" y="2007"/>
                  <a:pt x="1056" y="2007"/>
                </a:cubicBezTo>
                <a:cubicBezTo>
                  <a:pt x="1056" y="2008"/>
                  <a:pt x="1057" y="2008"/>
                  <a:pt x="1058" y="2009"/>
                </a:cubicBezTo>
                <a:cubicBezTo>
                  <a:pt x="1059" y="2010"/>
                  <a:pt x="1061" y="2011"/>
                  <a:pt x="1061" y="2013"/>
                </a:cubicBezTo>
                <a:cubicBezTo>
                  <a:pt x="1063" y="2015"/>
                  <a:pt x="1064" y="2017"/>
                  <a:pt x="1064" y="2020"/>
                </a:cubicBezTo>
                <a:cubicBezTo>
                  <a:pt x="1064" y="2022"/>
                  <a:pt x="1064" y="2022"/>
                  <a:pt x="1064" y="2022"/>
                </a:cubicBezTo>
                <a:cubicBezTo>
                  <a:pt x="1064" y="2022"/>
                  <a:pt x="1064" y="2022"/>
                  <a:pt x="1064" y="2022"/>
                </a:cubicBezTo>
                <a:cubicBezTo>
                  <a:pt x="1064" y="2031"/>
                  <a:pt x="1064" y="2040"/>
                  <a:pt x="1064" y="2049"/>
                </a:cubicBezTo>
                <a:cubicBezTo>
                  <a:pt x="1064" y="2051"/>
                  <a:pt x="1064" y="2054"/>
                  <a:pt x="1064" y="2056"/>
                </a:cubicBezTo>
                <a:close/>
                <a:moveTo>
                  <a:pt x="1114" y="1878"/>
                </a:moveTo>
                <a:cubicBezTo>
                  <a:pt x="1114" y="1878"/>
                  <a:pt x="1114" y="1877"/>
                  <a:pt x="1113" y="1877"/>
                </a:cubicBezTo>
                <a:cubicBezTo>
                  <a:pt x="1113" y="1877"/>
                  <a:pt x="1113" y="1877"/>
                  <a:pt x="1113" y="1877"/>
                </a:cubicBezTo>
                <a:cubicBezTo>
                  <a:pt x="1112" y="1875"/>
                  <a:pt x="1111" y="1873"/>
                  <a:pt x="1111" y="1871"/>
                </a:cubicBezTo>
                <a:cubicBezTo>
                  <a:pt x="1111" y="1870"/>
                  <a:pt x="1111" y="1870"/>
                  <a:pt x="1111" y="1870"/>
                </a:cubicBezTo>
                <a:cubicBezTo>
                  <a:pt x="1110" y="1868"/>
                  <a:pt x="1110" y="1867"/>
                  <a:pt x="1110" y="1866"/>
                </a:cubicBezTo>
                <a:cubicBezTo>
                  <a:pt x="1110" y="1866"/>
                  <a:pt x="1110" y="1866"/>
                  <a:pt x="1110" y="1866"/>
                </a:cubicBezTo>
                <a:cubicBezTo>
                  <a:pt x="1110" y="1861"/>
                  <a:pt x="1109" y="1855"/>
                  <a:pt x="1109" y="1849"/>
                </a:cubicBezTo>
                <a:cubicBezTo>
                  <a:pt x="1109" y="1848"/>
                  <a:pt x="1109" y="1848"/>
                  <a:pt x="1109" y="1848"/>
                </a:cubicBezTo>
                <a:cubicBezTo>
                  <a:pt x="1109" y="1846"/>
                  <a:pt x="1109" y="1844"/>
                  <a:pt x="1110" y="1843"/>
                </a:cubicBezTo>
                <a:cubicBezTo>
                  <a:pt x="1112" y="1841"/>
                  <a:pt x="1113" y="1840"/>
                  <a:pt x="1115" y="1839"/>
                </a:cubicBezTo>
                <a:cubicBezTo>
                  <a:pt x="1118" y="1838"/>
                  <a:pt x="1120" y="1837"/>
                  <a:pt x="1123" y="1836"/>
                </a:cubicBezTo>
                <a:cubicBezTo>
                  <a:pt x="1123" y="1836"/>
                  <a:pt x="1123" y="1836"/>
                  <a:pt x="1123" y="1836"/>
                </a:cubicBezTo>
                <a:cubicBezTo>
                  <a:pt x="1123" y="1836"/>
                  <a:pt x="1123" y="1836"/>
                  <a:pt x="1123" y="1836"/>
                </a:cubicBezTo>
                <a:cubicBezTo>
                  <a:pt x="1124" y="1836"/>
                  <a:pt x="1125" y="1836"/>
                  <a:pt x="1126" y="1836"/>
                </a:cubicBezTo>
                <a:cubicBezTo>
                  <a:pt x="1127" y="1836"/>
                  <a:pt x="1127" y="1836"/>
                  <a:pt x="1128" y="1836"/>
                </a:cubicBezTo>
                <a:cubicBezTo>
                  <a:pt x="1133" y="1835"/>
                  <a:pt x="1138" y="1835"/>
                  <a:pt x="1143" y="1835"/>
                </a:cubicBezTo>
                <a:cubicBezTo>
                  <a:pt x="1176" y="1835"/>
                  <a:pt x="1176" y="1835"/>
                  <a:pt x="1176" y="1835"/>
                </a:cubicBezTo>
                <a:cubicBezTo>
                  <a:pt x="1178" y="1835"/>
                  <a:pt x="1180" y="1835"/>
                  <a:pt x="1182" y="1836"/>
                </a:cubicBezTo>
                <a:cubicBezTo>
                  <a:pt x="1191" y="1837"/>
                  <a:pt x="1201" y="1839"/>
                  <a:pt x="1203" y="1848"/>
                </a:cubicBezTo>
                <a:cubicBezTo>
                  <a:pt x="1205" y="1855"/>
                  <a:pt x="1206" y="1863"/>
                  <a:pt x="1207" y="1870"/>
                </a:cubicBezTo>
                <a:cubicBezTo>
                  <a:pt x="1207" y="1871"/>
                  <a:pt x="1207" y="1871"/>
                  <a:pt x="1207" y="1871"/>
                </a:cubicBezTo>
                <a:cubicBezTo>
                  <a:pt x="1208" y="1873"/>
                  <a:pt x="1207" y="1874"/>
                  <a:pt x="1207" y="1876"/>
                </a:cubicBezTo>
                <a:cubicBezTo>
                  <a:pt x="1207" y="1876"/>
                  <a:pt x="1207" y="1876"/>
                  <a:pt x="1206" y="1876"/>
                </a:cubicBezTo>
                <a:cubicBezTo>
                  <a:pt x="1206" y="1876"/>
                  <a:pt x="1206" y="1876"/>
                  <a:pt x="1206" y="1876"/>
                </a:cubicBezTo>
                <a:cubicBezTo>
                  <a:pt x="1206" y="1877"/>
                  <a:pt x="1206" y="1877"/>
                  <a:pt x="1206" y="1877"/>
                </a:cubicBezTo>
                <a:cubicBezTo>
                  <a:pt x="1204" y="1880"/>
                  <a:pt x="1200" y="1882"/>
                  <a:pt x="1195" y="1883"/>
                </a:cubicBezTo>
                <a:cubicBezTo>
                  <a:pt x="1195" y="1883"/>
                  <a:pt x="1195" y="1884"/>
                  <a:pt x="1194" y="1884"/>
                </a:cubicBezTo>
                <a:cubicBezTo>
                  <a:pt x="1194" y="1884"/>
                  <a:pt x="1193" y="1884"/>
                  <a:pt x="1193" y="1884"/>
                </a:cubicBezTo>
                <a:cubicBezTo>
                  <a:pt x="1192" y="1884"/>
                  <a:pt x="1192" y="1884"/>
                  <a:pt x="1192" y="1884"/>
                </a:cubicBezTo>
                <a:cubicBezTo>
                  <a:pt x="1191" y="1884"/>
                  <a:pt x="1190" y="1884"/>
                  <a:pt x="1189" y="1885"/>
                </a:cubicBezTo>
                <a:cubicBezTo>
                  <a:pt x="1178" y="1886"/>
                  <a:pt x="1164" y="1885"/>
                  <a:pt x="1158" y="1885"/>
                </a:cubicBezTo>
                <a:cubicBezTo>
                  <a:pt x="1137" y="1885"/>
                  <a:pt x="1137" y="1885"/>
                  <a:pt x="1137" y="1885"/>
                </a:cubicBezTo>
                <a:cubicBezTo>
                  <a:pt x="1135" y="1885"/>
                  <a:pt x="1134" y="1885"/>
                  <a:pt x="1132" y="1885"/>
                </a:cubicBezTo>
                <a:cubicBezTo>
                  <a:pt x="1131" y="1884"/>
                  <a:pt x="1130" y="1884"/>
                  <a:pt x="1128" y="1884"/>
                </a:cubicBezTo>
                <a:cubicBezTo>
                  <a:pt x="1128" y="1884"/>
                  <a:pt x="1128" y="1884"/>
                  <a:pt x="1127" y="1884"/>
                </a:cubicBezTo>
                <a:cubicBezTo>
                  <a:pt x="1127" y="1884"/>
                  <a:pt x="1127" y="1884"/>
                  <a:pt x="1127" y="1884"/>
                </a:cubicBezTo>
                <a:cubicBezTo>
                  <a:pt x="1126" y="1883"/>
                  <a:pt x="1125" y="1883"/>
                  <a:pt x="1123" y="1883"/>
                </a:cubicBezTo>
                <a:cubicBezTo>
                  <a:pt x="1123" y="1883"/>
                  <a:pt x="1122" y="1882"/>
                  <a:pt x="1122" y="1882"/>
                </a:cubicBezTo>
                <a:cubicBezTo>
                  <a:pt x="1121" y="1882"/>
                  <a:pt x="1120" y="1881"/>
                  <a:pt x="1119" y="1881"/>
                </a:cubicBezTo>
                <a:cubicBezTo>
                  <a:pt x="1117" y="1880"/>
                  <a:pt x="1116" y="1879"/>
                  <a:pt x="1115" y="1878"/>
                </a:cubicBezTo>
                <a:cubicBezTo>
                  <a:pt x="1115" y="1878"/>
                  <a:pt x="1114" y="1878"/>
                  <a:pt x="1114" y="1878"/>
                </a:cubicBezTo>
                <a:close/>
                <a:moveTo>
                  <a:pt x="1120" y="1961"/>
                </a:moveTo>
                <a:cubicBezTo>
                  <a:pt x="1118" y="1959"/>
                  <a:pt x="1117" y="1957"/>
                  <a:pt x="1117" y="1955"/>
                </a:cubicBezTo>
                <a:cubicBezTo>
                  <a:pt x="1117" y="1952"/>
                  <a:pt x="1117" y="1952"/>
                  <a:pt x="1117" y="1952"/>
                </a:cubicBezTo>
                <a:cubicBezTo>
                  <a:pt x="1117" y="1952"/>
                  <a:pt x="1117" y="1952"/>
                  <a:pt x="1117" y="1952"/>
                </a:cubicBezTo>
                <a:cubicBezTo>
                  <a:pt x="1116" y="1943"/>
                  <a:pt x="1116" y="1935"/>
                  <a:pt x="1115" y="1926"/>
                </a:cubicBezTo>
                <a:cubicBezTo>
                  <a:pt x="1115" y="1926"/>
                  <a:pt x="1115" y="1926"/>
                  <a:pt x="1115" y="1926"/>
                </a:cubicBezTo>
                <a:cubicBezTo>
                  <a:pt x="1115" y="1926"/>
                  <a:pt x="1115" y="1926"/>
                  <a:pt x="1115" y="1926"/>
                </a:cubicBezTo>
                <a:cubicBezTo>
                  <a:pt x="1115" y="1925"/>
                  <a:pt x="1115" y="1925"/>
                  <a:pt x="1115" y="1924"/>
                </a:cubicBezTo>
                <a:cubicBezTo>
                  <a:pt x="1117" y="1906"/>
                  <a:pt x="1155" y="1911"/>
                  <a:pt x="1167" y="1911"/>
                </a:cubicBezTo>
                <a:cubicBezTo>
                  <a:pt x="1181" y="1911"/>
                  <a:pt x="1208" y="1907"/>
                  <a:pt x="1216" y="1921"/>
                </a:cubicBezTo>
                <a:cubicBezTo>
                  <a:pt x="1217" y="1923"/>
                  <a:pt x="1218" y="1924"/>
                  <a:pt x="1218" y="1925"/>
                </a:cubicBezTo>
                <a:cubicBezTo>
                  <a:pt x="1219" y="1927"/>
                  <a:pt x="1219" y="1927"/>
                  <a:pt x="1219" y="1927"/>
                </a:cubicBezTo>
                <a:cubicBezTo>
                  <a:pt x="1219" y="1927"/>
                  <a:pt x="1219" y="1927"/>
                  <a:pt x="1219" y="1927"/>
                </a:cubicBezTo>
                <a:cubicBezTo>
                  <a:pt x="1219" y="1931"/>
                  <a:pt x="1220" y="1936"/>
                  <a:pt x="1221" y="1940"/>
                </a:cubicBezTo>
                <a:cubicBezTo>
                  <a:pt x="1224" y="1955"/>
                  <a:pt x="1224" y="1955"/>
                  <a:pt x="1224" y="1955"/>
                </a:cubicBezTo>
                <a:cubicBezTo>
                  <a:pt x="1225" y="1957"/>
                  <a:pt x="1224" y="1959"/>
                  <a:pt x="1223" y="1961"/>
                </a:cubicBezTo>
                <a:cubicBezTo>
                  <a:pt x="1223" y="1962"/>
                  <a:pt x="1222" y="1963"/>
                  <a:pt x="1220" y="1964"/>
                </a:cubicBezTo>
                <a:cubicBezTo>
                  <a:pt x="1220" y="1965"/>
                  <a:pt x="1219" y="1965"/>
                  <a:pt x="1219" y="1966"/>
                </a:cubicBezTo>
                <a:cubicBezTo>
                  <a:pt x="1219" y="1966"/>
                  <a:pt x="1218" y="1966"/>
                  <a:pt x="1218" y="1966"/>
                </a:cubicBezTo>
                <a:cubicBezTo>
                  <a:pt x="1218" y="1966"/>
                  <a:pt x="1218" y="1966"/>
                  <a:pt x="1218" y="1967"/>
                </a:cubicBezTo>
                <a:cubicBezTo>
                  <a:pt x="1217" y="1967"/>
                  <a:pt x="1216" y="1967"/>
                  <a:pt x="1215" y="1968"/>
                </a:cubicBezTo>
                <a:cubicBezTo>
                  <a:pt x="1215" y="1968"/>
                  <a:pt x="1214" y="1968"/>
                  <a:pt x="1213" y="1969"/>
                </a:cubicBezTo>
                <a:cubicBezTo>
                  <a:pt x="1213" y="1969"/>
                  <a:pt x="1212" y="1969"/>
                  <a:pt x="1212" y="1969"/>
                </a:cubicBezTo>
                <a:cubicBezTo>
                  <a:pt x="1211" y="1969"/>
                  <a:pt x="1211" y="1970"/>
                  <a:pt x="1210" y="1970"/>
                </a:cubicBezTo>
                <a:cubicBezTo>
                  <a:pt x="1209" y="1970"/>
                  <a:pt x="1209" y="1970"/>
                  <a:pt x="1208" y="1970"/>
                </a:cubicBezTo>
                <a:cubicBezTo>
                  <a:pt x="1208" y="1970"/>
                  <a:pt x="1207" y="1970"/>
                  <a:pt x="1207" y="1970"/>
                </a:cubicBezTo>
                <a:cubicBezTo>
                  <a:pt x="1206" y="1971"/>
                  <a:pt x="1205" y="1971"/>
                  <a:pt x="1204" y="1971"/>
                </a:cubicBezTo>
                <a:cubicBezTo>
                  <a:pt x="1202" y="1971"/>
                  <a:pt x="1201" y="1971"/>
                  <a:pt x="1199" y="1971"/>
                </a:cubicBezTo>
                <a:cubicBezTo>
                  <a:pt x="1199" y="1971"/>
                  <a:pt x="1199" y="1971"/>
                  <a:pt x="1199" y="1971"/>
                </a:cubicBezTo>
                <a:cubicBezTo>
                  <a:pt x="1199" y="1971"/>
                  <a:pt x="1199" y="1971"/>
                  <a:pt x="1199" y="1971"/>
                </a:cubicBezTo>
                <a:cubicBezTo>
                  <a:pt x="1181" y="1971"/>
                  <a:pt x="1164" y="1971"/>
                  <a:pt x="1147" y="1971"/>
                </a:cubicBezTo>
                <a:cubicBezTo>
                  <a:pt x="1145" y="1971"/>
                  <a:pt x="1143" y="1971"/>
                  <a:pt x="1141" y="1971"/>
                </a:cubicBezTo>
                <a:cubicBezTo>
                  <a:pt x="1141" y="1971"/>
                  <a:pt x="1140" y="1971"/>
                  <a:pt x="1140" y="1971"/>
                </a:cubicBezTo>
                <a:cubicBezTo>
                  <a:pt x="1139" y="1971"/>
                  <a:pt x="1137" y="1970"/>
                  <a:pt x="1136" y="1970"/>
                </a:cubicBezTo>
                <a:cubicBezTo>
                  <a:pt x="1136" y="1970"/>
                  <a:pt x="1136" y="1970"/>
                  <a:pt x="1136" y="1970"/>
                </a:cubicBezTo>
                <a:cubicBezTo>
                  <a:pt x="1135" y="1970"/>
                  <a:pt x="1135" y="1970"/>
                  <a:pt x="1135" y="1970"/>
                </a:cubicBezTo>
                <a:cubicBezTo>
                  <a:pt x="1134" y="1969"/>
                  <a:pt x="1132" y="1969"/>
                  <a:pt x="1131" y="1969"/>
                </a:cubicBezTo>
                <a:cubicBezTo>
                  <a:pt x="1130" y="1968"/>
                  <a:pt x="1130" y="1968"/>
                  <a:pt x="1129" y="1968"/>
                </a:cubicBezTo>
                <a:cubicBezTo>
                  <a:pt x="1128" y="1967"/>
                  <a:pt x="1128" y="1967"/>
                  <a:pt x="1127" y="1967"/>
                </a:cubicBezTo>
                <a:cubicBezTo>
                  <a:pt x="1127" y="1967"/>
                  <a:pt x="1126" y="1967"/>
                  <a:pt x="1126" y="1966"/>
                </a:cubicBezTo>
                <a:cubicBezTo>
                  <a:pt x="1124" y="1965"/>
                  <a:pt x="1121" y="1963"/>
                  <a:pt x="1120" y="1961"/>
                </a:cubicBezTo>
                <a:close/>
                <a:moveTo>
                  <a:pt x="1244" y="2063"/>
                </a:moveTo>
                <a:cubicBezTo>
                  <a:pt x="1243" y="2066"/>
                  <a:pt x="1241" y="2068"/>
                  <a:pt x="1238" y="2070"/>
                </a:cubicBezTo>
                <a:cubicBezTo>
                  <a:pt x="1236" y="2072"/>
                  <a:pt x="1233" y="2074"/>
                  <a:pt x="1229" y="2075"/>
                </a:cubicBezTo>
                <a:cubicBezTo>
                  <a:pt x="1225" y="2076"/>
                  <a:pt x="1221" y="2076"/>
                  <a:pt x="1217" y="2076"/>
                </a:cubicBezTo>
                <a:cubicBezTo>
                  <a:pt x="1205" y="2076"/>
                  <a:pt x="1205" y="2076"/>
                  <a:pt x="1205" y="2076"/>
                </a:cubicBezTo>
                <a:cubicBezTo>
                  <a:pt x="1205" y="2076"/>
                  <a:pt x="1205" y="2076"/>
                  <a:pt x="1205" y="2076"/>
                </a:cubicBezTo>
                <a:cubicBezTo>
                  <a:pt x="1189" y="2076"/>
                  <a:pt x="1174" y="2076"/>
                  <a:pt x="1158" y="2077"/>
                </a:cubicBezTo>
                <a:cubicBezTo>
                  <a:pt x="1156" y="2077"/>
                  <a:pt x="1154" y="2076"/>
                  <a:pt x="1152" y="2076"/>
                </a:cubicBezTo>
                <a:cubicBezTo>
                  <a:pt x="1152" y="2076"/>
                  <a:pt x="1151" y="2076"/>
                  <a:pt x="1151" y="2076"/>
                </a:cubicBezTo>
                <a:cubicBezTo>
                  <a:pt x="1149" y="2076"/>
                  <a:pt x="1148" y="2075"/>
                  <a:pt x="1146" y="2075"/>
                </a:cubicBezTo>
                <a:cubicBezTo>
                  <a:pt x="1146" y="2075"/>
                  <a:pt x="1146" y="2075"/>
                  <a:pt x="1146" y="2075"/>
                </a:cubicBezTo>
                <a:cubicBezTo>
                  <a:pt x="1145" y="2075"/>
                  <a:pt x="1145" y="2075"/>
                  <a:pt x="1145" y="2075"/>
                </a:cubicBezTo>
                <a:cubicBezTo>
                  <a:pt x="1138" y="2073"/>
                  <a:pt x="1132" y="2069"/>
                  <a:pt x="1128" y="2064"/>
                </a:cubicBezTo>
                <a:cubicBezTo>
                  <a:pt x="1128" y="2064"/>
                  <a:pt x="1128" y="2064"/>
                  <a:pt x="1128" y="2064"/>
                </a:cubicBezTo>
                <a:cubicBezTo>
                  <a:pt x="1128" y="2064"/>
                  <a:pt x="1128" y="2064"/>
                  <a:pt x="1128" y="2064"/>
                </a:cubicBezTo>
                <a:cubicBezTo>
                  <a:pt x="1127" y="2063"/>
                  <a:pt x="1126" y="2062"/>
                  <a:pt x="1126" y="2060"/>
                </a:cubicBezTo>
                <a:cubicBezTo>
                  <a:pt x="1126" y="2060"/>
                  <a:pt x="1126" y="2059"/>
                  <a:pt x="1125" y="2059"/>
                </a:cubicBezTo>
                <a:cubicBezTo>
                  <a:pt x="1125" y="2058"/>
                  <a:pt x="1125" y="2057"/>
                  <a:pt x="1125" y="2057"/>
                </a:cubicBezTo>
                <a:cubicBezTo>
                  <a:pt x="1125" y="2056"/>
                  <a:pt x="1125" y="2056"/>
                  <a:pt x="1125" y="2056"/>
                </a:cubicBezTo>
                <a:cubicBezTo>
                  <a:pt x="1125" y="2055"/>
                  <a:pt x="1125" y="2055"/>
                  <a:pt x="1125" y="2055"/>
                </a:cubicBezTo>
                <a:cubicBezTo>
                  <a:pt x="1125" y="2055"/>
                  <a:pt x="1125" y="2055"/>
                  <a:pt x="1125" y="2055"/>
                </a:cubicBezTo>
                <a:cubicBezTo>
                  <a:pt x="1124" y="2046"/>
                  <a:pt x="1123" y="2037"/>
                  <a:pt x="1123" y="2029"/>
                </a:cubicBezTo>
                <a:cubicBezTo>
                  <a:pt x="1123" y="2027"/>
                  <a:pt x="1122" y="2026"/>
                  <a:pt x="1122" y="2024"/>
                </a:cubicBezTo>
                <a:cubicBezTo>
                  <a:pt x="1122" y="2020"/>
                  <a:pt x="1122" y="2020"/>
                  <a:pt x="1122" y="2020"/>
                </a:cubicBezTo>
                <a:cubicBezTo>
                  <a:pt x="1122" y="2019"/>
                  <a:pt x="1122" y="2019"/>
                  <a:pt x="1122" y="2019"/>
                </a:cubicBezTo>
                <a:cubicBezTo>
                  <a:pt x="1122" y="2018"/>
                  <a:pt x="1122" y="2017"/>
                  <a:pt x="1122" y="2016"/>
                </a:cubicBezTo>
                <a:cubicBezTo>
                  <a:pt x="1122" y="2016"/>
                  <a:pt x="1123" y="2016"/>
                  <a:pt x="1123" y="2015"/>
                </a:cubicBezTo>
                <a:cubicBezTo>
                  <a:pt x="1123" y="2014"/>
                  <a:pt x="1123" y="2014"/>
                  <a:pt x="1123" y="2013"/>
                </a:cubicBezTo>
                <a:cubicBezTo>
                  <a:pt x="1124" y="2013"/>
                  <a:pt x="1124" y="2013"/>
                  <a:pt x="1124" y="2012"/>
                </a:cubicBezTo>
                <a:cubicBezTo>
                  <a:pt x="1124" y="2012"/>
                  <a:pt x="1124" y="2012"/>
                  <a:pt x="1124" y="2012"/>
                </a:cubicBezTo>
                <a:cubicBezTo>
                  <a:pt x="1125" y="2011"/>
                  <a:pt x="1125" y="2010"/>
                  <a:pt x="1126" y="2010"/>
                </a:cubicBezTo>
                <a:cubicBezTo>
                  <a:pt x="1126" y="2009"/>
                  <a:pt x="1127" y="2009"/>
                  <a:pt x="1127" y="2009"/>
                </a:cubicBezTo>
                <a:cubicBezTo>
                  <a:pt x="1128" y="2008"/>
                  <a:pt x="1128" y="2008"/>
                  <a:pt x="1129" y="2007"/>
                </a:cubicBezTo>
                <a:cubicBezTo>
                  <a:pt x="1129" y="2007"/>
                  <a:pt x="1129" y="2007"/>
                  <a:pt x="1130" y="2006"/>
                </a:cubicBezTo>
                <a:cubicBezTo>
                  <a:pt x="1130" y="2006"/>
                  <a:pt x="1130" y="2006"/>
                  <a:pt x="1130" y="2006"/>
                </a:cubicBezTo>
                <a:cubicBezTo>
                  <a:pt x="1131" y="2006"/>
                  <a:pt x="1132" y="2005"/>
                  <a:pt x="1133" y="2004"/>
                </a:cubicBezTo>
                <a:cubicBezTo>
                  <a:pt x="1134" y="2004"/>
                  <a:pt x="1134" y="2004"/>
                  <a:pt x="1134" y="2004"/>
                </a:cubicBezTo>
                <a:cubicBezTo>
                  <a:pt x="1134" y="2004"/>
                  <a:pt x="1135" y="2004"/>
                  <a:pt x="1135" y="2004"/>
                </a:cubicBezTo>
                <a:cubicBezTo>
                  <a:pt x="1135" y="2004"/>
                  <a:pt x="1135" y="2004"/>
                  <a:pt x="1136" y="2004"/>
                </a:cubicBezTo>
                <a:cubicBezTo>
                  <a:pt x="1137" y="2003"/>
                  <a:pt x="1138" y="2003"/>
                  <a:pt x="1139" y="2003"/>
                </a:cubicBezTo>
                <a:cubicBezTo>
                  <a:pt x="1139" y="2002"/>
                  <a:pt x="1140" y="2002"/>
                  <a:pt x="1140" y="2002"/>
                </a:cubicBezTo>
                <a:cubicBezTo>
                  <a:pt x="1141" y="2002"/>
                  <a:pt x="1141" y="2002"/>
                  <a:pt x="1142" y="2002"/>
                </a:cubicBezTo>
                <a:cubicBezTo>
                  <a:pt x="1143" y="2002"/>
                  <a:pt x="1145" y="2001"/>
                  <a:pt x="1147" y="2001"/>
                </a:cubicBezTo>
                <a:cubicBezTo>
                  <a:pt x="1147" y="2001"/>
                  <a:pt x="1148" y="2001"/>
                  <a:pt x="1148" y="2001"/>
                </a:cubicBezTo>
                <a:cubicBezTo>
                  <a:pt x="1149" y="2001"/>
                  <a:pt x="1149" y="2001"/>
                  <a:pt x="1150" y="2001"/>
                </a:cubicBezTo>
                <a:cubicBezTo>
                  <a:pt x="1153" y="2001"/>
                  <a:pt x="1153" y="2001"/>
                  <a:pt x="1153" y="2001"/>
                </a:cubicBezTo>
                <a:cubicBezTo>
                  <a:pt x="1155" y="2001"/>
                  <a:pt x="1158" y="2001"/>
                  <a:pt x="1160" y="2001"/>
                </a:cubicBezTo>
                <a:cubicBezTo>
                  <a:pt x="1163" y="2001"/>
                  <a:pt x="1165" y="2001"/>
                  <a:pt x="1168" y="2001"/>
                </a:cubicBezTo>
                <a:cubicBezTo>
                  <a:pt x="1191" y="2001"/>
                  <a:pt x="1191" y="2001"/>
                  <a:pt x="1191" y="2001"/>
                </a:cubicBezTo>
                <a:cubicBezTo>
                  <a:pt x="1197" y="2001"/>
                  <a:pt x="1203" y="2001"/>
                  <a:pt x="1209" y="2001"/>
                </a:cubicBezTo>
                <a:cubicBezTo>
                  <a:pt x="1210" y="2001"/>
                  <a:pt x="1211" y="2001"/>
                  <a:pt x="1212" y="2002"/>
                </a:cubicBezTo>
                <a:cubicBezTo>
                  <a:pt x="1212" y="2002"/>
                  <a:pt x="1213" y="2002"/>
                  <a:pt x="1214" y="2002"/>
                </a:cubicBezTo>
                <a:cubicBezTo>
                  <a:pt x="1214" y="2002"/>
                  <a:pt x="1214" y="2002"/>
                  <a:pt x="1215" y="2002"/>
                </a:cubicBezTo>
                <a:cubicBezTo>
                  <a:pt x="1215" y="2002"/>
                  <a:pt x="1216" y="2002"/>
                  <a:pt x="1216" y="2002"/>
                </a:cubicBezTo>
                <a:cubicBezTo>
                  <a:pt x="1216" y="2002"/>
                  <a:pt x="1216" y="2003"/>
                  <a:pt x="1217" y="2003"/>
                </a:cubicBezTo>
                <a:cubicBezTo>
                  <a:pt x="1218" y="2003"/>
                  <a:pt x="1219" y="2003"/>
                  <a:pt x="1220" y="2004"/>
                </a:cubicBezTo>
                <a:cubicBezTo>
                  <a:pt x="1221" y="2004"/>
                  <a:pt x="1221" y="2004"/>
                  <a:pt x="1222" y="2004"/>
                </a:cubicBezTo>
                <a:cubicBezTo>
                  <a:pt x="1222" y="2005"/>
                  <a:pt x="1223" y="2005"/>
                  <a:pt x="1223" y="2005"/>
                </a:cubicBezTo>
                <a:cubicBezTo>
                  <a:pt x="1224" y="2005"/>
                  <a:pt x="1225" y="2006"/>
                  <a:pt x="1226" y="2006"/>
                </a:cubicBezTo>
                <a:cubicBezTo>
                  <a:pt x="1229" y="2008"/>
                  <a:pt x="1231" y="2010"/>
                  <a:pt x="1233" y="2012"/>
                </a:cubicBezTo>
                <a:cubicBezTo>
                  <a:pt x="1235" y="2014"/>
                  <a:pt x="1237" y="2017"/>
                  <a:pt x="1237" y="2019"/>
                </a:cubicBezTo>
                <a:cubicBezTo>
                  <a:pt x="1240" y="2034"/>
                  <a:pt x="1240" y="2034"/>
                  <a:pt x="1240" y="2034"/>
                </a:cubicBezTo>
                <a:cubicBezTo>
                  <a:pt x="1241" y="2040"/>
                  <a:pt x="1243" y="2046"/>
                  <a:pt x="1244" y="2052"/>
                </a:cubicBezTo>
                <a:cubicBezTo>
                  <a:pt x="1244" y="2052"/>
                  <a:pt x="1244" y="2052"/>
                  <a:pt x="1244" y="2052"/>
                </a:cubicBezTo>
                <a:cubicBezTo>
                  <a:pt x="1244" y="2055"/>
                  <a:pt x="1244" y="2055"/>
                  <a:pt x="1244" y="2055"/>
                </a:cubicBezTo>
                <a:cubicBezTo>
                  <a:pt x="1245" y="2058"/>
                  <a:pt x="1245" y="2061"/>
                  <a:pt x="1244" y="2063"/>
                </a:cubicBezTo>
                <a:close/>
                <a:moveTo>
                  <a:pt x="1349" y="1880"/>
                </a:moveTo>
                <a:cubicBezTo>
                  <a:pt x="1346" y="1879"/>
                  <a:pt x="1344" y="1878"/>
                  <a:pt x="1342" y="1876"/>
                </a:cubicBezTo>
                <a:cubicBezTo>
                  <a:pt x="1340" y="1875"/>
                  <a:pt x="1338" y="1873"/>
                  <a:pt x="1338" y="1871"/>
                </a:cubicBezTo>
                <a:cubicBezTo>
                  <a:pt x="1337" y="1868"/>
                  <a:pt x="1337" y="1868"/>
                  <a:pt x="1337" y="1868"/>
                </a:cubicBezTo>
                <a:cubicBezTo>
                  <a:pt x="1335" y="1863"/>
                  <a:pt x="1333" y="1859"/>
                  <a:pt x="1332" y="1854"/>
                </a:cubicBezTo>
                <a:cubicBezTo>
                  <a:pt x="1331" y="1852"/>
                  <a:pt x="1329" y="1848"/>
                  <a:pt x="1329" y="1845"/>
                </a:cubicBezTo>
                <a:cubicBezTo>
                  <a:pt x="1329" y="1845"/>
                  <a:pt x="1329" y="1845"/>
                  <a:pt x="1329" y="1844"/>
                </a:cubicBezTo>
                <a:cubicBezTo>
                  <a:pt x="1329" y="1844"/>
                  <a:pt x="1329" y="1844"/>
                  <a:pt x="1329" y="1844"/>
                </a:cubicBezTo>
                <a:cubicBezTo>
                  <a:pt x="1329" y="1844"/>
                  <a:pt x="1329" y="1843"/>
                  <a:pt x="1329" y="1843"/>
                </a:cubicBezTo>
                <a:cubicBezTo>
                  <a:pt x="1329" y="1843"/>
                  <a:pt x="1329" y="1843"/>
                  <a:pt x="1329" y="1842"/>
                </a:cubicBezTo>
                <a:cubicBezTo>
                  <a:pt x="1329" y="1842"/>
                  <a:pt x="1329" y="1842"/>
                  <a:pt x="1329" y="1842"/>
                </a:cubicBezTo>
                <a:cubicBezTo>
                  <a:pt x="1333" y="1834"/>
                  <a:pt x="1348" y="1835"/>
                  <a:pt x="1355" y="1835"/>
                </a:cubicBezTo>
                <a:cubicBezTo>
                  <a:pt x="1392" y="1835"/>
                  <a:pt x="1392" y="1835"/>
                  <a:pt x="1392" y="1835"/>
                </a:cubicBezTo>
                <a:cubicBezTo>
                  <a:pt x="1396" y="1835"/>
                  <a:pt x="1399" y="1835"/>
                  <a:pt x="1402" y="1836"/>
                </a:cubicBezTo>
                <a:cubicBezTo>
                  <a:pt x="1403" y="1836"/>
                  <a:pt x="1404" y="1836"/>
                  <a:pt x="1405" y="1836"/>
                </a:cubicBezTo>
                <a:cubicBezTo>
                  <a:pt x="1405" y="1836"/>
                  <a:pt x="1405" y="1837"/>
                  <a:pt x="1406" y="1837"/>
                </a:cubicBezTo>
                <a:cubicBezTo>
                  <a:pt x="1406" y="1837"/>
                  <a:pt x="1407" y="1837"/>
                  <a:pt x="1408" y="1837"/>
                </a:cubicBezTo>
                <a:cubicBezTo>
                  <a:pt x="1409" y="1837"/>
                  <a:pt x="1410" y="1838"/>
                  <a:pt x="1411" y="1838"/>
                </a:cubicBezTo>
                <a:cubicBezTo>
                  <a:pt x="1411" y="1838"/>
                  <a:pt x="1411" y="1838"/>
                  <a:pt x="1411" y="1838"/>
                </a:cubicBezTo>
                <a:cubicBezTo>
                  <a:pt x="1411" y="1838"/>
                  <a:pt x="1411" y="1838"/>
                  <a:pt x="1411" y="1838"/>
                </a:cubicBezTo>
                <a:cubicBezTo>
                  <a:pt x="1412" y="1839"/>
                  <a:pt x="1413" y="1839"/>
                  <a:pt x="1414" y="1840"/>
                </a:cubicBezTo>
                <a:cubicBezTo>
                  <a:pt x="1415" y="1840"/>
                  <a:pt x="1415" y="1840"/>
                  <a:pt x="1416" y="1841"/>
                </a:cubicBezTo>
                <a:cubicBezTo>
                  <a:pt x="1416" y="1841"/>
                  <a:pt x="1416" y="1841"/>
                  <a:pt x="1417" y="1841"/>
                </a:cubicBezTo>
                <a:cubicBezTo>
                  <a:pt x="1417" y="1841"/>
                  <a:pt x="1417" y="1841"/>
                  <a:pt x="1417" y="1842"/>
                </a:cubicBezTo>
                <a:cubicBezTo>
                  <a:pt x="1418" y="1842"/>
                  <a:pt x="1418" y="1842"/>
                  <a:pt x="1418" y="1842"/>
                </a:cubicBezTo>
                <a:cubicBezTo>
                  <a:pt x="1420" y="1844"/>
                  <a:pt x="1422" y="1845"/>
                  <a:pt x="1423" y="1847"/>
                </a:cubicBezTo>
                <a:cubicBezTo>
                  <a:pt x="1423" y="1847"/>
                  <a:pt x="1423" y="1847"/>
                  <a:pt x="1423" y="1847"/>
                </a:cubicBezTo>
                <a:cubicBezTo>
                  <a:pt x="1426" y="1852"/>
                  <a:pt x="1428" y="1859"/>
                  <a:pt x="1431" y="1864"/>
                </a:cubicBezTo>
                <a:cubicBezTo>
                  <a:pt x="1431" y="1864"/>
                  <a:pt x="1431" y="1864"/>
                  <a:pt x="1431" y="1864"/>
                </a:cubicBezTo>
                <a:cubicBezTo>
                  <a:pt x="1432" y="1867"/>
                  <a:pt x="1434" y="1870"/>
                  <a:pt x="1435" y="1873"/>
                </a:cubicBezTo>
                <a:cubicBezTo>
                  <a:pt x="1435" y="1873"/>
                  <a:pt x="1435" y="1873"/>
                  <a:pt x="1435" y="1873"/>
                </a:cubicBezTo>
                <a:cubicBezTo>
                  <a:pt x="1435" y="1873"/>
                  <a:pt x="1435" y="1873"/>
                  <a:pt x="1435" y="1874"/>
                </a:cubicBezTo>
                <a:cubicBezTo>
                  <a:pt x="1436" y="1879"/>
                  <a:pt x="1431" y="1882"/>
                  <a:pt x="1425" y="1883"/>
                </a:cubicBezTo>
                <a:cubicBezTo>
                  <a:pt x="1425" y="1883"/>
                  <a:pt x="1425" y="1883"/>
                  <a:pt x="1425" y="1883"/>
                </a:cubicBezTo>
                <a:cubicBezTo>
                  <a:pt x="1425" y="1883"/>
                  <a:pt x="1424" y="1883"/>
                  <a:pt x="1424" y="1883"/>
                </a:cubicBezTo>
                <a:cubicBezTo>
                  <a:pt x="1423" y="1884"/>
                  <a:pt x="1422" y="1884"/>
                  <a:pt x="1421" y="1884"/>
                </a:cubicBezTo>
                <a:cubicBezTo>
                  <a:pt x="1421" y="1884"/>
                  <a:pt x="1420" y="1884"/>
                  <a:pt x="1420" y="1884"/>
                </a:cubicBezTo>
                <a:cubicBezTo>
                  <a:pt x="1419" y="1884"/>
                  <a:pt x="1418" y="1884"/>
                  <a:pt x="1417" y="1884"/>
                </a:cubicBezTo>
                <a:cubicBezTo>
                  <a:pt x="1417" y="1884"/>
                  <a:pt x="1416" y="1884"/>
                  <a:pt x="1416" y="1884"/>
                </a:cubicBezTo>
                <a:cubicBezTo>
                  <a:pt x="1416" y="1884"/>
                  <a:pt x="1416" y="1884"/>
                  <a:pt x="1415" y="1884"/>
                </a:cubicBezTo>
                <a:cubicBezTo>
                  <a:pt x="1414" y="1884"/>
                  <a:pt x="1414" y="1884"/>
                  <a:pt x="1414" y="1884"/>
                </a:cubicBezTo>
                <a:cubicBezTo>
                  <a:pt x="1408" y="1884"/>
                  <a:pt x="1403" y="1884"/>
                  <a:pt x="1397" y="1884"/>
                </a:cubicBezTo>
                <a:cubicBezTo>
                  <a:pt x="1387" y="1884"/>
                  <a:pt x="1378" y="1884"/>
                  <a:pt x="1368" y="1884"/>
                </a:cubicBezTo>
                <a:cubicBezTo>
                  <a:pt x="1362" y="1884"/>
                  <a:pt x="1355" y="1883"/>
                  <a:pt x="1349" y="1880"/>
                </a:cubicBezTo>
                <a:cubicBezTo>
                  <a:pt x="1349" y="1880"/>
                  <a:pt x="1349" y="1880"/>
                  <a:pt x="1349" y="1880"/>
                </a:cubicBezTo>
                <a:close/>
                <a:moveTo>
                  <a:pt x="1373" y="1961"/>
                </a:moveTo>
                <a:cubicBezTo>
                  <a:pt x="1371" y="1959"/>
                  <a:pt x="1369" y="1956"/>
                  <a:pt x="1369" y="1954"/>
                </a:cubicBezTo>
                <a:cubicBezTo>
                  <a:pt x="1363" y="1940"/>
                  <a:pt x="1363" y="1940"/>
                  <a:pt x="1363" y="1940"/>
                </a:cubicBezTo>
                <a:cubicBezTo>
                  <a:pt x="1362" y="1935"/>
                  <a:pt x="1360" y="1931"/>
                  <a:pt x="1359" y="1927"/>
                </a:cubicBezTo>
                <a:cubicBezTo>
                  <a:pt x="1359" y="1927"/>
                  <a:pt x="1359" y="1927"/>
                  <a:pt x="1359" y="1927"/>
                </a:cubicBezTo>
                <a:cubicBezTo>
                  <a:pt x="1358" y="1925"/>
                  <a:pt x="1358" y="1925"/>
                  <a:pt x="1358" y="1925"/>
                </a:cubicBezTo>
                <a:cubicBezTo>
                  <a:pt x="1357" y="1923"/>
                  <a:pt x="1357" y="1921"/>
                  <a:pt x="1358" y="1919"/>
                </a:cubicBezTo>
                <a:cubicBezTo>
                  <a:pt x="1358" y="1918"/>
                  <a:pt x="1359" y="1917"/>
                  <a:pt x="1360" y="1916"/>
                </a:cubicBezTo>
                <a:cubicBezTo>
                  <a:pt x="1360" y="1916"/>
                  <a:pt x="1361" y="1916"/>
                  <a:pt x="1361" y="1915"/>
                </a:cubicBezTo>
                <a:cubicBezTo>
                  <a:pt x="1361" y="1915"/>
                  <a:pt x="1361" y="1915"/>
                  <a:pt x="1362" y="1915"/>
                </a:cubicBezTo>
                <a:cubicBezTo>
                  <a:pt x="1364" y="1913"/>
                  <a:pt x="1366" y="1912"/>
                  <a:pt x="1369" y="1911"/>
                </a:cubicBezTo>
                <a:cubicBezTo>
                  <a:pt x="1371" y="1911"/>
                  <a:pt x="1374" y="1910"/>
                  <a:pt x="1376" y="1910"/>
                </a:cubicBezTo>
                <a:cubicBezTo>
                  <a:pt x="1386" y="1909"/>
                  <a:pt x="1397" y="1910"/>
                  <a:pt x="1402" y="1910"/>
                </a:cubicBezTo>
                <a:cubicBezTo>
                  <a:pt x="1420" y="1910"/>
                  <a:pt x="1451" y="1906"/>
                  <a:pt x="1461" y="1925"/>
                </a:cubicBezTo>
                <a:cubicBezTo>
                  <a:pt x="1461" y="1925"/>
                  <a:pt x="1461" y="1925"/>
                  <a:pt x="1461" y="1925"/>
                </a:cubicBezTo>
                <a:cubicBezTo>
                  <a:pt x="1461" y="1925"/>
                  <a:pt x="1461" y="1925"/>
                  <a:pt x="1461" y="1925"/>
                </a:cubicBezTo>
                <a:cubicBezTo>
                  <a:pt x="1461" y="1925"/>
                  <a:pt x="1461" y="1925"/>
                  <a:pt x="1461" y="1925"/>
                </a:cubicBezTo>
                <a:cubicBezTo>
                  <a:pt x="1465" y="1933"/>
                  <a:pt x="1469" y="1940"/>
                  <a:pt x="1473" y="1948"/>
                </a:cubicBezTo>
                <a:cubicBezTo>
                  <a:pt x="1474" y="1951"/>
                  <a:pt x="1476" y="1953"/>
                  <a:pt x="1476" y="1956"/>
                </a:cubicBezTo>
                <a:cubicBezTo>
                  <a:pt x="1476" y="1956"/>
                  <a:pt x="1476" y="1956"/>
                  <a:pt x="1476" y="1957"/>
                </a:cubicBezTo>
                <a:cubicBezTo>
                  <a:pt x="1477" y="1957"/>
                  <a:pt x="1477" y="1958"/>
                  <a:pt x="1477" y="1958"/>
                </a:cubicBezTo>
                <a:cubicBezTo>
                  <a:pt x="1477" y="1959"/>
                  <a:pt x="1477" y="1959"/>
                  <a:pt x="1477" y="1960"/>
                </a:cubicBezTo>
                <a:cubicBezTo>
                  <a:pt x="1477" y="1960"/>
                  <a:pt x="1477" y="1960"/>
                  <a:pt x="1477" y="1960"/>
                </a:cubicBezTo>
                <a:cubicBezTo>
                  <a:pt x="1477" y="1960"/>
                  <a:pt x="1476" y="1961"/>
                  <a:pt x="1476" y="1961"/>
                </a:cubicBezTo>
                <a:cubicBezTo>
                  <a:pt x="1476" y="1962"/>
                  <a:pt x="1476" y="1962"/>
                  <a:pt x="1475" y="1963"/>
                </a:cubicBezTo>
                <a:cubicBezTo>
                  <a:pt x="1475" y="1963"/>
                  <a:pt x="1475" y="1963"/>
                  <a:pt x="1475" y="1963"/>
                </a:cubicBezTo>
                <a:cubicBezTo>
                  <a:pt x="1475" y="1964"/>
                  <a:pt x="1474" y="1965"/>
                  <a:pt x="1474" y="1965"/>
                </a:cubicBezTo>
                <a:cubicBezTo>
                  <a:pt x="1473" y="1965"/>
                  <a:pt x="1473" y="1965"/>
                  <a:pt x="1473" y="1966"/>
                </a:cubicBezTo>
                <a:cubicBezTo>
                  <a:pt x="1473" y="1966"/>
                  <a:pt x="1473" y="1966"/>
                  <a:pt x="1472" y="1966"/>
                </a:cubicBezTo>
                <a:cubicBezTo>
                  <a:pt x="1472" y="1966"/>
                  <a:pt x="1472" y="1967"/>
                  <a:pt x="1471" y="1967"/>
                </a:cubicBezTo>
                <a:cubicBezTo>
                  <a:pt x="1470" y="1968"/>
                  <a:pt x="1468" y="1969"/>
                  <a:pt x="1466" y="1969"/>
                </a:cubicBezTo>
                <a:cubicBezTo>
                  <a:pt x="1465" y="1969"/>
                  <a:pt x="1465" y="1969"/>
                  <a:pt x="1464" y="1970"/>
                </a:cubicBezTo>
                <a:cubicBezTo>
                  <a:pt x="1463" y="1970"/>
                  <a:pt x="1462" y="1970"/>
                  <a:pt x="1462" y="1970"/>
                </a:cubicBezTo>
                <a:cubicBezTo>
                  <a:pt x="1461" y="1970"/>
                  <a:pt x="1461" y="1970"/>
                  <a:pt x="1461" y="1970"/>
                </a:cubicBezTo>
                <a:cubicBezTo>
                  <a:pt x="1460" y="1970"/>
                  <a:pt x="1460" y="1970"/>
                  <a:pt x="1460" y="1970"/>
                </a:cubicBezTo>
                <a:cubicBezTo>
                  <a:pt x="1441" y="1972"/>
                  <a:pt x="1422" y="1971"/>
                  <a:pt x="1403" y="1971"/>
                </a:cubicBezTo>
                <a:cubicBezTo>
                  <a:pt x="1401" y="1971"/>
                  <a:pt x="1399" y="1971"/>
                  <a:pt x="1397" y="1970"/>
                </a:cubicBezTo>
                <a:cubicBezTo>
                  <a:pt x="1397" y="1970"/>
                  <a:pt x="1397" y="1970"/>
                  <a:pt x="1397" y="1970"/>
                </a:cubicBezTo>
                <a:cubicBezTo>
                  <a:pt x="1390" y="1970"/>
                  <a:pt x="1383" y="1967"/>
                  <a:pt x="1377" y="1964"/>
                </a:cubicBezTo>
                <a:cubicBezTo>
                  <a:pt x="1376" y="1963"/>
                  <a:pt x="1374" y="1962"/>
                  <a:pt x="1373" y="1961"/>
                </a:cubicBezTo>
                <a:close/>
                <a:moveTo>
                  <a:pt x="1527" y="2063"/>
                </a:moveTo>
                <a:cubicBezTo>
                  <a:pt x="1527" y="2063"/>
                  <a:pt x="1527" y="2064"/>
                  <a:pt x="1527" y="2064"/>
                </a:cubicBezTo>
                <a:cubicBezTo>
                  <a:pt x="1527" y="2065"/>
                  <a:pt x="1526" y="2065"/>
                  <a:pt x="1526" y="2065"/>
                </a:cubicBezTo>
                <a:cubicBezTo>
                  <a:pt x="1526" y="2066"/>
                  <a:pt x="1526" y="2066"/>
                  <a:pt x="1525" y="2067"/>
                </a:cubicBezTo>
                <a:cubicBezTo>
                  <a:pt x="1525" y="2067"/>
                  <a:pt x="1525" y="2068"/>
                  <a:pt x="1525" y="2068"/>
                </a:cubicBezTo>
                <a:cubicBezTo>
                  <a:pt x="1525" y="2068"/>
                  <a:pt x="1524" y="2068"/>
                  <a:pt x="1524" y="2069"/>
                </a:cubicBezTo>
                <a:cubicBezTo>
                  <a:pt x="1524" y="2069"/>
                  <a:pt x="1524" y="2069"/>
                  <a:pt x="1524" y="2069"/>
                </a:cubicBezTo>
                <a:cubicBezTo>
                  <a:pt x="1524" y="2069"/>
                  <a:pt x="1523" y="2070"/>
                  <a:pt x="1523" y="2070"/>
                </a:cubicBezTo>
                <a:cubicBezTo>
                  <a:pt x="1520" y="2073"/>
                  <a:pt x="1515" y="2074"/>
                  <a:pt x="1511" y="2075"/>
                </a:cubicBezTo>
                <a:cubicBezTo>
                  <a:pt x="1510" y="2075"/>
                  <a:pt x="1510" y="2075"/>
                  <a:pt x="1510" y="2075"/>
                </a:cubicBezTo>
                <a:cubicBezTo>
                  <a:pt x="1508" y="2075"/>
                  <a:pt x="1506" y="2076"/>
                  <a:pt x="1504" y="2076"/>
                </a:cubicBezTo>
                <a:cubicBezTo>
                  <a:pt x="1504" y="2076"/>
                  <a:pt x="1504" y="2076"/>
                  <a:pt x="1504" y="2076"/>
                </a:cubicBezTo>
                <a:cubicBezTo>
                  <a:pt x="1503" y="2076"/>
                  <a:pt x="1503" y="2076"/>
                  <a:pt x="1503" y="2076"/>
                </a:cubicBezTo>
                <a:cubicBezTo>
                  <a:pt x="1501" y="2076"/>
                  <a:pt x="1499" y="2076"/>
                  <a:pt x="1497" y="2076"/>
                </a:cubicBezTo>
                <a:cubicBezTo>
                  <a:pt x="1446" y="2076"/>
                  <a:pt x="1446" y="2076"/>
                  <a:pt x="1446" y="2076"/>
                </a:cubicBezTo>
                <a:cubicBezTo>
                  <a:pt x="1444" y="2076"/>
                  <a:pt x="1441" y="2076"/>
                  <a:pt x="1439" y="2075"/>
                </a:cubicBezTo>
                <a:cubicBezTo>
                  <a:pt x="1439" y="2075"/>
                  <a:pt x="1438" y="2075"/>
                  <a:pt x="1438" y="2075"/>
                </a:cubicBezTo>
                <a:cubicBezTo>
                  <a:pt x="1427" y="2074"/>
                  <a:pt x="1414" y="2069"/>
                  <a:pt x="1408" y="2059"/>
                </a:cubicBezTo>
                <a:cubicBezTo>
                  <a:pt x="1407" y="2058"/>
                  <a:pt x="1407" y="2056"/>
                  <a:pt x="1406" y="2055"/>
                </a:cubicBezTo>
                <a:cubicBezTo>
                  <a:pt x="1406" y="2055"/>
                  <a:pt x="1406" y="2055"/>
                  <a:pt x="1406" y="2055"/>
                </a:cubicBezTo>
                <a:cubicBezTo>
                  <a:pt x="1406" y="2055"/>
                  <a:pt x="1406" y="2055"/>
                  <a:pt x="1406" y="2055"/>
                </a:cubicBezTo>
                <a:cubicBezTo>
                  <a:pt x="1403" y="2047"/>
                  <a:pt x="1400" y="2040"/>
                  <a:pt x="1398" y="2032"/>
                </a:cubicBezTo>
                <a:cubicBezTo>
                  <a:pt x="1396" y="2029"/>
                  <a:pt x="1394" y="2024"/>
                  <a:pt x="1393" y="2019"/>
                </a:cubicBezTo>
                <a:cubicBezTo>
                  <a:pt x="1393" y="2019"/>
                  <a:pt x="1393" y="2019"/>
                  <a:pt x="1393" y="2019"/>
                </a:cubicBezTo>
                <a:cubicBezTo>
                  <a:pt x="1393" y="2019"/>
                  <a:pt x="1393" y="2019"/>
                  <a:pt x="1393" y="2019"/>
                </a:cubicBezTo>
                <a:cubicBezTo>
                  <a:pt x="1392" y="2018"/>
                  <a:pt x="1392" y="2018"/>
                  <a:pt x="1392" y="2017"/>
                </a:cubicBezTo>
                <a:cubicBezTo>
                  <a:pt x="1392" y="2015"/>
                  <a:pt x="1392" y="2013"/>
                  <a:pt x="1392" y="2012"/>
                </a:cubicBezTo>
                <a:cubicBezTo>
                  <a:pt x="1393" y="2011"/>
                  <a:pt x="1393" y="2010"/>
                  <a:pt x="1394" y="2009"/>
                </a:cubicBezTo>
                <a:cubicBezTo>
                  <a:pt x="1394" y="2009"/>
                  <a:pt x="1394" y="2009"/>
                  <a:pt x="1394" y="2009"/>
                </a:cubicBezTo>
                <a:cubicBezTo>
                  <a:pt x="1397" y="2004"/>
                  <a:pt x="1403" y="2002"/>
                  <a:pt x="1409" y="2001"/>
                </a:cubicBezTo>
                <a:cubicBezTo>
                  <a:pt x="1409" y="2001"/>
                  <a:pt x="1409" y="2001"/>
                  <a:pt x="1410" y="2001"/>
                </a:cubicBezTo>
                <a:cubicBezTo>
                  <a:pt x="1411" y="2001"/>
                  <a:pt x="1413" y="2001"/>
                  <a:pt x="1414" y="2000"/>
                </a:cubicBezTo>
                <a:cubicBezTo>
                  <a:pt x="1414" y="2000"/>
                  <a:pt x="1415" y="2000"/>
                  <a:pt x="1415" y="2000"/>
                </a:cubicBezTo>
                <a:cubicBezTo>
                  <a:pt x="1418" y="2000"/>
                  <a:pt x="1418" y="2000"/>
                  <a:pt x="1418" y="2000"/>
                </a:cubicBezTo>
                <a:cubicBezTo>
                  <a:pt x="1419" y="2000"/>
                  <a:pt x="1420" y="2000"/>
                  <a:pt x="1421" y="2000"/>
                </a:cubicBezTo>
                <a:cubicBezTo>
                  <a:pt x="1437" y="2000"/>
                  <a:pt x="1453" y="2000"/>
                  <a:pt x="1469" y="2000"/>
                </a:cubicBezTo>
                <a:cubicBezTo>
                  <a:pt x="1469" y="2000"/>
                  <a:pt x="1469" y="2000"/>
                  <a:pt x="1469" y="2000"/>
                </a:cubicBezTo>
                <a:cubicBezTo>
                  <a:pt x="1469" y="2000"/>
                  <a:pt x="1469" y="2000"/>
                  <a:pt x="1469" y="2000"/>
                </a:cubicBezTo>
                <a:cubicBezTo>
                  <a:pt x="1471" y="2000"/>
                  <a:pt x="1473" y="2000"/>
                  <a:pt x="1475" y="2001"/>
                </a:cubicBezTo>
                <a:cubicBezTo>
                  <a:pt x="1475" y="2001"/>
                  <a:pt x="1476" y="2001"/>
                  <a:pt x="1476" y="2001"/>
                </a:cubicBezTo>
                <a:cubicBezTo>
                  <a:pt x="1487" y="2002"/>
                  <a:pt x="1499" y="2006"/>
                  <a:pt x="1505" y="2015"/>
                </a:cubicBezTo>
                <a:cubicBezTo>
                  <a:pt x="1506" y="2016"/>
                  <a:pt x="1507" y="2017"/>
                  <a:pt x="1508" y="2019"/>
                </a:cubicBezTo>
                <a:cubicBezTo>
                  <a:pt x="1509" y="2022"/>
                  <a:pt x="1509" y="2022"/>
                  <a:pt x="1509" y="2022"/>
                </a:cubicBezTo>
                <a:cubicBezTo>
                  <a:pt x="1512" y="2028"/>
                  <a:pt x="1516" y="2035"/>
                  <a:pt x="1519" y="2041"/>
                </a:cubicBezTo>
                <a:cubicBezTo>
                  <a:pt x="1521" y="2045"/>
                  <a:pt x="1524" y="2051"/>
                  <a:pt x="1526" y="2056"/>
                </a:cubicBezTo>
                <a:cubicBezTo>
                  <a:pt x="1527" y="2058"/>
                  <a:pt x="1527" y="2061"/>
                  <a:pt x="1527" y="2063"/>
                </a:cubicBezTo>
                <a:close/>
                <a:moveTo>
                  <a:pt x="1640" y="2000"/>
                </a:moveTo>
                <a:cubicBezTo>
                  <a:pt x="1642" y="2000"/>
                  <a:pt x="1643" y="2000"/>
                  <a:pt x="1645" y="2000"/>
                </a:cubicBezTo>
                <a:cubicBezTo>
                  <a:pt x="1645" y="2000"/>
                  <a:pt x="1645" y="2000"/>
                  <a:pt x="1646" y="2000"/>
                </a:cubicBezTo>
                <a:cubicBezTo>
                  <a:pt x="1657" y="2002"/>
                  <a:pt x="1669" y="2006"/>
                  <a:pt x="1677" y="2014"/>
                </a:cubicBezTo>
                <a:cubicBezTo>
                  <a:pt x="1678" y="2014"/>
                  <a:pt x="1678" y="2015"/>
                  <a:pt x="1678" y="2015"/>
                </a:cubicBezTo>
                <a:cubicBezTo>
                  <a:pt x="1679" y="2016"/>
                  <a:pt x="1679" y="2016"/>
                  <a:pt x="1680" y="2017"/>
                </a:cubicBezTo>
                <a:cubicBezTo>
                  <a:pt x="1680" y="2017"/>
                  <a:pt x="1680" y="2017"/>
                  <a:pt x="1680" y="2018"/>
                </a:cubicBezTo>
                <a:cubicBezTo>
                  <a:pt x="1681" y="2018"/>
                  <a:pt x="1681" y="2018"/>
                  <a:pt x="1681" y="2018"/>
                </a:cubicBezTo>
                <a:cubicBezTo>
                  <a:pt x="1682" y="2019"/>
                  <a:pt x="1682" y="2019"/>
                  <a:pt x="1682" y="2019"/>
                </a:cubicBezTo>
                <a:cubicBezTo>
                  <a:pt x="1685" y="2024"/>
                  <a:pt x="1688" y="2029"/>
                  <a:pt x="1692" y="2034"/>
                </a:cubicBezTo>
                <a:cubicBezTo>
                  <a:pt x="1692" y="2034"/>
                  <a:pt x="1692" y="2034"/>
                  <a:pt x="1692" y="2034"/>
                </a:cubicBezTo>
                <a:cubicBezTo>
                  <a:pt x="1697" y="2041"/>
                  <a:pt x="1703" y="2049"/>
                  <a:pt x="1707" y="2056"/>
                </a:cubicBezTo>
                <a:cubicBezTo>
                  <a:pt x="1707" y="2057"/>
                  <a:pt x="1707" y="2057"/>
                  <a:pt x="1708" y="2058"/>
                </a:cubicBezTo>
                <a:cubicBezTo>
                  <a:pt x="1708" y="2058"/>
                  <a:pt x="1708" y="2058"/>
                  <a:pt x="1708" y="2058"/>
                </a:cubicBezTo>
                <a:cubicBezTo>
                  <a:pt x="1709" y="2063"/>
                  <a:pt x="1709" y="2066"/>
                  <a:pt x="1707" y="2068"/>
                </a:cubicBezTo>
                <a:cubicBezTo>
                  <a:pt x="1706" y="2069"/>
                  <a:pt x="1706" y="2069"/>
                  <a:pt x="1706" y="2069"/>
                </a:cubicBezTo>
                <a:cubicBezTo>
                  <a:pt x="1705" y="2071"/>
                  <a:pt x="1702" y="2072"/>
                  <a:pt x="1699" y="2073"/>
                </a:cubicBezTo>
                <a:cubicBezTo>
                  <a:pt x="1696" y="2074"/>
                  <a:pt x="1692" y="2075"/>
                  <a:pt x="1688" y="2075"/>
                </a:cubicBezTo>
                <a:cubicBezTo>
                  <a:pt x="1684" y="2075"/>
                  <a:pt x="1684" y="2075"/>
                  <a:pt x="1684" y="2075"/>
                </a:cubicBezTo>
                <a:cubicBezTo>
                  <a:pt x="1684" y="2075"/>
                  <a:pt x="1684" y="2075"/>
                  <a:pt x="1684" y="2075"/>
                </a:cubicBezTo>
                <a:cubicBezTo>
                  <a:pt x="1666" y="2075"/>
                  <a:pt x="1648" y="2075"/>
                  <a:pt x="1629" y="2075"/>
                </a:cubicBezTo>
                <a:cubicBezTo>
                  <a:pt x="1627" y="2075"/>
                  <a:pt x="1625" y="2075"/>
                  <a:pt x="1623" y="2075"/>
                </a:cubicBezTo>
                <a:cubicBezTo>
                  <a:pt x="1623" y="2075"/>
                  <a:pt x="1623" y="2075"/>
                  <a:pt x="1623" y="2075"/>
                </a:cubicBezTo>
                <a:cubicBezTo>
                  <a:pt x="1610" y="2073"/>
                  <a:pt x="1597" y="2068"/>
                  <a:pt x="1589" y="2059"/>
                </a:cubicBezTo>
                <a:cubicBezTo>
                  <a:pt x="1588" y="2057"/>
                  <a:pt x="1587" y="2056"/>
                  <a:pt x="1586" y="2055"/>
                </a:cubicBezTo>
                <a:cubicBezTo>
                  <a:pt x="1586" y="2054"/>
                  <a:pt x="1586" y="2054"/>
                  <a:pt x="1586" y="2054"/>
                </a:cubicBezTo>
                <a:cubicBezTo>
                  <a:pt x="1586" y="2054"/>
                  <a:pt x="1586" y="2054"/>
                  <a:pt x="1586" y="2054"/>
                </a:cubicBezTo>
                <a:cubicBezTo>
                  <a:pt x="1582" y="2047"/>
                  <a:pt x="1578" y="2041"/>
                  <a:pt x="1574" y="2034"/>
                </a:cubicBezTo>
                <a:cubicBezTo>
                  <a:pt x="1571" y="2029"/>
                  <a:pt x="1566" y="2021"/>
                  <a:pt x="1564" y="2015"/>
                </a:cubicBezTo>
                <a:cubicBezTo>
                  <a:pt x="1564" y="2015"/>
                  <a:pt x="1564" y="2015"/>
                  <a:pt x="1564" y="2014"/>
                </a:cubicBezTo>
                <a:cubicBezTo>
                  <a:pt x="1564" y="2014"/>
                  <a:pt x="1564" y="2013"/>
                  <a:pt x="1564" y="2013"/>
                </a:cubicBezTo>
                <a:cubicBezTo>
                  <a:pt x="1564" y="2006"/>
                  <a:pt x="1568" y="2003"/>
                  <a:pt x="1574" y="2002"/>
                </a:cubicBezTo>
                <a:cubicBezTo>
                  <a:pt x="1574" y="2001"/>
                  <a:pt x="1574" y="2001"/>
                  <a:pt x="1574" y="2001"/>
                </a:cubicBezTo>
                <a:cubicBezTo>
                  <a:pt x="1574" y="2001"/>
                  <a:pt x="1575" y="2001"/>
                  <a:pt x="1575" y="2001"/>
                </a:cubicBezTo>
                <a:cubicBezTo>
                  <a:pt x="1575" y="2001"/>
                  <a:pt x="1576" y="2001"/>
                  <a:pt x="1576" y="2001"/>
                </a:cubicBezTo>
                <a:cubicBezTo>
                  <a:pt x="1579" y="2000"/>
                  <a:pt x="1581" y="2000"/>
                  <a:pt x="1585" y="2000"/>
                </a:cubicBezTo>
                <a:cubicBezTo>
                  <a:pt x="1621" y="2000"/>
                  <a:pt x="1621" y="2000"/>
                  <a:pt x="1621" y="2000"/>
                </a:cubicBezTo>
                <a:cubicBezTo>
                  <a:pt x="1627" y="2000"/>
                  <a:pt x="1633" y="2000"/>
                  <a:pt x="1639" y="2000"/>
                </a:cubicBezTo>
                <a:cubicBezTo>
                  <a:pt x="1639" y="2000"/>
                  <a:pt x="1639" y="2000"/>
                  <a:pt x="1639" y="2000"/>
                </a:cubicBezTo>
                <a:cubicBezTo>
                  <a:pt x="1639" y="2000"/>
                  <a:pt x="1640" y="2000"/>
                  <a:pt x="1640" y="2000"/>
                </a:cubicBezTo>
                <a:close/>
                <a:moveTo>
                  <a:pt x="1617" y="1924"/>
                </a:moveTo>
                <a:cubicBezTo>
                  <a:pt x="1621" y="1930"/>
                  <a:pt x="1625" y="1937"/>
                  <a:pt x="1629" y="1943"/>
                </a:cubicBezTo>
                <a:cubicBezTo>
                  <a:pt x="1631" y="1946"/>
                  <a:pt x="1635" y="1950"/>
                  <a:pt x="1637" y="1955"/>
                </a:cubicBezTo>
                <a:cubicBezTo>
                  <a:pt x="1638" y="1956"/>
                  <a:pt x="1639" y="1958"/>
                  <a:pt x="1639" y="1960"/>
                </a:cubicBezTo>
                <a:cubicBezTo>
                  <a:pt x="1639" y="1961"/>
                  <a:pt x="1638" y="1962"/>
                  <a:pt x="1638" y="1963"/>
                </a:cubicBezTo>
                <a:cubicBezTo>
                  <a:pt x="1637" y="1964"/>
                  <a:pt x="1637" y="1964"/>
                  <a:pt x="1636" y="1965"/>
                </a:cubicBezTo>
                <a:cubicBezTo>
                  <a:pt x="1636" y="1965"/>
                  <a:pt x="1636" y="1965"/>
                  <a:pt x="1636" y="1965"/>
                </a:cubicBezTo>
                <a:cubicBezTo>
                  <a:pt x="1636" y="1965"/>
                  <a:pt x="1636" y="1965"/>
                  <a:pt x="1636" y="1965"/>
                </a:cubicBezTo>
                <a:cubicBezTo>
                  <a:pt x="1636" y="1966"/>
                  <a:pt x="1635" y="1966"/>
                  <a:pt x="1635" y="1966"/>
                </a:cubicBezTo>
                <a:cubicBezTo>
                  <a:pt x="1635" y="1966"/>
                  <a:pt x="1634" y="1967"/>
                  <a:pt x="1634" y="1967"/>
                </a:cubicBezTo>
                <a:cubicBezTo>
                  <a:pt x="1634" y="1967"/>
                  <a:pt x="1633" y="1967"/>
                  <a:pt x="1632" y="1968"/>
                </a:cubicBezTo>
                <a:cubicBezTo>
                  <a:pt x="1632" y="1968"/>
                  <a:pt x="1631" y="1968"/>
                  <a:pt x="1630" y="1969"/>
                </a:cubicBezTo>
                <a:cubicBezTo>
                  <a:pt x="1630" y="1969"/>
                  <a:pt x="1630" y="1969"/>
                  <a:pt x="1630" y="1969"/>
                </a:cubicBezTo>
                <a:cubicBezTo>
                  <a:pt x="1630" y="1969"/>
                  <a:pt x="1630" y="1969"/>
                  <a:pt x="1629" y="1969"/>
                </a:cubicBezTo>
                <a:cubicBezTo>
                  <a:pt x="1620" y="1972"/>
                  <a:pt x="1607" y="1970"/>
                  <a:pt x="1598" y="1970"/>
                </a:cubicBezTo>
                <a:cubicBezTo>
                  <a:pt x="1588" y="1970"/>
                  <a:pt x="1578" y="1970"/>
                  <a:pt x="1567" y="1970"/>
                </a:cubicBezTo>
                <a:cubicBezTo>
                  <a:pt x="1558" y="1970"/>
                  <a:pt x="1547" y="1968"/>
                  <a:pt x="1539" y="1962"/>
                </a:cubicBezTo>
                <a:cubicBezTo>
                  <a:pt x="1538" y="1962"/>
                  <a:pt x="1536" y="1961"/>
                  <a:pt x="1535" y="1960"/>
                </a:cubicBezTo>
                <a:cubicBezTo>
                  <a:pt x="1533" y="1958"/>
                  <a:pt x="1531" y="1956"/>
                  <a:pt x="1530" y="1954"/>
                </a:cubicBezTo>
                <a:cubicBezTo>
                  <a:pt x="1529" y="1952"/>
                  <a:pt x="1529" y="1952"/>
                  <a:pt x="1529" y="1952"/>
                </a:cubicBezTo>
                <a:cubicBezTo>
                  <a:pt x="1529" y="1952"/>
                  <a:pt x="1529" y="1952"/>
                  <a:pt x="1529" y="1952"/>
                </a:cubicBezTo>
                <a:cubicBezTo>
                  <a:pt x="1524" y="1944"/>
                  <a:pt x="1520" y="1936"/>
                  <a:pt x="1515" y="1928"/>
                </a:cubicBezTo>
                <a:cubicBezTo>
                  <a:pt x="1513" y="1925"/>
                  <a:pt x="1513" y="1925"/>
                  <a:pt x="1513" y="1925"/>
                </a:cubicBezTo>
                <a:cubicBezTo>
                  <a:pt x="1512" y="1923"/>
                  <a:pt x="1512" y="1921"/>
                  <a:pt x="1512" y="1919"/>
                </a:cubicBezTo>
                <a:cubicBezTo>
                  <a:pt x="1512" y="1917"/>
                  <a:pt x="1513" y="1915"/>
                  <a:pt x="1515" y="1914"/>
                </a:cubicBezTo>
                <a:cubicBezTo>
                  <a:pt x="1517" y="1913"/>
                  <a:pt x="1519" y="1912"/>
                  <a:pt x="1522" y="1911"/>
                </a:cubicBezTo>
                <a:cubicBezTo>
                  <a:pt x="1524" y="1910"/>
                  <a:pt x="1528" y="1910"/>
                  <a:pt x="1531" y="1910"/>
                </a:cubicBezTo>
                <a:cubicBezTo>
                  <a:pt x="1532" y="1910"/>
                  <a:pt x="1532" y="1910"/>
                  <a:pt x="1532" y="1910"/>
                </a:cubicBezTo>
                <a:cubicBezTo>
                  <a:pt x="1540" y="1909"/>
                  <a:pt x="1548" y="1910"/>
                  <a:pt x="1553" y="1910"/>
                </a:cubicBezTo>
                <a:cubicBezTo>
                  <a:pt x="1573" y="1910"/>
                  <a:pt x="1604" y="1906"/>
                  <a:pt x="1617" y="1924"/>
                </a:cubicBezTo>
                <a:close/>
                <a:moveTo>
                  <a:pt x="366" y="1441"/>
                </a:moveTo>
                <a:cubicBezTo>
                  <a:pt x="372" y="1443"/>
                  <a:pt x="377" y="1446"/>
                  <a:pt x="382" y="1448"/>
                </a:cubicBezTo>
                <a:cubicBezTo>
                  <a:pt x="392" y="1453"/>
                  <a:pt x="403" y="1458"/>
                  <a:pt x="413" y="1462"/>
                </a:cubicBezTo>
                <a:cubicBezTo>
                  <a:pt x="418" y="1464"/>
                  <a:pt x="422" y="1466"/>
                  <a:pt x="426" y="1468"/>
                </a:cubicBezTo>
                <a:cubicBezTo>
                  <a:pt x="430" y="1469"/>
                  <a:pt x="433" y="1470"/>
                  <a:pt x="437" y="1472"/>
                </a:cubicBezTo>
                <a:cubicBezTo>
                  <a:pt x="458" y="1479"/>
                  <a:pt x="479" y="1486"/>
                  <a:pt x="502" y="1492"/>
                </a:cubicBezTo>
                <a:cubicBezTo>
                  <a:pt x="527" y="1499"/>
                  <a:pt x="552" y="1505"/>
                  <a:pt x="578" y="1510"/>
                </a:cubicBezTo>
                <a:cubicBezTo>
                  <a:pt x="683" y="1532"/>
                  <a:pt x="786" y="1541"/>
                  <a:pt x="819" y="1542"/>
                </a:cubicBezTo>
                <a:cubicBezTo>
                  <a:pt x="819" y="1610"/>
                  <a:pt x="819" y="1610"/>
                  <a:pt x="819" y="1610"/>
                </a:cubicBezTo>
                <a:cubicBezTo>
                  <a:pt x="857" y="1570"/>
                  <a:pt x="857" y="1570"/>
                  <a:pt x="857" y="1570"/>
                </a:cubicBezTo>
                <a:cubicBezTo>
                  <a:pt x="906" y="1518"/>
                  <a:pt x="906" y="1518"/>
                  <a:pt x="906" y="1518"/>
                </a:cubicBezTo>
                <a:cubicBezTo>
                  <a:pt x="1019" y="1399"/>
                  <a:pt x="1019" y="1399"/>
                  <a:pt x="1019" y="1399"/>
                </a:cubicBezTo>
                <a:cubicBezTo>
                  <a:pt x="933" y="1308"/>
                  <a:pt x="933" y="1308"/>
                  <a:pt x="933" y="1308"/>
                </a:cubicBezTo>
                <a:cubicBezTo>
                  <a:pt x="819" y="1188"/>
                  <a:pt x="819" y="1188"/>
                  <a:pt x="819" y="1188"/>
                </a:cubicBezTo>
                <a:cubicBezTo>
                  <a:pt x="819" y="1271"/>
                  <a:pt x="819" y="1271"/>
                  <a:pt x="819" y="1271"/>
                </a:cubicBezTo>
                <a:cubicBezTo>
                  <a:pt x="740" y="1279"/>
                  <a:pt x="653" y="1266"/>
                  <a:pt x="578" y="1249"/>
                </a:cubicBezTo>
                <a:cubicBezTo>
                  <a:pt x="550" y="1242"/>
                  <a:pt x="525" y="1235"/>
                  <a:pt x="502" y="1229"/>
                </a:cubicBezTo>
                <a:cubicBezTo>
                  <a:pt x="471" y="1219"/>
                  <a:pt x="445" y="1211"/>
                  <a:pt x="426" y="1204"/>
                </a:cubicBezTo>
                <a:cubicBezTo>
                  <a:pt x="422" y="1202"/>
                  <a:pt x="418" y="1201"/>
                  <a:pt x="415" y="1199"/>
                </a:cubicBezTo>
                <a:cubicBezTo>
                  <a:pt x="414" y="1199"/>
                  <a:pt x="414" y="1199"/>
                  <a:pt x="413" y="1199"/>
                </a:cubicBezTo>
                <a:cubicBezTo>
                  <a:pt x="413" y="1199"/>
                  <a:pt x="413" y="1199"/>
                  <a:pt x="413" y="1199"/>
                </a:cubicBezTo>
                <a:cubicBezTo>
                  <a:pt x="354" y="1175"/>
                  <a:pt x="300" y="1147"/>
                  <a:pt x="253" y="1115"/>
                </a:cubicBezTo>
                <a:cubicBezTo>
                  <a:pt x="189" y="1073"/>
                  <a:pt x="142" y="1028"/>
                  <a:pt x="110" y="981"/>
                </a:cubicBezTo>
                <a:cubicBezTo>
                  <a:pt x="94" y="963"/>
                  <a:pt x="80" y="944"/>
                  <a:pt x="68" y="925"/>
                </a:cubicBezTo>
                <a:cubicBezTo>
                  <a:pt x="33" y="870"/>
                  <a:pt x="13" y="811"/>
                  <a:pt x="11" y="751"/>
                </a:cubicBezTo>
                <a:cubicBezTo>
                  <a:pt x="7" y="768"/>
                  <a:pt x="4" y="785"/>
                  <a:pt x="3" y="802"/>
                </a:cubicBezTo>
                <a:cubicBezTo>
                  <a:pt x="0" y="834"/>
                  <a:pt x="4" y="864"/>
                  <a:pt x="7" y="893"/>
                </a:cubicBezTo>
                <a:cubicBezTo>
                  <a:pt x="8" y="898"/>
                  <a:pt x="9" y="904"/>
                  <a:pt x="9" y="909"/>
                </a:cubicBezTo>
                <a:cubicBezTo>
                  <a:pt x="22" y="1021"/>
                  <a:pt x="22" y="1021"/>
                  <a:pt x="22" y="1021"/>
                </a:cubicBezTo>
                <a:cubicBezTo>
                  <a:pt x="23" y="1025"/>
                  <a:pt x="23" y="1029"/>
                  <a:pt x="24" y="1033"/>
                </a:cubicBezTo>
                <a:cubicBezTo>
                  <a:pt x="25" y="1048"/>
                  <a:pt x="27" y="1064"/>
                  <a:pt x="30" y="1080"/>
                </a:cubicBezTo>
                <a:cubicBezTo>
                  <a:pt x="34" y="1101"/>
                  <a:pt x="40" y="1121"/>
                  <a:pt x="47" y="1140"/>
                </a:cubicBezTo>
                <a:cubicBezTo>
                  <a:pt x="61" y="1175"/>
                  <a:pt x="80" y="1208"/>
                  <a:pt x="103" y="1239"/>
                </a:cubicBezTo>
                <a:cubicBezTo>
                  <a:pt x="146" y="1295"/>
                  <a:pt x="202" y="1344"/>
                  <a:pt x="275" y="1390"/>
                </a:cubicBezTo>
                <a:cubicBezTo>
                  <a:pt x="304" y="1409"/>
                  <a:pt x="335" y="1426"/>
                  <a:pt x="366" y="1441"/>
                </a:cubicBezTo>
                <a:close/>
                <a:moveTo>
                  <a:pt x="64" y="773"/>
                </a:moveTo>
                <a:cubicBezTo>
                  <a:pt x="67" y="798"/>
                  <a:pt x="74" y="823"/>
                  <a:pt x="84" y="848"/>
                </a:cubicBezTo>
                <a:cubicBezTo>
                  <a:pt x="107" y="785"/>
                  <a:pt x="165" y="713"/>
                  <a:pt x="209" y="677"/>
                </a:cubicBezTo>
                <a:cubicBezTo>
                  <a:pt x="272" y="628"/>
                  <a:pt x="353" y="583"/>
                  <a:pt x="451" y="545"/>
                </a:cubicBezTo>
                <a:cubicBezTo>
                  <a:pt x="515" y="521"/>
                  <a:pt x="582" y="501"/>
                  <a:pt x="652" y="486"/>
                </a:cubicBezTo>
                <a:cubicBezTo>
                  <a:pt x="652" y="314"/>
                  <a:pt x="652" y="314"/>
                  <a:pt x="652" y="314"/>
                </a:cubicBezTo>
                <a:cubicBezTo>
                  <a:pt x="640" y="317"/>
                  <a:pt x="627" y="320"/>
                  <a:pt x="615" y="323"/>
                </a:cubicBezTo>
                <a:cubicBezTo>
                  <a:pt x="544" y="340"/>
                  <a:pt x="476" y="361"/>
                  <a:pt x="413" y="386"/>
                </a:cubicBezTo>
                <a:cubicBezTo>
                  <a:pt x="345" y="413"/>
                  <a:pt x="288" y="442"/>
                  <a:pt x="238" y="474"/>
                </a:cubicBezTo>
                <a:cubicBezTo>
                  <a:pt x="204" y="496"/>
                  <a:pt x="178" y="516"/>
                  <a:pt x="153" y="537"/>
                </a:cubicBezTo>
                <a:cubicBezTo>
                  <a:pt x="142" y="547"/>
                  <a:pt x="131" y="556"/>
                  <a:pt x="122" y="566"/>
                </a:cubicBezTo>
                <a:cubicBezTo>
                  <a:pt x="81" y="622"/>
                  <a:pt x="60" y="684"/>
                  <a:pt x="62" y="747"/>
                </a:cubicBezTo>
                <a:cubicBezTo>
                  <a:pt x="62" y="756"/>
                  <a:pt x="63" y="764"/>
                  <a:pt x="64" y="773"/>
                </a:cubicBezTo>
                <a:close/>
                <a:moveTo>
                  <a:pt x="1928" y="693"/>
                </a:moveTo>
                <a:cubicBezTo>
                  <a:pt x="1966" y="727"/>
                  <a:pt x="2007" y="795"/>
                  <a:pt x="2021" y="856"/>
                </a:cubicBezTo>
                <a:cubicBezTo>
                  <a:pt x="2034" y="828"/>
                  <a:pt x="2042" y="798"/>
                  <a:pt x="2045" y="768"/>
                </a:cubicBezTo>
                <a:cubicBezTo>
                  <a:pt x="2046" y="761"/>
                  <a:pt x="2047" y="754"/>
                  <a:pt x="2047" y="747"/>
                </a:cubicBezTo>
                <a:cubicBezTo>
                  <a:pt x="2049" y="670"/>
                  <a:pt x="2018" y="595"/>
                  <a:pt x="1958" y="530"/>
                </a:cubicBezTo>
                <a:cubicBezTo>
                  <a:pt x="1924" y="501"/>
                  <a:pt x="1884" y="473"/>
                  <a:pt x="1839" y="447"/>
                </a:cubicBezTo>
                <a:cubicBezTo>
                  <a:pt x="1782" y="415"/>
                  <a:pt x="1718" y="387"/>
                  <a:pt x="1639" y="359"/>
                </a:cubicBezTo>
                <a:cubicBezTo>
                  <a:pt x="1584" y="340"/>
                  <a:pt x="1524" y="324"/>
                  <a:pt x="1457" y="310"/>
                </a:cubicBezTo>
                <a:cubicBezTo>
                  <a:pt x="1457" y="482"/>
                  <a:pt x="1457" y="482"/>
                  <a:pt x="1457" y="482"/>
                </a:cubicBezTo>
                <a:cubicBezTo>
                  <a:pt x="1542" y="500"/>
                  <a:pt x="1625" y="525"/>
                  <a:pt x="1700" y="556"/>
                </a:cubicBezTo>
                <a:cubicBezTo>
                  <a:pt x="1795" y="595"/>
                  <a:pt x="1871" y="642"/>
                  <a:pt x="1928" y="693"/>
                </a:cubicBezTo>
                <a:close/>
                <a:moveTo>
                  <a:pt x="1054" y="814"/>
                </a:moveTo>
                <a:cubicBezTo>
                  <a:pt x="1186" y="814"/>
                  <a:pt x="1408" y="789"/>
                  <a:pt x="1408" y="696"/>
                </a:cubicBezTo>
                <a:cubicBezTo>
                  <a:pt x="1408" y="118"/>
                  <a:pt x="1408" y="118"/>
                  <a:pt x="1408" y="118"/>
                </a:cubicBezTo>
                <a:cubicBezTo>
                  <a:pt x="1408" y="25"/>
                  <a:pt x="1186" y="0"/>
                  <a:pt x="1054" y="0"/>
                </a:cubicBezTo>
                <a:cubicBezTo>
                  <a:pt x="923" y="0"/>
                  <a:pt x="701" y="25"/>
                  <a:pt x="701" y="118"/>
                </a:cubicBezTo>
                <a:cubicBezTo>
                  <a:pt x="701" y="696"/>
                  <a:pt x="701" y="696"/>
                  <a:pt x="701" y="696"/>
                </a:cubicBezTo>
                <a:cubicBezTo>
                  <a:pt x="701" y="789"/>
                  <a:pt x="923" y="814"/>
                  <a:pt x="1054" y="814"/>
                </a:cubicBezTo>
                <a:close/>
                <a:moveTo>
                  <a:pt x="1054" y="35"/>
                </a:moveTo>
                <a:cubicBezTo>
                  <a:pt x="1219" y="35"/>
                  <a:pt x="1352" y="71"/>
                  <a:pt x="1352" y="116"/>
                </a:cubicBezTo>
                <a:cubicBezTo>
                  <a:pt x="1352" y="161"/>
                  <a:pt x="1219" y="197"/>
                  <a:pt x="1054" y="197"/>
                </a:cubicBezTo>
                <a:cubicBezTo>
                  <a:pt x="890" y="197"/>
                  <a:pt x="757" y="161"/>
                  <a:pt x="757" y="116"/>
                </a:cubicBezTo>
                <a:cubicBezTo>
                  <a:pt x="757" y="71"/>
                  <a:pt x="890" y="35"/>
                  <a:pt x="1054" y="35"/>
                </a:cubicBezTo>
                <a:close/>
              </a:path>
            </a:pathLst>
          </a:custGeom>
          <a:solidFill>
            <a:schemeClr val="accent2"/>
          </a:solidFill>
          <a:ln>
            <a:noFill/>
          </a:ln>
        </p:spPr>
        <p:txBody>
          <a:bodyPr vert="horz" wrap="square" lIns="82305" tIns="41153" rIns="82305" bIns="41153" numCol="1" anchor="t" anchorCtr="0" compatLnSpc="1">
            <a:prstTxWarp prst="textNoShape">
              <a:avLst/>
            </a:prstTxWarp>
          </a:bodyPr>
          <a:lstStyle/>
          <a:p>
            <a:endParaRPr lang="en-US" sz="1600" dirty="0"/>
          </a:p>
        </p:txBody>
      </p:sp>
    </p:spTree>
    <p:extLst>
      <p:ext uri="{BB962C8B-B14F-4D97-AF65-F5344CB8AC3E}">
        <p14:creationId xmlns:p14="http://schemas.microsoft.com/office/powerpoint/2010/main" val="14780049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Connect Your Application</a:t>
            </a:r>
            <a:endParaRPr lang="en-US" dirty="0"/>
          </a:p>
        </p:txBody>
      </p:sp>
      <p:sp>
        <p:nvSpPr>
          <p:cNvPr id="6" name="Content Placeholder 2"/>
          <p:cNvSpPr txBox="1">
            <a:spLocks/>
          </p:cNvSpPr>
          <p:nvPr/>
        </p:nvSpPr>
        <p:spPr>
          <a:xfrm>
            <a:off x="390627" y="1434269"/>
            <a:ext cx="4181373" cy="5055230"/>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en-US" sz="2800" spc="-100" dirty="0">
                <a:solidFill>
                  <a:schemeClr val="accent4">
                    <a:alpha val="99000"/>
                  </a:schemeClr>
                </a:solidFill>
                <a:latin typeface="Segoe UI Light" pitchFamily="34" charset="0"/>
              </a:rPr>
              <a:t>Connecting to SQL Azure</a:t>
            </a:r>
          </a:p>
          <a:p>
            <a:pPr marL="234950" lvl="1" indent="-231775" defTabSz="914325">
              <a:spcBef>
                <a:spcPts val="900"/>
              </a:spcBef>
              <a:buClr>
                <a:schemeClr val="accent4"/>
              </a:buClr>
              <a:buFont typeface="+mj-lt"/>
              <a:buAutoNum type="arabicPeriod"/>
            </a:pPr>
            <a:r>
              <a:rPr lang="en-US" sz="1600" spc="-51" dirty="0"/>
              <a:t>TDS (Tabular Data Stream) protocol over TCP/IP supported</a:t>
            </a:r>
          </a:p>
          <a:p>
            <a:pPr marL="234950" lvl="1" indent="-231775" defTabSz="914325">
              <a:spcBef>
                <a:spcPts val="900"/>
              </a:spcBef>
              <a:buClr>
                <a:schemeClr val="accent4"/>
              </a:buClr>
              <a:buFont typeface="+mj-lt"/>
              <a:buAutoNum type="arabicPeriod"/>
            </a:pPr>
            <a:r>
              <a:rPr lang="en-US" sz="1600" spc="-51" dirty="0"/>
              <a:t>SSL required</a:t>
            </a:r>
          </a:p>
          <a:p>
            <a:pPr marL="234950" lvl="1" indent="-231775" defTabSz="914325">
              <a:spcBef>
                <a:spcPts val="900"/>
              </a:spcBef>
              <a:buClr>
                <a:schemeClr val="accent4"/>
              </a:buClr>
              <a:buFont typeface="+mj-lt"/>
              <a:buAutoNum type="arabicPeriod"/>
            </a:pPr>
            <a:r>
              <a:rPr lang="en-US" sz="1600" spc="-51" dirty="0"/>
              <a:t>Use firewall rules to connect from outside Microsoft data center</a:t>
            </a:r>
          </a:p>
          <a:p>
            <a:pPr marL="3175" lvl="1" indent="0" defTabSz="914325">
              <a:spcBef>
                <a:spcPts val="900"/>
              </a:spcBef>
              <a:buNone/>
            </a:pPr>
            <a:r>
              <a:rPr lang="en-US" sz="1600" b="1" spc="-51" dirty="0" smtClean="0"/>
              <a:t>ASP.NET EXAMPLE:</a:t>
            </a:r>
            <a:endParaRPr lang="en-US" sz="1600" b="1" spc="-51" dirty="0"/>
          </a:p>
        </p:txBody>
      </p:sp>
      <p:sp>
        <p:nvSpPr>
          <p:cNvPr id="7" name="Content Placeholder 2"/>
          <p:cNvSpPr txBox="1">
            <a:spLocks/>
          </p:cNvSpPr>
          <p:nvPr/>
        </p:nvSpPr>
        <p:spPr>
          <a:xfrm>
            <a:off x="4919387" y="1434270"/>
            <a:ext cx="4009878" cy="4972130"/>
          </a:xfrm>
          <a:prstGeom prst="rect">
            <a:avLst/>
          </a:prstGeom>
        </p:spPr>
        <p:txBody>
          <a:bodyPr wrap="square" lIns="0" tIns="0" rIns="0" bIns="0">
            <a:spAutoFit/>
          </a:bodyPr>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buNone/>
            </a:pPr>
            <a:r>
              <a:rPr lang="en-US" sz="2800" spc="-100" dirty="0">
                <a:solidFill>
                  <a:schemeClr val="accent4">
                    <a:alpha val="99000"/>
                  </a:schemeClr>
                </a:solidFill>
                <a:latin typeface="Segoe UI Light" pitchFamily="34" charset="0"/>
              </a:rPr>
              <a:t>Special considerations</a:t>
            </a:r>
          </a:p>
          <a:p>
            <a:pPr marL="234950" lvl="1" indent="-231775" defTabSz="914325">
              <a:spcBef>
                <a:spcPts val="900"/>
              </a:spcBef>
              <a:buClr>
                <a:schemeClr val="accent4"/>
              </a:buClr>
              <a:buFont typeface="+mj-lt"/>
              <a:buAutoNum type="arabicPeriod"/>
            </a:pPr>
            <a:r>
              <a:rPr lang="en-US" sz="1600" spc="-51" dirty="0"/>
              <a:t>Legacy tools and providers may require special format for login: </a:t>
            </a:r>
            <a:r>
              <a:rPr lang="en-US" sz="1600" b="1" spc="-51" dirty="0"/>
              <a:t>[login]@[server]</a:t>
            </a:r>
          </a:p>
          <a:p>
            <a:pPr marL="234950" lvl="1" indent="-231775" defTabSz="914325">
              <a:spcBef>
                <a:spcPts val="900"/>
              </a:spcBef>
              <a:buClr>
                <a:schemeClr val="accent4"/>
              </a:buClr>
              <a:buFont typeface="+mj-lt"/>
              <a:buAutoNum type="arabicPeriod"/>
            </a:pPr>
            <a:r>
              <a:rPr lang="en-US" sz="1600" spc="-51" dirty="0"/>
              <a:t>Idle connections terminated after 30 minutes</a:t>
            </a:r>
          </a:p>
          <a:p>
            <a:pPr marL="234950" lvl="1" indent="-231775" defTabSz="914325">
              <a:spcBef>
                <a:spcPts val="900"/>
              </a:spcBef>
              <a:buClr>
                <a:schemeClr val="accent4"/>
              </a:buClr>
              <a:buFont typeface="+mj-lt"/>
              <a:buAutoNum type="arabicPeriod"/>
            </a:pPr>
            <a:r>
              <a:rPr lang="en-US" sz="1600" spc="-51" dirty="0"/>
              <a:t>Long running transactions terminated after 24 hours</a:t>
            </a:r>
          </a:p>
          <a:p>
            <a:pPr marL="234950" lvl="1" indent="-231775" defTabSz="914325">
              <a:spcBef>
                <a:spcPts val="900"/>
              </a:spcBef>
              <a:buClr>
                <a:schemeClr val="accent4"/>
              </a:buClr>
              <a:buFont typeface="+mj-lt"/>
              <a:buAutoNum type="arabicPeriod"/>
            </a:pPr>
            <a:r>
              <a:rPr lang="en-US" sz="1600" spc="-51" dirty="0"/>
              <a:t>DoS guard terminates suspect connections with no error message</a:t>
            </a:r>
          </a:p>
          <a:p>
            <a:pPr marL="234950" lvl="1" indent="-231775" defTabSz="914325">
              <a:spcBef>
                <a:spcPts val="900"/>
              </a:spcBef>
              <a:buClr>
                <a:schemeClr val="accent4"/>
              </a:buClr>
              <a:buFont typeface="+mj-lt"/>
              <a:buAutoNum type="arabicPeriod"/>
            </a:pPr>
            <a:r>
              <a:rPr lang="en-US" sz="1600" spc="-51" dirty="0"/>
              <a:t>Failover events terminate connections</a:t>
            </a:r>
          </a:p>
          <a:p>
            <a:pPr marL="234950" lvl="1" indent="-231775" defTabSz="914325">
              <a:spcBef>
                <a:spcPts val="900"/>
              </a:spcBef>
              <a:buClr>
                <a:schemeClr val="accent4"/>
              </a:buClr>
              <a:buFont typeface="+mj-lt"/>
              <a:buAutoNum type="arabicPeriod"/>
            </a:pPr>
            <a:r>
              <a:rPr lang="en-US" sz="1600" spc="-51" dirty="0"/>
              <a:t>Throttling may cause errors</a:t>
            </a:r>
          </a:p>
          <a:p>
            <a:pPr marL="234950" lvl="1" indent="-231775" defTabSz="914325">
              <a:spcBef>
                <a:spcPts val="900"/>
              </a:spcBef>
              <a:buClr>
                <a:schemeClr val="accent4"/>
              </a:buClr>
              <a:buFont typeface="+mj-lt"/>
              <a:buAutoNum type="arabicPeriod"/>
            </a:pPr>
            <a:r>
              <a:rPr lang="en-US" sz="1600" spc="-51" dirty="0"/>
              <a:t>Use connection pooling and implement retry logic to handle transient failures</a:t>
            </a:r>
          </a:p>
          <a:p>
            <a:pPr marL="234950" lvl="1" indent="-231775" defTabSz="914325">
              <a:spcBef>
                <a:spcPts val="900"/>
              </a:spcBef>
              <a:buClr>
                <a:schemeClr val="accent4"/>
              </a:buClr>
              <a:buFont typeface="+mj-lt"/>
              <a:buAutoNum type="arabicPeriod"/>
            </a:pPr>
            <a:r>
              <a:rPr lang="en-US" sz="1600" spc="-51" dirty="0"/>
              <a:t>Latency introduced for updates due to HA replicas</a:t>
            </a:r>
          </a:p>
          <a:p>
            <a:pPr marL="234950" lvl="1" indent="-231775" defTabSz="914325">
              <a:spcBef>
                <a:spcPts val="900"/>
              </a:spcBef>
              <a:buClr>
                <a:schemeClr val="accent4"/>
              </a:buClr>
              <a:buFont typeface="+mj-lt"/>
              <a:buAutoNum type="arabicPeriod"/>
            </a:pPr>
            <a:r>
              <a:rPr lang="en-US" sz="1600" spc="-51" dirty="0"/>
              <a:t>No cross-database dependencies, result sets from different databases must be combined in application tier</a:t>
            </a:r>
          </a:p>
        </p:txBody>
      </p:sp>
      <p:sp>
        <p:nvSpPr>
          <p:cNvPr id="8" name="TextBox 7"/>
          <p:cNvSpPr txBox="1"/>
          <p:nvPr/>
        </p:nvSpPr>
        <p:spPr>
          <a:xfrm>
            <a:off x="390627" y="3712255"/>
            <a:ext cx="4011070" cy="2062103"/>
          </a:xfrm>
          <a:prstGeom prst="rect">
            <a:avLst/>
          </a:prstGeom>
          <a:noFill/>
          <a:ln>
            <a:solidFill>
              <a:schemeClr val="tx2"/>
            </a:solidFill>
          </a:ln>
        </p:spPr>
        <p:txBody>
          <a:bodyPr wrap="square" lIns="91440" tIns="0" rIns="0" bIns="0" rtlCol="0">
            <a:spAutoFit/>
          </a:bodyPr>
          <a:lstStyle/>
          <a:p>
            <a:r>
              <a:rPr lang="en-US" sz="1200" dirty="0">
                <a:solidFill>
                  <a:srgbClr val="0000FF"/>
                </a:solidFill>
                <a:latin typeface="Consolas"/>
              </a:rPr>
              <a:t>&lt;</a:t>
            </a:r>
            <a:r>
              <a:rPr lang="en-US" sz="1200" dirty="0">
                <a:solidFill>
                  <a:srgbClr val="A31515"/>
                </a:solidFill>
                <a:latin typeface="Consolas"/>
              </a:rPr>
              <a:t>connectionStrings</a:t>
            </a:r>
            <a:r>
              <a:rPr lang="en-US" sz="1200" dirty="0">
                <a:solidFill>
                  <a:srgbClr val="0000FF"/>
                </a:solidFill>
                <a:latin typeface="Consolas"/>
              </a:rPr>
              <a:t>&gt;</a:t>
            </a:r>
            <a:endParaRPr lang="en-US" sz="600" dirty="0">
              <a:latin typeface="Segoe UI" pitchFamily="34" charset="0"/>
              <a:ea typeface="Segoe UI" pitchFamily="34" charset="0"/>
            </a:endParaRPr>
          </a:p>
          <a:p>
            <a:r>
              <a:rPr lang="en-US" sz="1200" dirty="0">
                <a:solidFill>
                  <a:srgbClr val="0000FF"/>
                </a:solidFill>
                <a:latin typeface="Consolas"/>
              </a:rPr>
              <a:t>&lt;</a:t>
            </a:r>
            <a:r>
              <a:rPr lang="en-US" sz="1200" dirty="0">
                <a:solidFill>
                  <a:srgbClr val="A31515"/>
                </a:solidFill>
                <a:latin typeface="Consolas"/>
              </a:rPr>
              <a:t>add</a:t>
            </a:r>
            <a:r>
              <a:rPr lang="en-US" sz="1200" dirty="0">
                <a:solidFill>
                  <a:srgbClr val="FF0000"/>
                </a:solidFill>
                <a:latin typeface="Consolas"/>
              </a:rPr>
              <a:t>name</a:t>
            </a:r>
            <a:r>
              <a:rPr lang="en-US" sz="1200" dirty="0">
                <a:solidFill>
                  <a:srgbClr val="0000FF"/>
                </a:solidFill>
                <a:latin typeface="Consolas"/>
              </a:rPr>
              <a:t>=</a:t>
            </a:r>
            <a:r>
              <a:rPr lang="en-US" sz="1200" dirty="0">
                <a:solidFill>
                  <a:srgbClr val="000000"/>
                </a:solidFill>
                <a:latin typeface="Consolas"/>
              </a:rPr>
              <a:t>"</a:t>
            </a:r>
            <a:r>
              <a:rPr lang="en-US" sz="1200" dirty="0">
                <a:solidFill>
                  <a:srgbClr val="0000FF"/>
                </a:solidFill>
                <a:latin typeface="Consolas"/>
              </a:rPr>
              <a:t>AdventureWorks</a:t>
            </a:r>
            <a:r>
              <a:rPr lang="en-US" sz="1200" dirty="0">
                <a:solidFill>
                  <a:srgbClr val="000000"/>
                </a:solidFill>
                <a:latin typeface="Consolas"/>
              </a:rPr>
              <a:t>"</a:t>
            </a:r>
            <a:r>
              <a:rPr lang="en-US" sz="1200" dirty="0">
                <a:solidFill>
                  <a:srgbClr val="FF0000"/>
                </a:solidFill>
                <a:latin typeface="Consolas"/>
              </a:rPr>
              <a:t>connectionString</a:t>
            </a:r>
            <a:r>
              <a:rPr lang="en-US" sz="1200" dirty="0">
                <a:solidFill>
                  <a:srgbClr val="0000FF"/>
                </a:solidFill>
                <a:latin typeface="Consolas"/>
              </a:rPr>
              <a:t>=</a:t>
            </a:r>
            <a:endParaRPr lang="en-US" sz="600" dirty="0">
              <a:latin typeface="Segoe UI" pitchFamily="34" charset="0"/>
              <a:ea typeface="Segoe UI" pitchFamily="34" charset="0"/>
            </a:endParaRPr>
          </a:p>
          <a:p>
            <a:pPr marL="457120"/>
            <a:r>
              <a:rPr lang="en-US" sz="1200" dirty="0">
                <a:solidFill>
                  <a:srgbClr val="000000"/>
                </a:solidFill>
                <a:latin typeface="Consolas"/>
              </a:rPr>
              <a:t>"</a:t>
            </a:r>
            <a:r>
              <a:rPr lang="en-US" sz="1200" dirty="0">
                <a:solidFill>
                  <a:srgbClr val="0000FF"/>
                </a:solidFill>
                <a:latin typeface="Consolas"/>
              </a:rPr>
              <a:t>Data Source=</a:t>
            </a:r>
            <a:r>
              <a:rPr lang="en-US" sz="1200" dirty="0">
                <a:solidFill>
                  <a:srgbClr val="0000FF"/>
                </a:solidFill>
                <a:highlight>
                  <a:srgbClr val="FFFF00"/>
                </a:highlight>
                <a:latin typeface="Consolas"/>
              </a:rPr>
              <a:t>[server].database.windows.net</a:t>
            </a:r>
            <a:r>
              <a:rPr lang="en-US" sz="1200" dirty="0">
                <a:solidFill>
                  <a:srgbClr val="0000FF"/>
                </a:solidFill>
                <a:latin typeface="Consolas"/>
              </a:rPr>
              <a:t>;</a:t>
            </a:r>
            <a:endParaRPr lang="en-US" sz="600" dirty="0">
              <a:latin typeface="Segoe UI" pitchFamily="34" charset="0"/>
              <a:ea typeface="Segoe UI" pitchFamily="34" charset="0"/>
            </a:endParaRPr>
          </a:p>
          <a:p>
            <a:pPr marL="457120"/>
            <a:r>
              <a:rPr lang="en-US" sz="1200" dirty="0">
                <a:solidFill>
                  <a:srgbClr val="0000FF"/>
                </a:solidFill>
                <a:latin typeface="Consolas"/>
              </a:rPr>
              <a:t>Integrated Security=False;</a:t>
            </a:r>
            <a:endParaRPr lang="en-US" sz="600" dirty="0">
              <a:latin typeface="Segoe UI" pitchFamily="34" charset="0"/>
              <a:ea typeface="Segoe UI" pitchFamily="34" charset="0"/>
            </a:endParaRPr>
          </a:p>
          <a:p>
            <a:pPr marL="457120"/>
            <a:r>
              <a:rPr lang="en-US" sz="1200" dirty="0">
                <a:solidFill>
                  <a:srgbClr val="0000FF"/>
                </a:solidFill>
                <a:latin typeface="Consolas"/>
              </a:rPr>
              <a:t>Initial Catalog=ProductsDb;</a:t>
            </a:r>
            <a:endParaRPr lang="en-US" sz="600" dirty="0">
              <a:latin typeface="Segoe UI" pitchFamily="34" charset="0"/>
              <a:ea typeface="Segoe UI" pitchFamily="34" charset="0"/>
            </a:endParaRPr>
          </a:p>
          <a:p>
            <a:pPr marL="457120"/>
            <a:r>
              <a:rPr lang="en-US" sz="1200" dirty="0">
                <a:solidFill>
                  <a:srgbClr val="0000FF"/>
                </a:solidFill>
                <a:latin typeface="Consolas"/>
              </a:rPr>
              <a:t>User Id=[login];</a:t>
            </a:r>
            <a:endParaRPr lang="en-US" sz="600" dirty="0">
              <a:latin typeface="Segoe UI" pitchFamily="34" charset="0"/>
              <a:ea typeface="Segoe UI" pitchFamily="34" charset="0"/>
            </a:endParaRPr>
          </a:p>
          <a:p>
            <a:pPr marL="457120"/>
            <a:r>
              <a:rPr lang="en-US" sz="1200" dirty="0">
                <a:solidFill>
                  <a:srgbClr val="0000FF"/>
                </a:solidFill>
                <a:latin typeface="Consolas"/>
              </a:rPr>
              <a:t>Password=[password];</a:t>
            </a:r>
            <a:endParaRPr lang="en-US" sz="600" dirty="0">
              <a:latin typeface="Segoe UI" pitchFamily="34" charset="0"/>
              <a:ea typeface="Segoe UI" pitchFamily="34" charset="0"/>
            </a:endParaRPr>
          </a:p>
          <a:p>
            <a:pPr marL="457120"/>
            <a:r>
              <a:rPr lang="en-US" sz="1200" dirty="0">
                <a:solidFill>
                  <a:srgbClr val="0000FF"/>
                </a:solidFill>
                <a:highlight>
                  <a:srgbClr val="FFFF00"/>
                </a:highlight>
                <a:latin typeface="Consolas"/>
              </a:rPr>
              <a:t>Encrypt=true</a:t>
            </a:r>
            <a:r>
              <a:rPr lang="en-US" sz="1200" dirty="0">
                <a:solidFill>
                  <a:srgbClr val="0000FF"/>
                </a:solidFill>
                <a:latin typeface="Consolas"/>
              </a:rPr>
              <a:t>;</a:t>
            </a:r>
            <a:r>
              <a:rPr lang="en-US" sz="1200" dirty="0">
                <a:solidFill>
                  <a:srgbClr val="000000"/>
                </a:solidFill>
                <a:latin typeface="Consolas"/>
              </a:rPr>
              <a:t>"</a:t>
            </a:r>
            <a:endParaRPr lang="en-US" sz="600" dirty="0">
              <a:latin typeface="Segoe UI" pitchFamily="34" charset="0"/>
              <a:ea typeface="Segoe UI" pitchFamily="34" charset="0"/>
            </a:endParaRPr>
          </a:p>
          <a:p>
            <a:r>
              <a:rPr lang="en-US" sz="1200" dirty="0">
                <a:solidFill>
                  <a:srgbClr val="FF0000"/>
                </a:solidFill>
                <a:latin typeface="Consolas"/>
              </a:rPr>
              <a:t>providerName</a:t>
            </a:r>
            <a:r>
              <a:rPr lang="en-US" sz="1200" dirty="0">
                <a:solidFill>
                  <a:srgbClr val="0000FF"/>
                </a:solidFill>
                <a:latin typeface="Consolas"/>
              </a:rPr>
              <a:t>=</a:t>
            </a:r>
            <a:r>
              <a:rPr lang="en-US" sz="1200" dirty="0">
                <a:solidFill>
                  <a:srgbClr val="000000"/>
                </a:solidFill>
                <a:latin typeface="Consolas"/>
              </a:rPr>
              <a:t>"</a:t>
            </a:r>
            <a:r>
              <a:rPr lang="en-US" sz="1200" dirty="0">
                <a:solidFill>
                  <a:srgbClr val="0000FF"/>
                </a:solidFill>
                <a:latin typeface="Consolas"/>
              </a:rPr>
              <a:t>System.Data.SqlClient</a:t>
            </a:r>
            <a:r>
              <a:rPr lang="en-US" sz="1200" dirty="0">
                <a:solidFill>
                  <a:srgbClr val="000000"/>
                </a:solidFill>
                <a:latin typeface="Consolas"/>
              </a:rPr>
              <a:t>"</a:t>
            </a:r>
            <a:r>
              <a:rPr lang="en-US" sz="1200" dirty="0">
                <a:solidFill>
                  <a:srgbClr val="0000FF"/>
                </a:solidFill>
                <a:latin typeface="Consolas"/>
              </a:rPr>
              <a:t>/&gt;</a:t>
            </a:r>
            <a:endParaRPr lang="en-US" sz="600" dirty="0">
              <a:latin typeface="Segoe UI" pitchFamily="34" charset="0"/>
              <a:ea typeface="Segoe UI" pitchFamily="34" charset="0"/>
            </a:endParaRPr>
          </a:p>
          <a:p>
            <a:r>
              <a:rPr lang="en-US" sz="1200" dirty="0">
                <a:solidFill>
                  <a:srgbClr val="0000FF"/>
                </a:solidFill>
                <a:latin typeface="Consolas"/>
              </a:rPr>
              <a:t>&lt;/</a:t>
            </a:r>
            <a:r>
              <a:rPr lang="en-US" sz="1200" dirty="0">
                <a:solidFill>
                  <a:srgbClr val="A31515"/>
                </a:solidFill>
                <a:latin typeface="Consolas"/>
              </a:rPr>
              <a:t>connectionStrings</a:t>
            </a:r>
            <a:r>
              <a:rPr lang="en-US" sz="1200" dirty="0">
                <a:solidFill>
                  <a:srgbClr val="0000FF"/>
                </a:solidFill>
                <a:latin typeface="Consolas"/>
              </a:rPr>
              <a:t>&gt;</a:t>
            </a:r>
            <a:endParaRPr lang="en-US" sz="1200" dirty="0">
              <a:solidFill>
                <a:prstClr val="black"/>
              </a:solidFill>
              <a:latin typeface="Consolas"/>
            </a:endParaRPr>
          </a:p>
        </p:txBody>
      </p:sp>
    </p:spTree>
    <p:extLst>
      <p:ext uri="{BB962C8B-B14F-4D97-AF65-F5344CB8AC3E}">
        <p14:creationId xmlns:p14="http://schemas.microsoft.com/office/powerpoint/2010/main" val="2027027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91008" y="2057401"/>
            <a:ext cx="8022140" cy="1378644"/>
          </a:xfrm>
        </p:spPr>
        <p:txBody>
          <a:bodyPr/>
          <a:lstStyle/>
          <a:p>
            <a:r>
              <a:rPr lang="en-US" dirty="0"/>
              <a:t>Exploring advanced Capabilities</a:t>
            </a:r>
          </a:p>
        </p:txBody>
      </p:sp>
    </p:spTree>
    <p:extLst>
      <p:ext uri="{BB962C8B-B14F-4D97-AF65-F5344CB8AC3E}">
        <p14:creationId xmlns:p14="http://schemas.microsoft.com/office/powerpoint/2010/main" val="3038949098"/>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Explore Advanced Capabilities</a:t>
            </a:r>
            <a:endParaRPr lang="en-US" dirty="0"/>
          </a:p>
        </p:txBody>
      </p:sp>
      <p:pic>
        <p:nvPicPr>
          <p:cNvPr id="6" name="Content Placeholder 4"/>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62683" y="2492605"/>
            <a:ext cx="2423184" cy="2938558"/>
          </a:xfrm>
          <a:prstGeom prst="rect">
            <a:avLst/>
          </a:prstGeom>
          <a:noFill/>
          <a:ln>
            <a:noFill/>
          </a:ln>
        </p:spPr>
      </p:pic>
      <p:sp>
        <p:nvSpPr>
          <p:cNvPr id="7" name="Content Placeholder 2"/>
          <p:cNvSpPr txBox="1">
            <a:spLocks/>
          </p:cNvSpPr>
          <p:nvPr/>
        </p:nvSpPr>
        <p:spPr>
          <a:xfrm>
            <a:off x="4572000" y="1434269"/>
            <a:ext cx="4181373" cy="5055230"/>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en-US" sz="2800" spc="-100" dirty="0">
                <a:solidFill>
                  <a:schemeClr val="accent2">
                    <a:alpha val="98000"/>
                  </a:schemeClr>
                </a:solidFill>
                <a:latin typeface="Segoe UI Light" pitchFamily="34" charset="0"/>
              </a:rPr>
              <a:t>Rapid innovation</a:t>
            </a:r>
          </a:p>
          <a:p>
            <a:pPr marL="3175" lvl="1" indent="0" defTabSz="914325">
              <a:spcBef>
                <a:spcPts val="600"/>
              </a:spcBef>
              <a:buNone/>
            </a:pPr>
            <a:r>
              <a:rPr lang="en-US" sz="1600" spc="-51" dirty="0"/>
              <a:t>Improved engineering efficiencies</a:t>
            </a:r>
          </a:p>
          <a:p>
            <a:pPr marL="3175" lvl="1" indent="0" defTabSz="914325">
              <a:spcBef>
                <a:spcPts val="600"/>
              </a:spcBef>
              <a:buNone/>
            </a:pPr>
            <a:r>
              <a:rPr lang="en-US" sz="1600" spc="-51" dirty="0"/>
              <a:t>Quarterly service update cadence </a:t>
            </a:r>
          </a:p>
          <a:p>
            <a:pPr marL="3175" lvl="1" indent="0" defTabSz="914325">
              <a:spcBef>
                <a:spcPts val="600"/>
              </a:spcBef>
              <a:buNone/>
            </a:pPr>
            <a:r>
              <a:rPr lang="en-US" sz="1600" spc="-51" dirty="0"/>
              <a:t>Improved operational agility</a:t>
            </a:r>
            <a:br>
              <a:rPr lang="en-US" sz="1600" spc="-51" dirty="0"/>
            </a:br>
            <a:endParaRPr lang="en-US" sz="2000" dirty="0" smtClean="0"/>
          </a:p>
          <a:p>
            <a:pPr marL="3175" lvl="1" indent="0" defTabSz="914325">
              <a:spcBef>
                <a:spcPts val="600"/>
              </a:spcBef>
              <a:spcAft>
                <a:spcPts val="300"/>
              </a:spcAft>
              <a:buNone/>
            </a:pPr>
            <a:r>
              <a:rPr lang="en-US" spc="-100" dirty="0">
                <a:solidFill>
                  <a:schemeClr val="accent2">
                    <a:alpha val="98000"/>
                  </a:schemeClr>
                </a:solidFill>
                <a:latin typeface="Segoe UI Light" pitchFamily="34" charset="0"/>
              </a:rPr>
              <a:t>Powerful new services</a:t>
            </a:r>
            <a:br>
              <a:rPr lang="en-US" spc="-100" dirty="0">
                <a:solidFill>
                  <a:schemeClr val="accent2">
                    <a:alpha val="98000"/>
                  </a:schemeClr>
                </a:solidFill>
                <a:latin typeface="Segoe UI Light" pitchFamily="34" charset="0"/>
              </a:rPr>
            </a:br>
            <a:r>
              <a:rPr lang="en-US" sz="1600" spc="-51" dirty="0"/>
              <a:t>Buy / sell finished data sets on the Windows Azure Marketplace</a:t>
            </a:r>
          </a:p>
          <a:p>
            <a:pPr marL="3175" lvl="1" indent="0" defTabSz="914325">
              <a:spcBef>
                <a:spcPts val="600"/>
              </a:spcBef>
              <a:spcAft>
                <a:spcPts val="300"/>
              </a:spcAft>
              <a:buNone/>
            </a:pPr>
            <a:r>
              <a:rPr lang="en-US" sz="1600" spc="-51" dirty="0"/>
              <a:t>Visualize data with SQL Azure Reporting </a:t>
            </a:r>
          </a:p>
          <a:p>
            <a:pPr marL="3175" lvl="1" indent="0" defTabSz="914325">
              <a:spcBef>
                <a:spcPts val="600"/>
              </a:spcBef>
              <a:spcAft>
                <a:spcPts val="300"/>
              </a:spcAft>
              <a:buNone/>
            </a:pPr>
            <a:r>
              <a:rPr lang="en-US" sz="1600" spc="-51" dirty="0"/>
              <a:t>Synchronize data with SQL Azure Data Sync</a:t>
            </a:r>
          </a:p>
          <a:p>
            <a:pPr marL="3175" lvl="1" indent="0" defTabSz="914325">
              <a:spcBef>
                <a:spcPts val="600"/>
              </a:spcBef>
              <a:spcAft>
                <a:spcPts val="300"/>
              </a:spcAft>
              <a:buNone/>
            </a:pPr>
            <a:r>
              <a:rPr lang="en-US" sz="1600" spc="-51" dirty="0"/>
              <a:t>Scale out data with SQL Azure </a:t>
            </a:r>
            <a:r>
              <a:rPr lang="en-US" sz="1600" spc="-51" dirty="0" smtClean="0"/>
              <a:t>Federations</a:t>
            </a:r>
            <a:br>
              <a:rPr lang="en-US" sz="1600" spc="-51" dirty="0" smtClean="0"/>
            </a:br>
            <a:endParaRPr lang="en-US" sz="1600" spc="-51" dirty="0" smtClean="0"/>
          </a:p>
          <a:p>
            <a:pPr marL="3175" indent="0" defTabSz="914325">
              <a:spcBef>
                <a:spcPts val="0"/>
              </a:spcBef>
              <a:spcAft>
                <a:spcPts val="300"/>
              </a:spcAft>
              <a:buNone/>
            </a:pPr>
            <a:r>
              <a:rPr lang="en-US" sz="2800" spc="-100" dirty="0">
                <a:solidFill>
                  <a:schemeClr val="accent2">
                    <a:alpha val="98000"/>
                  </a:schemeClr>
                </a:solidFill>
                <a:latin typeface="Segoe UI Light" pitchFamily="34" charset="0"/>
              </a:rPr>
              <a:t>New developer opportunities</a:t>
            </a:r>
          </a:p>
          <a:p>
            <a:pPr marL="3175" lvl="1" indent="0" defTabSz="914325">
              <a:spcBef>
                <a:spcPts val="600"/>
              </a:spcBef>
              <a:buNone/>
            </a:pPr>
            <a:r>
              <a:rPr lang="en-US" sz="1600" spc="-51" dirty="0"/>
              <a:t>Devices connected to continuously available cloud services</a:t>
            </a:r>
          </a:p>
          <a:p>
            <a:pPr marL="3175" lvl="1" indent="0" defTabSz="914325">
              <a:spcBef>
                <a:spcPts val="600"/>
              </a:spcBef>
              <a:buNone/>
            </a:pPr>
            <a:r>
              <a:rPr lang="en-US" sz="1600" spc="-51" dirty="0"/>
              <a:t>Consumer applications</a:t>
            </a:r>
          </a:p>
          <a:p>
            <a:pPr marL="3175" lvl="1" indent="0" defTabSz="914325">
              <a:spcBef>
                <a:spcPts val="600"/>
              </a:spcBef>
              <a:buNone/>
            </a:pPr>
            <a:r>
              <a:rPr lang="en-US" sz="1600" spc="-51" dirty="0"/>
              <a:t>SaaS applications</a:t>
            </a:r>
          </a:p>
        </p:txBody>
      </p:sp>
    </p:spTree>
    <p:extLst>
      <p:ext uri="{BB962C8B-B14F-4D97-AF65-F5344CB8AC3E}">
        <p14:creationId xmlns:p14="http://schemas.microsoft.com/office/powerpoint/2010/main" val="19708144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500"/>
                                        <p:tgtEl>
                                          <p:spTgt spid="7">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fade">
                                      <p:cBhvr>
                                        <p:cTn id="16" dur="500"/>
                                        <p:tgtEl>
                                          <p:spTgt spid="7">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500"/>
                                        <p:tgtEl>
                                          <p:spTgt spid="7">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xEl>
                                              <p:pRg st="4" end="4"/>
                                            </p:txEl>
                                          </p:spTgt>
                                        </p:tgtEl>
                                        <p:attrNameLst>
                                          <p:attrName>style.visibility</p:attrName>
                                        </p:attrNameLst>
                                      </p:cBhvr>
                                      <p:to>
                                        <p:strVal val="visible"/>
                                      </p:to>
                                    </p:set>
                                    <p:animEffect transition="in" filter="fade">
                                      <p:cBhvr>
                                        <p:cTn id="24" dur="500"/>
                                        <p:tgtEl>
                                          <p:spTgt spid="7">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xEl>
                                              <p:pRg st="6" end="6"/>
                                            </p:txEl>
                                          </p:spTgt>
                                        </p:tgtEl>
                                        <p:attrNameLst>
                                          <p:attrName>style.visibility</p:attrName>
                                        </p:attrNameLst>
                                      </p:cBhvr>
                                      <p:to>
                                        <p:strVal val="visible"/>
                                      </p:to>
                                    </p:set>
                                    <p:animEffect transition="in" filter="fade">
                                      <p:cBhvr>
                                        <p:cTn id="30" dur="500"/>
                                        <p:tgtEl>
                                          <p:spTgt spid="7">
                                            <p:txEl>
                                              <p:pRg st="6" end="6"/>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xEl>
                                              <p:pRg st="7" end="7"/>
                                            </p:txEl>
                                          </p:spTgt>
                                        </p:tgtEl>
                                        <p:attrNameLst>
                                          <p:attrName>style.visibility</p:attrName>
                                        </p:attrNameLst>
                                      </p:cBhvr>
                                      <p:to>
                                        <p:strVal val="visible"/>
                                      </p:to>
                                    </p:set>
                                    <p:animEffect transition="in" filter="fade">
                                      <p:cBhvr>
                                        <p:cTn id="33" dur="500"/>
                                        <p:tgtEl>
                                          <p:spTgt spid="7">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7">
                                            <p:txEl>
                                              <p:pRg st="8" end="8"/>
                                            </p:txEl>
                                          </p:spTgt>
                                        </p:tgtEl>
                                        <p:attrNameLst>
                                          <p:attrName>style.visibility</p:attrName>
                                        </p:attrNameLst>
                                      </p:cBhvr>
                                      <p:to>
                                        <p:strVal val="visible"/>
                                      </p:to>
                                    </p:set>
                                    <p:animEffect transition="in" filter="fade">
                                      <p:cBhvr>
                                        <p:cTn id="38" dur="500"/>
                                        <p:tgtEl>
                                          <p:spTgt spid="7">
                                            <p:txEl>
                                              <p:pRg st="8" end="8"/>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
                                            <p:txEl>
                                              <p:pRg st="9" end="9"/>
                                            </p:txEl>
                                          </p:spTgt>
                                        </p:tgtEl>
                                        <p:attrNameLst>
                                          <p:attrName>style.visibility</p:attrName>
                                        </p:attrNameLst>
                                      </p:cBhvr>
                                      <p:to>
                                        <p:strVal val="visible"/>
                                      </p:to>
                                    </p:set>
                                    <p:animEffect transition="in" filter="fade">
                                      <p:cBhvr>
                                        <p:cTn id="41" dur="500"/>
                                        <p:tgtEl>
                                          <p:spTgt spid="7">
                                            <p:txEl>
                                              <p:pRg st="9" end="9"/>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
                                            <p:txEl>
                                              <p:pRg st="10" end="10"/>
                                            </p:txEl>
                                          </p:spTgt>
                                        </p:tgtEl>
                                        <p:attrNameLst>
                                          <p:attrName>style.visibility</p:attrName>
                                        </p:attrNameLst>
                                      </p:cBhvr>
                                      <p:to>
                                        <p:strVal val="visible"/>
                                      </p:to>
                                    </p:set>
                                    <p:animEffect transition="in" filter="fade">
                                      <p:cBhvr>
                                        <p:cTn id="44" dur="500"/>
                                        <p:tgtEl>
                                          <p:spTgt spid="7">
                                            <p:txEl>
                                              <p:pRg st="10" end="10"/>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
                                            <p:txEl>
                                              <p:pRg st="11" end="11"/>
                                            </p:txEl>
                                          </p:spTgt>
                                        </p:tgtEl>
                                        <p:attrNameLst>
                                          <p:attrName>style.visibility</p:attrName>
                                        </p:attrNameLst>
                                      </p:cBhvr>
                                      <p:to>
                                        <p:strVal val="visible"/>
                                      </p:to>
                                    </p:set>
                                    <p:animEffect transition="in" filter="fade">
                                      <p:cBhvr>
                                        <p:cTn id="47" dur="500"/>
                                        <p:tgtEl>
                                          <p:spTgt spid="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389437" y="1447800"/>
            <a:ext cx="4011070" cy="4645182"/>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5" name="Title 4"/>
          <p:cNvSpPr>
            <a:spLocks noGrp="1"/>
          </p:cNvSpPr>
          <p:nvPr>
            <p:ph type="title"/>
          </p:nvPr>
        </p:nvSpPr>
        <p:spPr/>
        <p:txBody>
          <a:bodyPr/>
          <a:lstStyle/>
          <a:p>
            <a:r>
              <a:rPr lang="en-US" dirty="0" smtClean="0"/>
              <a:t>Visualize Your Data</a:t>
            </a:r>
            <a:endParaRPr lang="en-US" dirty="0"/>
          </a:p>
        </p:txBody>
      </p:sp>
      <p:pic>
        <p:nvPicPr>
          <p:cNvPr id="6" name="Content Placeholder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700" y="1714500"/>
            <a:ext cx="2349334" cy="1431777"/>
          </a:xfrm>
          <a:prstGeom prst="rect">
            <a:avLst/>
          </a:prstGeom>
          <a:solidFill>
            <a:schemeClr val="bg1"/>
          </a:solidFill>
          <a:ln>
            <a:solidFill>
              <a:schemeClr val="bg1">
                <a:lumMod val="85000"/>
              </a:schemeClr>
            </a:solidFill>
          </a:ln>
          <a:effectLst>
            <a:outerShdw blurRad="50800" dist="25400" dir="2700000" algn="tl" rotWithShape="0">
              <a:prstClr val="black">
                <a:alpha val="10000"/>
              </a:prstClr>
            </a:outerShdw>
          </a:effectLst>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95429" y="3860800"/>
            <a:ext cx="2300887" cy="2089151"/>
          </a:xfrm>
          <a:prstGeom prst="rect">
            <a:avLst/>
          </a:prstGeom>
          <a:solidFill>
            <a:schemeClr val="bg1"/>
          </a:solidFill>
          <a:ln>
            <a:solidFill>
              <a:schemeClr val="bg1">
                <a:lumMod val="85000"/>
              </a:schemeClr>
            </a:solidFill>
          </a:ln>
          <a:effectLst>
            <a:outerShdw blurRad="50800" dist="25400" dir="2700000" algn="tl" rotWithShape="0">
              <a:prstClr val="black">
                <a:alpha val="10000"/>
              </a:prstClr>
            </a:outerShdw>
          </a:effectLst>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05534" y="2540001"/>
            <a:ext cx="2318751" cy="2565401"/>
          </a:xfrm>
          <a:prstGeom prst="rect">
            <a:avLst/>
          </a:prstGeom>
          <a:solidFill>
            <a:schemeClr val="bg1"/>
          </a:solidFill>
          <a:ln>
            <a:solidFill>
              <a:schemeClr val="bg1">
                <a:lumMod val="85000"/>
              </a:schemeClr>
            </a:solidFill>
          </a:ln>
          <a:effectLst>
            <a:outerShdw blurRad="50800" dist="25400" dir="2700000" algn="tl" rotWithShape="0">
              <a:prstClr val="black">
                <a:alpha val="10000"/>
              </a:prstClr>
            </a:outerShdw>
          </a:effectLst>
        </p:spPr>
      </p:pic>
      <p:sp>
        <p:nvSpPr>
          <p:cNvPr id="9" name="Content Placeholder 2"/>
          <p:cNvSpPr txBox="1">
            <a:spLocks/>
          </p:cNvSpPr>
          <p:nvPr/>
        </p:nvSpPr>
        <p:spPr>
          <a:xfrm>
            <a:off x="4743495" y="1434269"/>
            <a:ext cx="4181373" cy="5055230"/>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en-US" spc="-100" dirty="0">
                <a:solidFill>
                  <a:schemeClr val="accent2">
                    <a:alpha val="99000"/>
                  </a:schemeClr>
                </a:solidFill>
                <a:latin typeface="Segoe UI Light" pitchFamily="34" charset="0"/>
              </a:rPr>
              <a:t>SQL Azure Reporting is</a:t>
            </a:r>
          </a:p>
          <a:p>
            <a:pPr marL="3175" lvl="1" indent="0" defTabSz="914325">
              <a:spcBef>
                <a:spcPts val="600"/>
              </a:spcBef>
              <a:buNone/>
            </a:pPr>
            <a:r>
              <a:rPr lang="en-US" sz="1600" spc="-51" dirty="0"/>
              <a:t>SQL Server Reporting Services technology delivered as a service on the Windows Azure Platform</a:t>
            </a:r>
          </a:p>
          <a:p>
            <a:pPr marL="3175" lvl="1" indent="0" defTabSz="914325">
              <a:spcBef>
                <a:spcPts val="600"/>
              </a:spcBef>
              <a:buNone/>
            </a:pPr>
            <a:r>
              <a:rPr lang="en-US" sz="1600" spc="-51" dirty="0"/>
              <a:t>Ideal for operational reporting against SQL Azure data</a:t>
            </a:r>
          </a:p>
          <a:p>
            <a:pPr marL="3175" lvl="1" indent="0" defTabSz="914325">
              <a:spcBef>
                <a:spcPts val="600"/>
              </a:spcBef>
              <a:buNone/>
            </a:pPr>
            <a:r>
              <a:rPr lang="en-US" sz="1600" spc="-51" dirty="0"/>
              <a:t>Enterprise-ready with automatic support for HA</a:t>
            </a:r>
          </a:p>
          <a:p>
            <a:pPr marL="3175" lvl="1" indent="0" defTabSz="914325">
              <a:spcBef>
                <a:spcPts val="600"/>
              </a:spcBef>
              <a:buNone/>
            </a:pPr>
            <a:r>
              <a:rPr lang="en-US" sz="1600" spc="-51" dirty="0"/>
              <a:t>Designed to scale elastically with demand</a:t>
            </a:r>
            <a:br>
              <a:rPr lang="en-US" sz="1600" spc="-51" dirty="0"/>
            </a:br>
            <a:endParaRPr lang="en-US" sz="2000" dirty="0" smtClean="0"/>
          </a:p>
          <a:p>
            <a:pPr marL="3175" lvl="1" indent="0" defTabSz="914325">
              <a:spcBef>
                <a:spcPts val="600"/>
              </a:spcBef>
              <a:buNone/>
            </a:pPr>
            <a:r>
              <a:rPr lang="en-US" sz="3200" spc="-100" dirty="0">
                <a:solidFill>
                  <a:schemeClr val="accent2">
                    <a:alpha val="99000"/>
                  </a:schemeClr>
                </a:solidFill>
                <a:latin typeface="Segoe UI Light" pitchFamily="34" charset="0"/>
              </a:rPr>
              <a:t>Get started quickly</a:t>
            </a:r>
          </a:p>
          <a:p>
            <a:pPr marL="3175" lvl="1" indent="0" defTabSz="914325">
              <a:spcBef>
                <a:spcPts val="600"/>
              </a:spcBef>
              <a:buNone/>
            </a:pPr>
            <a:r>
              <a:rPr lang="en-US" sz="1600" spc="-51" dirty="0"/>
              <a:t>Provision report server via Windows Azure Management Portal</a:t>
            </a:r>
          </a:p>
          <a:p>
            <a:pPr marL="3175" lvl="1" indent="0" defTabSz="914325">
              <a:spcBef>
                <a:spcPts val="600"/>
              </a:spcBef>
              <a:buNone/>
            </a:pPr>
            <a:r>
              <a:rPr lang="en-US" sz="1600" spc="-51" dirty="0"/>
              <a:t>Build reports with Reporting Services Report Designer</a:t>
            </a:r>
          </a:p>
          <a:p>
            <a:pPr marL="3175" lvl="1" indent="0" defTabSz="914325">
              <a:spcBef>
                <a:spcPts val="600"/>
              </a:spcBef>
              <a:buNone/>
            </a:pPr>
            <a:r>
              <a:rPr lang="en-US" sz="1600" spc="-51" dirty="0"/>
              <a:t>Deploy reports to report server</a:t>
            </a:r>
          </a:p>
          <a:p>
            <a:pPr marL="3175" lvl="1" indent="0" defTabSz="914325">
              <a:spcBef>
                <a:spcPts val="600"/>
              </a:spcBef>
              <a:buNone/>
            </a:pPr>
            <a:r>
              <a:rPr lang="en-US" sz="1600" spc="-51" dirty="0"/>
              <a:t>Render reports with Visual Studio ReportViewer controls</a:t>
            </a:r>
          </a:p>
        </p:txBody>
      </p:sp>
    </p:spTree>
    <p:extLst>
      <p:ext uri="{BB962C8B-B14F-4D97-AF65-F5344CB8AC3E}">
        <p14:creationId xmlns:p14="http://schemas.microsoft.com/office/powerpoint/2010/main" val="22718866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500"/>
                                        <p:tgtEl>
                                          <p:spTgt spid="9">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fade">
                                      <p:cBhvr>
                                        <p:cTn id="16" dur="500"/>
                                        <p:tgtEl>
                                          <p:spTgt spid="9">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animEffect transition="in" filter="fade">
                                      <p:cBhvr>
                                        <p:cTn id="19" dur="500"/>
                                        <p:tgtEl>
                                          <p:spTgt spid="9">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xEl>
                                              <p:pRg st="5" end="5"/>
                                            </p:txEl>
                                          </p:spTgt>
                                        </p:tgtEl>
                                        <p:attrNameLst>
                                          <p:attrName>style.visibility</p:attrName>
                                        </p:attrNameLst>
                                      </p:cBhvr>
                                      <p:to>
                                        <p:strVal val="visible"/>
                                      </p:to>
                                    </p:set>
                                    <p:animEffect transition="in" filter="fade">
                                      <p:cBhvr>
                                        <p:cTn id="24" dur="500"/>
                                        <p:tgtEl>
                                          <p:spTgt spid="9">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animEffect transition="in" filter="fade">
                                      <p:cBhvr>
                                        <p:cTn id="27" dur="500"/>
                                        <p:tgtEl>
                                          <p:spTgt spid="9">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animEffect transition="in" filter="fade">
                                      <p:cBhvr>
                                        <p:cTn id="35" dur="500"/>
                                        <p:tgtEl>
                                          <p:spTgt spid="9">
                                            <p:txEl>
                                              <p:pRg st="7" end="7"/>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
                                            <p:txEl>
                                              <p:pRg st="8" end="8"/>
                                            </p:txEl>
                                          </p:spTgt>
                                        </p:tgtEl>
                                        <p:attrNameLst>
                                          <p:attrName>style.visibility</p:attrName>
                                        </p:attrNameLst>
                                      </p:cBhvr>
                                      <p:to>
                                        <p:strVal val="visible"/>
                                      </p:to>
                                    </p:set>
                                    <p:animEffect transition="in" filter="fade">
                                      <p:cBhvr>
                                        <p:cTn id="38" dur="500"/>
                                        <p:tgtEl>
                                          <p:spTgt spid="9">
                                            <p:txEl>
                                              <p:pRg st="8" end="8"/>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9">
                                            <p:txEl>
                                              <p:pRg st="9" end="9"/>
                                            </p:txEl>
                                          </p:spTgt>
                                        </p:tgtEl>
                                        <p:attrNameLst>
                                          <p:attrName>style.visibility</p:attrName>
                                        </p:attrNameLst>
                                      </p:cBhvr>
                                      <p:to>
                                        <p:strVal val="visible"/>
                                      </p:to>
                                    </p:set>
                                    <p:animEffect transition="in" filter="fade">
                                      <p:cBhvr>
                                        <p:cTn id="46" dur="500"/>
                                        <p:tgtEl>
                                          <p:spTgt spid="9">
                                            <p:txEl>
                                              <p:pRg st="9" end="9"/>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Visualize Your Data</a:t>
            </a:r>
            <a:endParaRPr lang="en-US" dirty="0"/>
          </a:p>
        </p:txBody>
      </p:sp>
      <p:sp>
        <p:nvSpPr>
          <p:cNvPr id="7" name="Content Placeholder 2"/>
          <p:cNvSpPr txBox="1">
            <a:spLocks/>
          </p:cNvSpPr>
          <p:nvPr/>
        </p:nvSpPr>
        <p:spPr>
          <a:xfrm>
            <a:off x="4326740" y="1434270"/>
            <a:ext cx="4842617" cy="2379113"/>
          </a:xfrm>
          <a:prstGeom prst="rect">
            <a:avLst/>
          </a:prstGeom>
        </p:spPr>
        <p:txBody>
          <a:bodyPr wrap="square" lIns="0" tIns="0" rIns="0" bIns="0">
            <a:spAutoFit/>
          </a:bodyPr>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buNone/>
            </a:pPr>
            <a:r>
              <a:rPr lang="en-US" sz="2700" spc="-100" dirty="0">
                <a:solidFill>
                  <a:schemeClr val="accent4">
                    <a:alpha val="99000"/>
                  </a:schemeClr>
                </a:solidFill>
                <a:latin typeface="Segoe UI Light" pitchFamily="34" charset="0"/>
              </a:rPr>
              <a:t>Differences in </a:t>
            </a:r>
            <a:r>
              <a:rPr lang="en-US" sz="2700" spc="-100" dirty="0" smtClean="0">
                <a:solidFill>
                  <a:schemeClr val="accent4">
                    <a:alpha val="99000"/>
                  </a:schemeClr>
                </a:solidFill>
                <a:latin typeface="Segoe UI Light" pitchFamily="34" charset="0"/>
              </a:rPr>
              <a:t>comparison to </a:t>
            </a:r>
            <a:r>
              <a:rPr lang="en-US" sz="2700" spc="-100" dirty="0">
                <a:solidFill>
                  <a:schemeClr val="accent4">
                    <a:alpha val="99000"/>
                  </a:schemeClr>
                </a:solidFill>
                <a:latin typeface="Segoe UI Light" pitchFamily="34" charset="0"/>
              </a:rPr>
              <a:t>Reporting Services</a:t>
            </a:r>
          </a:p>
          <a:p>
            <a:pPr marL="3175" lvl="1" indent="0" defTabSz="914325">
              <a:spcBef>
                <a:spcPts val="600"/>
              </a:spcBef>
              <a:buNone/>
            </a:pPr>
            <a:r>
              <a:rPr lang="en-US" sz="1500" spc="-51" dirty="0"/>
              <a:t>Focus on logical vs. physical administration</a:t>
            </a:r>
          </a:p>
          <a:p>
            <a:pPr marL="3175" lvl="1" indent="0" defTabSz="914325">
              <a:spcBef>
                <a:spcPts val="600"/>
              </a:spcBef>
              <a:buNone/>
            </a:pPr>
            <a:r>
              <a:rPr lang="en-US" sz="1500" spc="-51" dirty="0"/>
              <a:t>Report catalog and temporary database automatically provisioned</a:t>
            </a:r>
          </a:p>
          <a:p>
            <a:pPr marL="3175" lvl="1" indent="0" defTabSz="914325">
              <a:spcBef>
                <a:spcPts val="600"/>
              </a:spcBef>
              <a:buNone/>
            </a:pPr>
            <a:r>
              <a:rPr lang="en-US" sz="1500" spc="-51" dirty="0"/>
              <a:t>Windows Azure Management Portal replaces Report manager</a:t>
            </a:r>
          </a:p>
          <a:p>
            <a:pPr marL="3175" lvl="1" indent="0" defTabSz="914325">
              <a:spcBef>
                <a:spcPts val="600"/>
              </a:spcBef>
              <a:buNone/>
            </a:pPr>
            <a:r>
              <a:rPr lang="en-US" sz="1500" spc="-51" dirty="0"/>
              <a:t>SSL Required</a:t>
            </a:r>
          </a:p>
          <a:p>
            <a:pPr marL="3175" lvl="1" indent="0" defTabSz="914325">
              <a:spcBef>
                <a:spcPts val="600"/>
              </a:spcBef>
              <a:buNone/>
            </a:pPr>
            <a:r>
              <a:rPr lang="en-US" sz="1500" spc="-51" dirty="0"/>
              <a:t>SQL Azure data sources only</a:t>
            </a:r>
          </a:p>
        </p:txBody>
      </p:sp>
      <p:sp>
        <p:nvSpPr>
          <p:cNvPr id="8" name="Content Placeholder 2"/>
          <p:cNvSpPr txBox="1">
            <a:spLocks/>
          </p:cNvSpPr>
          <p:nvPr/>
        </p:nvSpPr>
        <p:spPr>
          <a:xfrm>
            <a:off x="4326740" y="3912863"/>
            <a:ext cx="4400505" cy="2171364"/>
          </a:xfrm>
          <a:prstGeom prst="rect">
            <a:avLst/>
          </a:prstGeom>
        </p:spPr>
        <p:txBody>
          <a:bodyPr wrap="square" lIns="0" tIns="0" rIns="0" bIns="0">
            <a:spAutoFit/>
          </a:bodyPr>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buNone/>
            </a:pPr>
            <a:r>
              <a:rPr lang="en-US" sz="2700" spc="-100" dirty="0">
                <a:solidFill>
                  <a:schemeClr val="accent4">
                    <a:alpha val="99000"/>
                  </a:schemeClr>
                </a:solidFill>
                <a:latin typeface="Segoe UI Light" pitchFamily="34" charset="0"/>
              </a:rPr>
              <a:t>Unsupported Reporting Services features</a:t>
            </a:r>
          </a:p>
          <a:p>
            <a:pPr marL="3175" lvl="1" indent="0" defTabSz="914325">
              <a:spcBef>
                <a:spcPts val="600"/>
              </a:spcBef>
              <a:buNone/>
            </a:pPr>
            <a:r>
              <a:rPr lang="en-US" sz="1500" spc="-51" dirty="0"/>
              <a:t>Report Builder</a:t>
            </a:r>
          </a:p>
          <a:p>
            <a:pPr marL="3175" lvl="1" indent="0" defTabSz="914325">
              <a:spcBef>
                <a:spcPts val="600"/>
              </a:spcBef>
              <a:buNone/>
            </a:pPr>
            <a:r>
              <a:rPr lang="en-US" sz="1500" spc="-51" dirty="0"/>
              <a:t>Subscriptions, schedules, caching </a:t>
            </a:r>
          </a:p>
          <a:p>
            <a:pPr marL="3175" lvl="1" indent="0" defTabSz="914325">
              <a:spcBef>
                <a:spcPts val="600"/>
              </a:spcBef>
              <a:buNone/>
            </a:pPr>
            <a:r>
              <a:rPr lang="en-US" sz="1500" spc="-51" dirty="0"/>
              <a:t>Custom extensions</a:t>
            </a:r>
          </a:p>
          <a:p>
            <a:pPr marL="3175" lvl="1" indent="0" defTabSz="914325">
              <a:spcBef>
                <a:spcPts val="600"/>
              </a:spcBef>
              <a:buNone/>
            </a:pPr>
            <a:r>
              <a:rPr lang="en-US" sz="1500" spc="-51" dirty="0"/>
              <a:t>Report models</a:t>
            </a:r>
          </a:p>
          <a:p>
            <a:pPr marL="3175" lvl="1" indent="0" defTabSz="914325">
              <a:spcBef>
                <a:spcPts val="600"/>
              </a:spcBef>
              <a:buNone/>
            </a:pPr>
            <a:r>
              <a:rPr lang="en-US" sz="1500" spc="-51" dirty="0"/>
              <a:t>External images </a:t>
            </a:r>
          </a:p>
        </p:txBody>
      </p:sp>
      <p:sp>
        <p:nvSpPr>
          <p:cNvPr id="9" name="Content Placeholder 2"/>
          <p:cNvSpPr txBox="1">
            <a:spLocks/>
          </p:cNvSpPr>
          <p:nvPr/>
        </p:nvSpPr>
        <p:spPr>
          <a:xfrm>
            <a:off x="390628" y="1447801"/>
            <a:ext cx="4009878" cy="1797415"/>
          </a:xfrm>
          <a:prstGeom prst="rect">
            <a:avLst/>
          </a:prstGeom>
        </p:spPr>
        <p:txBody>
          <a:bodyPr wrap="square" lIns="0" tIns="0" rIns="0" bIns="0">
            <a:spAutoFit/>
          </a:bodyPr>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buNone/>
            </a:pPr>
            <a:r>
              <a:rPr lang="en-US" sz="2700" spc="-100" dirty="0">
                <a:solidFill>
                  <a:schemeClr val="accent4">
                    <a:alpha val="99000"/>
                  </a:schemeClr>
                </a:solidFill>
                <a:latin typeface="Segoe UI Light" pitchFamily="34" charset="0"/>
              </a:rPr>
              <a:t>Use familiar technologies</a:t>
            </a:r>
          </a:p>
          <a:p>
            <a:pPr marL="3175" lvl="1" indent="0" defTabSz="914325">
              <a:spcBef>
                <a:spcPts val="600"/>
              </a:spcBef>
              <a:buNone/>
            </a:pPr>
            <a:r>
              <a:rPr lang="en-US" sz="1500" spc="-51" dirty="0"/>
              <a:t>Visual Studio Report Designer</a:t>
            </a:r>
          </a:p>
          <a:p>
            <a:pPr marL="3175" lvl="1" indent="0" defTabSz="914325">
              <a:spcBef>
                <a:spcPts val="600"/>
              </a:spcBef>
              <a:buNone/>
            </a:pPr>
            <a:r>
              <a:rPr lang="en-US" sz="1500" spc="-51" dirty="0"/>
              <a:t>RDL (Report Definition Language)</a:t>
            </a:r>
          </a:p>
          <a:p>
            <a:pPr marL="3175" lvl="1" indent="0" defTabSz="914325">
              <a:spcBef>
                <a:spcPts val="600"/>
              </a:spcBef>
              <a:buNone/>
            </a:pPr>
            <a:r>
              <a:rPr lang="en-US" sz="1500" spc="-51" dirty="0"/>
              <a:t>Report items and visualizations</a:t>
            </a:r>
          </a:p>
          <a:p>
            <a:pPr marL="3175" lvl="1" indent="0" defTabSz="914325">
              <a:spcBef>
                <a:spcPts val="600"/>
              </a:spcBef>
              <a:buNone/>
            </a:pPr>
            <a:r>
              <a:rPr lang="en-US" sz="1500" spc="-51" dirty="0"/>
              <a:t>Report Server Web Service / URL access</a:t>
            </a:r>
          </a:p>
          <a:p>
            <a:pPr marL="3175" lvl="1" indent="0" defTabSz="914325">
              <a:spcBef>
                <a:spcPts val="600"/>
              </a:spcBef>
              <a:buNone/>
            </a:pPr>
            <a:r>
              <a:rPr lang="en-US" sz="1500" spc="-51" dirty="0"/>
              <a:t>Visual Studio ReportViewer Control</a:t>
            </a:r>
            <a:endParaRPr lang="en-US" sz="1500" spc="-51" baseline="30000" dirty="0"/>
          </a:p>
        </p:txBody>
      </p:sp>
      <p:sp>
        <p:nvSpPr>
          <p:cNvPr id="10" name="Content Placeholder 2"/>
          <p:cNvSpPr txBox="1">
            <a:spLocks/>
          </p:cNvSpPr>
          <p:nvPr/>
        </p:nvSpPr>
        <p:spPr>
          <a:xfrm>
            <a:off x="390628" y="3912862"/>
            <a:ext cx="4009878" cy="2705356"/>
          </a:xfrm>
          <a:prstGeom prst="rect">
            <a:avLst/>
          </a:prstGeom>
        </p:spPr>
        <p:txBody>
          <a:bodyPr wrap="square" lIns="0" tIns="0" rIns="0" bIns="0">
            <a:spAutoFit/>
          </a:bodyPr>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buNone/>
            </a:pPr>
            <a:r>
              <a:rPr lang="en-US" sz="2700" spc="-100" dirty="0">
                <a:solidFill>
                  <a:schemeClr val="accent4">
                    <a:alpha val="99000"/>
                  </a:schemeClr>
                </a:solidFill>
                <a:latin typeface="Segoe UI Light" pitchFamily="34" charset="0"/>
              </a:rPr>
              <a:t>Identity and access control</a:t>
            </a:r>
          </a:p>
          <a:p>
            <a:pPr marL="3175" lvl="1" indent="0" defTabSz="914325">
              <a:spcBef>
                <a:spcPts val="600"/>
              </a:spcBef>
              <a:buNone/>
            </a:pPr>
            <a:r>
              <a:rPr lang="en-US" sz="1500" spc="-51" dirty="0"/>
              <a:t>SQL authentication supported </a:t>
            </a:r>
            <a:br>
              <a:rPr lang="en-US" sz="1500" spc="-51" dirty="0"/>
            </a:br>
            <a:r>
              <a:rPr lang="en-US" sz="1500" spc="-51" dirty="0"/>
              <a:t>(no support for integrated authentication)</a:t>
            </a:r>
          </a:p>
          <a:p>
            <a:pPr marL="3175" lvl="1" indent="0" defTabSz="914325">
              <a:spcBef>
                <a:spcPts val="600"/>
              </a:spcBef>
              <a:buNone/>
            </a:pPr>
            <a:r>
              <a:rPr lang="en-US" sz="1500" spc="-51" dirty="0"/>
              <a:t>Admin user configured during provisioning</a:t>
            </a:r>
          </a:p>
          <a:p>
            <a:pPr marL="3175" lvl="1" indent="0" defTabSz="914325">
              <a:spcBef>
                <a:spcPts val="600"/>
              </a:spcBef>
              <a:buNone/>
            </a:pPr>
            <a:r>
              <a:rPr lang="en-US" sz="1500" spc="-51" dirty="0"/>
              <a:t>Admin user has all rights on server, use for </a:t>
            </a:r>
            <a:r>
              <a:rPr lang="en-US" sz="1500" spc="-51" dirty="0" smtClean="0"/>
              <a:t/>
            </a:r>
            <a:br>
              <a:rPr lang="en-US" sz="1500" spc="-51" dirty="0" smtClean="0"/>
            </a:br>
            <a:r>
              <a:rPr lang="en-US" sz="1500" spc="-51" dirty="0" smtClean="0"/>
              <a:t>administration </a:t>
            </a:r>
            <a:r>
              <a:rPr lang="en-US" sz="1500" spc="-51" dirty="0"/>
              <a:t>only</a:t>
            </a:r>
          </a:p>
          <a:p>
            <a:pPr marL="3175" lvl="1" indent="0" defTabSz="914325">
              <a:spcBef>
                <a:spcPts val="600"/>
              </a:spcBef>
              <a:buNone/>
            </a:pPr>
            <a:r>
              <a:rPr lang="en-US" sz="1500" spc="-51" dirty="0"/>
              <a:t>Provision users using portal or web service</a:t>
            </a:r>
          </a:p>
          <a:p>
            <a:pPr marL="3175" lvl="1" indent="0" defTabSz="914325">
              <a:spcBef>
                <a:spcPts val="600"/>
              </a:spcBef>
              <a:buNone/>
            </a:pPr>
            <a:r>
              <a:rPr lang="en-US" sz="1500" spc="-51" dirty="0"/>
              <a:t>Add users to appropriate item (Browser, Publisher) </a:t>
            </a:r>
            <a:r>
              <a:rPr lang="en-US" sz="1500" spc="-51" dirty="0" smtClean="0"/>
              <a:t/>
            </a:r>
            <a:br>
              <a:rPr lang="en-US" sz="1500" spc="-51" dirty="0" smtClean="0"/>
            </a:br>
            <a:r>
              <a:rPr lang="en-US" sz="1500" spc="-51" dirty="0" smtClean="0"/>
              <a:t>and </a:t>
            </a:r>
            <a:r>
              <a:rPr lang="en-US" sz="1500" spc="-51" dirty="0"/>
              <a:t>system roles (User, Admin)</a:t>
            </a:r>
          </a:p>
          <a:p>
            <a:pPr marL="3175" lvl="1" indent="0" defTabSz="914325">
              <a:spcBef>
                <a:spcPts val="600"/>
              </a:spcBef>
              <a:buNone/>
            </a:pPr>
            <a:r>
              <a:rPr lang="en-US" sz="1500" spc="-51" dirty="0"/>
              <a:t>Grant item-level permissions to folders or reports</a:t>
            </a:r>
          </a:p>
        </p:txBody>
      </p:sp>
    </p:spTree>
    <p:extLst>
      <p:ext uri="{BB962C8B-B14F-4D97-AF65-F5344CB8AC3E}">
        <p14:creationId xmlns:p14="http://schemas.microsoft.com/office/powerpoint/2010/main" val="11598055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4747800" cy="1523494"/>
          </a:xfrm>
        </p:spPr>
        <p:txBody>
          <a:bodyPr/>
          <a:lstStyle/>
          <a:p>
            <a:r>
              <a:rPr lang="en-US" dirty="0"/>
              <a:t>SQL Azure Reporting Services</a:t>
            </a:r>
            <a:endParaRPr lang="en-US" sz="4800" dirty="0"/>
          </a:p>
        </p:txBody>
      </p:sp>
      <p:sp>
        <p:nvSpPr>
          <p:cNvPr id="5" name="Subtitle 4"/>
          <p:cNvSpPr>
            <a:spLocks noGrp="1"/>
          </p:cNvSpPr>
          <p:nvPr>
            <p:ph type="subTitle" idx="1"/>
          </p:nvPr>
        </p:nvSpPr>
        <p:spPr/>
        <p:txBody>
          <a:bodyPr/>
          <a:lstStyle/>
          <a:p>
            <a:endParaRPr lang="en-US" dirty="0"/>
          </a:p>
        </p:txBody>
      </p:sp>
      <p:sp>
        <p:nvSpPr>
          <p:cNvPr id="4" name="Text Placeholder 3"/>
          <p:cNvSpPr>
            <a:spLocks noGrp="1"/>
          </p:cNvSpPr>
          <p:nvPr>
            <p:ph type="body" sz="quarter" idx="10"/>
          </p:nvPr>
        </p:nvSpPr>
        <p:spPr/>
        <p:txBody>
          <a:bodyPr/>
          <a:lstStyle/>
          <a:p>
            <a:r>
              <a:rPr lang="en-US" dirty="0" smtClean="0"/>
              <a:t>demo</a:t>
            </a:r>
            <a:endParaRPr lang="en-US" dirty="0"/>
          </a:p>
        </p:txBody>
      </p:sp>
    </p:spTree>
    <p:extLst>
      <p:ext uri="{BB962C8B-B14F-4D97-AF65-F5344CB8AC3E}">
        <p14:creationId xmlns:p14="http://schemas.microsoft.com/office/powerpoint/2010/main" val="2094854529"/>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Synchronize Your Data</a:t>
            </a:r>
            <a:endParaRPr lang="en-US" dirty="0"/>
          </a:p>
        </p:txBody>
      </p:sp>
      <p:graphicFrame>
        <p:nvGraphicFramePr>
          <p:cNvPr id="6" name="Content Placeholder 8"/>
          <p:cNvGraphicFramePr>
            <a:graphicFrameLocks/>
          </p:cNvGraphicFramePr>
          <p:nvPr>
            <p:extLst>
              <p:ext uri="{D42A27DB-BD31-4B8C-83A1-F6EECF244321}">
                <p14:modId xmlns:p14="http://schemas.microsoft.com/office/powerpoint/2010/main" val="1499621447"/>
              </p:ext>
            </p:extLst>
          </p:nvPr>
        </p:nvGraphicFramePr>
        <p:xfrm>
          <a:off x="364807" y="1434269"/>
          <a:ext cx="4019835" cy="4669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ontent Placeholder 2"/>
          <p:cNvSpPr txBox="1">
            <a:spLocks/>
          </p:cNvSpPr>
          <p:nvPr/>
        </p:nvSpPr>
        <p:spPr>
          <a:xfrm>
            <a:off x="4572000" y="1434269"/>
            <a:ext cx="4181373" cy="5055230"/>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en-US" sz="2800" spc="-100" dirty="0">
                <a:solidFill>
                  <a:schemeClr val="accent1">
                    <a:alpha val="99000"/>
                  </a:schemeClr>
                </a:solidFill>
                <a:latin typeface="Segoe UI Light" pitchFamily="34" charset="0"/>
              </a:rPr>
              <a:t>SQL Azure Data Sync is</a:t>
            </a:r>
          </a:p>
          <a:p>
            <a:pPr marL="3175" lvl="1" indent="0" defTabSz="914325">
              <a:spcBef>
                <a:spcPts val="600"/>
              </a:spcBef>
              <a:buNone/>
            </a:pPr>
            <a:r>
              <a:rPr lang="en-US" sz="1400" spc="-51" dirty="0"/>
              <a:t>Microsoft Sync Framework technology delivered as a service </a:t>
            </a:r>
            <a:r>
              <a:rPr lang="en-US" sz="1400" spc="-51" dirty="0" smtClean="0"/>
              <a:t/>
            </a:r>
            <a:br>
              <a:rPr lang="en-US" sz="1400" spc="-51" dirty="0" smtClean="0"/>
            </a:br>
            <a:r>
              <a:rPr lang="en-US" sz="1400" spc="-51" dirty="0" smtClean="0"/>
              <a:t>on </a:t>
            </a:r>
            <a:r>
              <a:rPr lang="en-US" sz="1400" spc="-51" dirty="0"/>
              <a:t>the Windows Azure Platform</a:t>
            </a:r>
          </a:p>
          <a:p>
            <a:pPr marL="3175" lvl="1" indent="0" defTabSz="914325">
              <a:spcBef>
                <a:spcPts val="600"/>
              </a:spcBef>
              <a:buNone/>
            </a:pPr>
            <a:r>
              <a:rPr lang="en-US" sz="1400" spc="-51" dirty="0"/>
              <a:t>Ideal for scheduling synchronization between data sets hosted </a:t>
            </a:r>
            <a:r>
              <a:rPr lang="en-US" sz="1400" spc="-51" dirty="0" smtClean="0"/>
              <a:t/>
            </a:r>
            <a:br>
              <a:rPr lang="en-US" sz="1400" spc="-51" dirty="0" smtClean="0"/>
            </a:br>
            <a:r>
              <a:rPr lang="en-US" sz="1400" spc="-51" dirty="0" smtClean="0"/>
              <a:t>in </a:t>
            </a:r>
            <a:r>
              <a:rPr lang="en-US" sz="1400" spc="-51" dirty="0"/>
              <a:t>SQL Azure or SQL Server</a:t>
            </a:r>
          </a:p>
          <a:p>
            <a:pPr marL="3175" lvl="1" indent="0" defTabSz="914325">
              <a:spcBef>
                <a:spcPts val="600"/>
              </a:spcBef>
              <a:buNone/>
            </a:pPr>
            <a:r>
              <a:rPr lang="en-US" sz="1400" spc="-51" dirty="0"/>
              <a:t>Uses a hub and spoke topology</a:t>
            </a:r>
            <a:br>
              <a:rPr lang="en-US" sz="1400" spc="-51" dirty="0"/>
            </a:br>
            <a:endParaRPr lang="en-US" sz="1800" dirty="0" smtClean="0"/>
          </a:p>
          <a:p>
            <a:pPr marL="3175" lvl="1" indent="0" defTabSz="914325">
              <a:spcBef>
                <a:spcPts val="600"/>
              </a:spcBef>
              <a:spcAft>
                <a:spcPts val="300"/>
              </a:spcAft>
              <a:buNone/>
            </a:pPr>
            <a:r>
              <a:rPr lang="en-US" spc="-100" dirty="0">
                <a:solidFill>
                  <a:schemeClr val="accent1">
                    <a:alpha val="99000"/>
                  </a:schemeClr>
                </a:solidFill>
                <a:latin typeface="Segoe UI Light" pitchFamily="34" charset="0"/>
              </a:rPr>
              <a:t>Special </a:t>
            </a:r>
            <a:r>
              <a:rPr lang="en-US" spc="-100" dirty="0" smtClean="0">
                <a:solidFill>
                  <a:schemeClr val="accent1">
                    <a:alpha val="99000"/>
                  </a:schemeClr>
                </a:solidFill>
                <a:latin typeface="Segoe UI Light" pitchFamily="34" charset="0"/>
              </a:rPr>
              <a:t>considerations</a:t>
            </a:r>
            <a:endParaRPr lang="en-US" spc="-100" dirty="0">
              <a:solidFill>
                <a:schemeClr val="accent1">
                  <a:alpha val="99000"/>
                </a:schemeClr>
              </a:solidFill>
              <a:latin typeface="Segoe UI Light" pitchFamily="34" charset="0"/>
            </a:endParaRPr>
          </a:p>
          <a:p>
            <a:pPr marL="3175" lvl="1" indent="0" defTabSz="914325">
              <a:spcBef>
                <a:spcPts val="600"/>
              </a:spcBef>
              <a:spcAft>
                <a:spcPts val="300"/>
              </a:spcAft>
              <a:buNone/>
            </a:pPr>
            <a:r>
              <a:rPr lang="en-US" sz="1400" spc="-51" dirty="0"/>
              <a:t>Conflict resolution policy configured centrally (hub or client wins)</a:t>
            </a:r>
          </a:p>
          <a:p>
            <a:pPr marL="3175" lvl="1" indent="0" defTabSz="914325">
              <a:spcBef>
                <a:spcPts val="600"/>
              </a:spcBef>
              <a:spcAft>
                <a:spcPts val="300"/>
              </a:spcAft>
              <a:buNone/>
            </a:pPr>
            <a:r>
              <a:rPr lang="en-US" sz="1400" spc="-51" dirty="0"/>
              <a:t>Sync direction configured between each client and the hub </a:t>
            </a:r>
            <a:r>
              <a:rPr lang="en-US" sz="1400" spc="-51" dirty="0" smtClean="0"/>
              <a:t/>
            </a:r>
            <a:br>
              <a:rPr lang="en-US" sz="1400" spc="-51" dirty="0" smtClean="0"/>
            </a:br>
            <a:r>
              <a:rPr lang="en-US" sz="1400" spc="-51" dirty="0" smtClean="0"/>
              <a:t>(</a:t>
            </a:r>
            <a:r>
              <a:rPr lang="en-US" sz="1400" spc="-51" dirty="0"/>
              <a:t>to hub, from hub, bi-directional)</a:t>
            </a:r>
          </a:p>
          <a:p>
            <a:pPr marL="3175" lvl="1" indent="0" defTabSz="914325">
              <a:spcBef>
                <a:spcPts val="600"/>
              </a:spcBef>
              <a:spcAft>
                <a:spcPts val="300"/>
              </a:spcAft>
              <a:buNone/>
            </a:pPr>
            <a:r>
              <a:rPr lang="en-US" sz="1400" spc="-51" dirty="0"/>
              <a:t>Sync schedule must be between 5 minutes and 1 month</a:t>
            </a:r>
          </a:p>
          <a:p>
            <a:pPr marL="3175" lvl="1" indent="0" defTabSz="914325">
              <a:spcBef>
                <a:spcPts val="600"/>
              </a:spcBef>
              <a:spcAft>
                <a:spcPts val="300"/>
              </a:spcAft>
              <a:buNone/>
            </a:pPr>
            <a:r>
              <a:rPr lang="en-US" sz="1400" spc="-51" dirty="0"/>
              <a:t>Data sets include multiple tables and can be filtered, triggers are added to data set tables </a:t>
            </a:r>
          </a:p>
          <a:p>
            <a:pPr marL="3175" lvl="1" indent="0" defTabSz="914325">
              <a:spcBef>
                <a:spcPts val="600"/>
              </a:spcBef>
              <a:spcAft>
                <a:spcPts val="300"/>
              </a:spcAft>
              <a:buNone/>
            </a:pPr>
            <a:r>
              <a:rPr lang="en-US" sz="1400" spc="-51" dirty="0"/>
              <a:t>Tables added to hub and client schemas</a:t>
            </a:r>
          </a:p>
          <a:p>
            <a:pPr marL="3175" lvl="1" indent="0" defTabSz="914325">
              <a:spcBef>
                <a:spcPts val="600"/>
              </a:spcBef>
              <a:spcAft>
                <a:spcPts val="300"/>
              </a:spcAft>
              <a:buNone/>
            </a:pPr>
            <a:r>
              <a:rPr lang="en-US" sz="1400" spc="-51" dirty="0"/>
              <a:t>Agent must be installed for on-prem clients</a:t>
            </a:r>
          </a:p>
        </p:txBody>
      </p:sp>
    </p:spTree>
    <p:extLst>
      <p:ext uri="{BB962C8B-B14F-4D97-AF65-F5344CB8AC3E}">
        <p14:creationId xmlns:p14="http://schemas.microsoft.com/office/powerpoint/2010/main" val="20920805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500"/>
                                        <p:tgtEl>
                                          <p:spTgt spid="7">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fade">
                                      <p:cBhvr>
                                        <p:cTn id="16" dur="500"/>
                                        <p:tgtEl>
                                          <p:spTgt spid="7">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500"/>
                                        <p:tgtEl>
                                          <p:spTgt spid="7">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xEl>
                                              <p:pRg st="4" end="4"/>
                                            </p:txEl>
                                          </p:spTgt>
                                        </p:tgtEl>
                                        <p:attrNameLst>
                                          <p:attrName>style.visibility</p:attrName>
                                        </p:attrNameLst>
                                      </p:cBhvr>
                                      <p:to>
                                        <p:strVal val="visible"/>
                                      </p:to>
                                    </p:set>
                                    <p:animEffect transition="in" filter="fade">
                                      <p:cBhvr>
                                        <p:cTn id="24" dur="500"/>
                                        <p:tgtEl>
                                          <p:spTgt spid="7">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xEl>
                                              <p:pRg st="6" end="6"/>
                                            </p:txEl>
                                          </p:spTgt>
                                        </p:tgtEl>
                                        <p:attrNameLst>
                                          <p:attrName>style.visibility</p:attrName>
                                        </p:attrNameLst>
                                      </p:cBhvr>
                                      <p:to>
                                        <p:strVal val="visible"/>
                                      </p:to>
                                    </p:set>
                                    <p:animEffect transition="in" filter="fade">
                                      <p:cBhvr>
                                        <p:cTn id="30" dur="500"/>
                                        <p:tgtEl>
                                          <p:spTgt spid="7">
                                            <p:txEl>
                                              <p:pRg st="6" end="6"/>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xEl>
                                              <p:pRg st="7" end="7"/>
                                            </p:txEl>
                                          </p:spTgt>
                                        </p:tgtEl>
                                        <p:attrNameLst>
                                          <p:attrName>style.visibility</p:attrName>
                                        </p:attrNameLst>
                                      </p:cBhvr>
                                      <p:to>
                                        <p:strVal val="visible"/>
                                      </p:to>
                                    </p:set>
                                    <p:animEffect transition="in" filter="fade">
                                      <p:cBhvr>
                                        <p:cTn id="33" dur="500"/>
                                        <p:tgtEl>
                                          <p:spTgt spid="7">
                                            <p:txEl>
                                              <p:pRg st="7" end="7"/>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
                                            <p:txEl>
                                              <p:pRg st="8" end="8"/>
                                            </p:txEl>
                                          </p:spTgt>
                                        </p:tgtEl>
                                        <p:attrNameLst>
                                          <p:attrName>style.visibility</p:attrName>
                                        </p:attrNameLst>
                                      </p:cBhvr>
                                      <p:to>
                                        <p:strVal val="visible"/>
                                      </p:to>
                                    </p:set>
                                    <p:animEffect transition="in" filter="fade">
                                      <p:cBhvr>
                                        <p:cTn id="36" dur="500"/>
                                        <p:tgtEl>
                                          <p:spTgt spid="7">
                                            <p:txEl>
                                              <p:pRg st="8" end="8"/>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
                                            <p:txEl>
                                              <p:pRg st="9" end="9"/>
                                            </p:txEl>
                                          </p:spTgt>
                                        </p:tgtEl>
                                        <p:attrNameLst>
                                          <p:attrName>style.visibility</p:attrName>
                                        </p:attrNameLst>
                                      </p:cBhvr>
                                      <p:to>
                                        <p:strVal val="visible"/>
                                      </p:to>
                                    </p:set>
                                    <p:animEffect transition="in" filter="fade">
                                      <p:cBhvr>
                                        <p:cTn id="39" dur="500"/>
                                        <p:tgtEl>
                                          <p:spTgt spid="7">
                                            <p:txEl>
                                              <p:pRg st="9" end="9"/>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
                                            <p:txEl>
                                              <p:pRg st="10" end="10"/>
                                            </p:txEl>
                                          </p:spTgt>
                                        </p:tgtEl>
                                        <p:attrNameLst>
                                          <p:attrName>style.visibility</p:attrName>
                                        </p:attrNameLst>
                                      </p:cBhvr>
                                      <p:to>
                                        <p:strVal val="visible"/>
                                      </p:to>
                                    </p:set>
                                    <p:animEffect transition="in" filter="fade">
                                      <p:cBhvr>
                                        <p:cTn id="42"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389437" y="1447800"/>
            <a:ext cx="4011070" cy="4645182"/>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5" name="Title 4"/>
          <p:cNvSpPr>
            <a:spLocks noGrp="1"/>
          </p:cNvSpPr>
          <p:nvPr>
            <p:ph type="title"/>
          </p:nvPr>
        </p:nvSpPr>
        <p:spPr/>
        <p:txBody>
          <a:bodyPr/>
          <a:lstStyle/>
          <a:p>
            <a:r>
              <a:rPr lang="en-US" dirty="0" smtClean="0"/>
              <a:t>Synchronize Your Data</a:t>
            </a:r>
            <a:endParaRPr lang="en-US" dirty="0"/>
          </a:p>
        </p:txBody>
      </p:sp>
      <p:pic>
        <p:nvPicPr>
          <p:cNvPr id="6" name="Content Placeholder 7"/>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83704" y="2497593"/>
            <a:ext cx="3822536" cy="2545597"/>
          </a:xfrm>
          <a:prstGeom prst="rect">
            <a:avLst/>
          </a:prstGeom>
          <a:solidFill>
            <a:schemeClr val="bg1"/>
          </a:solidFill>
          <a:ln>
            <a:solidFill>
              <a:schemeClr val="bg1">
                <a:lumMod val="85000"/>
              </a:schemeClr>
            </a:solidFill>
          </a:ln>
          <a:effectLst>
            <a:outerShdw blurRad="50800" dist="25400" dir="2700000" algn="tl" rotWithShape="0">
              <a:prstClr val="black">
                <a:alpha val="10000"/>
              </a:prstClr>
            </a:outerShdw>
          </a:effectLst>
        </p:spPr>
      </p:pic>
      <p:sp>
        <p:nvSpPr>
          <p:cNvPr id="7" name="Content Placeholder 2"/>
          <p:cNvSpPr txBox="1">
            <a:spLocks/>
          </p:cNvSpPr>
          <p:nvPr/>
        </p:nvSpPr>
        <p:spPr>
          <a:xfrm>
            <a:off x="4580709" y="1434269"/>
            <a:ext cx="4563291" cy="5055230"/>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en-US" sz="2400" spc="-100" dirty="0">
                <a:solidFill>
                  <a:schemeClr val="accent2">
                    <a:alpha val="99000"/>
                  </a:schemeClr>
                </a:solidFill>
                <a:latin typeface="Segoe UI Light" pitchFamily="34" charset="0"/>
              </a:rPr>
              <a:t>Provisioning synchronization groups</a:t>
            </a:r>
          </a:p>
          <a:p>
            <a:pPr marL="3175" lvl="1" indent="0" defTabSz="914325">
              <a:spcBef>
                <a:spcPts val="300"/>
              </a:spcBef>
              <a:buNone/>
            </a:pPr>
            <a:r>
              <a:rPr lang="en-US" sz="1400" spc="-51" dirty="0"/>
              <a:t>Deploy database to hub and clients</a:t>
            </a:r>
          </a:p>
          <a:p>
            <a:pPr marL="3175" lvl="1" indent="0" defTabSz="914325">
              <a:spcBef>
                <a:spcPts val="300"/>
              </a:spcBef>
              <a:buNone/>
            </a:pPr>
            <a:r>
              <a:rPr lang="en-US" sz="1400" spc="-51" dirty="0"/>
              <a:t>Set synchronization schedule</a:t>
            </a:r>
          </a:p>
          <a:p>
            <a:pPr marL="3175" lvl="1" indent="0" defTabSz="914325">
              <a:spcBef>
                <a:spcPts val="300"/>
              </a:spcBef>
              <a:buNone/>
            </a:pPr>
            <a:r>
              <a:rPr lang="en-US" sz="1400" spc="-51" dirty="0"/>
              <a:t>Set conflict resolution policy</a:t>
            </a:r>
          </a:p>
          <a:p>
            <a:pPr marL="3175" lvl="1" indent="0" defTabSz="914325">
              <a:spcBef>
                <a:spcPts val="300"/>
              </a:spcBef>
              <a:buNone/>
            </a:pPr>
            <a:r>
              <a:rPr lang="en-US" sz="1400" spc="-51" dirty="0"/>
              <a:t>Define data set</a:t>
            </a:r>
          </a:p>
          <a:p>
            <a:pPr marL="3175" lvl="1" indent="0" defTabSz="914325">
              <a:spcBef>
                <a:spcPts val="300"/>
              </a:spcBef>
              <a:buNone/>
            </a:pPr>
            <a:r>
              <a:rPr lang="en-US" sz="1400" spc="-51" dirty="0"/>
              <a:t>Add SQL Azure clients to topology</a:t>
            </a:r>
          </a:p>
          <a:p>
            <a:pPr marL="3175" lvl="1" indent="0" defTabSz="914325">
              <a:spcBef>
                <a:spcPts val="300"/>
              </a:spcBef>
              <a:buNone/>
            </a:pPr>
            <a:r>
              <a:rPr lang="en-US" sz="1400" spc="-51" dirty="0"/>
              <a:t>Install agents on SQL Server clients and add them to topology using keys</a:t>
            </a:r>
          </a:p>
          <a:p>
            <a:pPr marL="3175" lvl="1" indent="0" defTabSz="914325">
              <a:spcBef>
                <a:spcPts val="300"/>
              </a:spcBef>
              <a:buNone/>
            </a:pPr>
            <a:r>
              <a:rPr lang="en-US" sz="1400" spc="-51" dirty="0"/>
              <a:t>Deploy topology</a:t>
            </a:r>
            <a:br>
              <a:rPr lang="en-US" sz="1400" spc="-51" dirty="0"/>
            </a:br>
            <a:endParaRPr lang="en-US" sz="1800" dirty="0" smtClean="0"/>
          </a:p>
          <a:p>
            <a:pPr marL="3175" lvl="1" indent="0" defTabSz="914325">
              <a:spcBef>
                <a:spcPts val="0"/>
              </a:spcBef>
              <a:spcAft>
                <a:spcPts val="300"/>
              </a:spcAft>
              <a:buNone/>
            </a:pPr>
            <a:r>
              <a:rPr lang="en-US" sz="2400" spc="-100" dirty="0">
                <a:solidFill>
                  <a:schemeClr val="accent2">
                    <a:alpha val="99000"/>
                  </a:schemeClr>
                </a:solidFill>
                <a:latin typeface="Segoe UI Light" pitchFamily="34" charset="0"/>
              </a:rPr>
              <a:t>Operational considerations</a:t>
            </a:r>
          </a:p>
          <a:p>
            <a:pPr marL="3175" lvl="1" indent="0" defTabSz="914325">
              <a:spcBef>
                <a:spcPts val="300"/>
              </a:spcBef>
              <a:spcAft>
                <a:spcPts val="300"/>
              </a:spcAft>
              <a:buNone/>
            </a:pPr>
            <a:r>
              <a:rPr lang="en-US" sz="1400" spc="-51" dirty="0"/>
              <a:t>Manual synchronization supported</a:t>
            </a:r>
          </a:p>
          <a:p>
            <a:pPr marL="3175" lvl="1" indent="0" defTabSz="914325">
              <a:spcBef>
                <a:spcPts val="300"/>
              </a:spcBef>
              <a:spcAft>
                <a:spcPts val="300"/>
              </a:spcAft>
              <a:buNone/>
            </a:pPr>
            <a:r>
              <a:rPr lang="en-US" sz="1400" spc="-51" dirty="0"/>
              <a:t>Hub updates require one synchronization to distribute to all clients</a:t>
            </a:r>
          </a:p>
          <a:p>
            <a:pPr marL="3175" lvl="1" indent="0" defTabSz="914325">
              <a:spcBef>
                <a:spcPts val="300"/>
              </a:spcBef>
              <a:spcAft>
                <a:spcPts val="300"/>
              </a:spcAft>
              <a:buNone/>
            </a:pPr>
            <a:r>
              <a:rPr lang="en-US" sz="1400" spc="-51" dirty="0"/>
              <a:t>Client updates require two synchronizations to distribute </a:t>
            </a:r>
            <a:r>
              <a:rPr lang="en-US" sz="1400" spc="-51" dirty="0" smtClean="0"/>
              <a:t/>
            </a:r>
            <a:br>
              <a:rPr lang="en-US" sz="1400" spc="-51" dirty="0" smtClean="0"/>
            </a:br>
            <a:r>
              <a:rPr lang="en-US" sz="1400" spc="-51" dirty="0" smtClean="0"/>
              <a:t>to </a:t>
            </a:r>
            <a:r>
              <a:rPr lang="en-US" sz="1400" spc="-51" dirty="0"/>
              <a:t>all clients</a:t>
            </a:r>
          </a:p>
          <a:p>
            <a:pPr marL="3175" lvl="1" indent="0" defTabSz="914325">
              <a:spcBef>
                <a:spcPts val="300"/>
              </a:spcBef>
              <a:spcAft>
                <a:spcPts val="300"/>
              </a:spcAft>
              <a:buNone/>
            </a:pPr>
            <a:r>
              <a:rPr lang="en-US" sz="1400" spc="-51" dirty="0"/>
              <a:t>Sync Framework triggers may affect application behavior</a:t>
            </a:r>
          </a:p>
        </p:txBody>
      </p:sp>
    </p:spTree>
    <p:extLst>
      <p:ext uri="{BB962C8B-B14F-4D97-AF65-F5344CB8AC3E}">
        <p14:creationId xmlns:p14="http://schemas.microsoft.com/office/powerpoint/2010/main" val="1092237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500"/>
                                        <p:tgtEl>
                                          <p:spTgt spid="7">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500"/>
                                        <p:tgtEl>
                                          <p:spTgt spid="7">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fade">
                                      <p:cBhvr>
                                        <p:cTn id="22" dur="500"/>
                                        <p:tgtEl>
                                          <p:spTgt spid="7">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animEffect transition="in" filter="fade">
                                      <p:cBhvr>
                                        <p:cTn id="25" dur="500"/>
                                        <p:tgtEl>
                                          <p:spTgt spid="7">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xEl>
                                              <p:pRg st="7" end="7"/>
                                            </p:txEl>
                                          </p:spTgt>
                                        </p:tgtEl>
                                        <p:attrNameLst>
                                          <p:attrName>style.visibility</p:attrName>
                                        </p:attrNameLst>
                                      </p:cBhvr>
                                      <p:to>
                                        <p:strVal val="visible"/>
                                      </p:to>
                                    </p:set>
                                    <p:animEffect transition="in" filter="fade">
                                      <p:cBhvr>
                                        <p:cTn id="28" dur="500"/>
                                        <p:tgtEl>
                                          <p:spTgt spid="7">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txEl>
                                              <p:pRg st="8" end="8"/>
                                            </p:txEl>
                                          </p:spTgt>
                                        </p:tgtEl>
                                        <p:attrNameLst>
                                          <p:attrName>style.visibility</p:attrName>
                                        </p:attrNameLst>
                                      </p:cBhvr>
                                      <p:to>
                                        <p:strVal val="visible"/>
                                      </p:to>
                                    </p:set>
                                    <p:animEffect transition="in" filter="fade">
                                      <p:cBhvr>
                                        <p:cTn id="36" dur="500"/>
                                        <p:tgtEl>
                                          <p:spTgt spid="7">
                                            <p:txEl>
                                              <p:pRg st="8" end="8"/>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
                                            <p:txEl>
                                              <p:pRg st="9" end="9"/>
                                            </p:txEl>
                                          </p:spTgt>
                                        </p:tgtEl>
                                        <p:attrNameLst>
                                          <p:attrName>style.visibility</p:attrName>
                                        </p:attrNameLst>
                                      </p:cBhvr>
                                      <p:to>
                                        <p:strVal val="visible"/>
                                      </p:to>
                                    </p:set>
                                    <p:animEffect transition="in" filter="fade">
                                      <p:cBhvr>
                                        <p:cTn id="39" dur="500"/>
                                        <p:tgtEl>
                                          <p:spTgt spid="7">
                                            <p:txEl>
                                              <p:pRg st="9" end="9"/>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
                                            <p:txEl>
                                              <p:pRg st="10" end="10"/>
                                            </p:txEl>
                                          </p:spTgt>
                                        </p:tgtEl>
                                        <p:attrNameLst>
                                          <p:attrName>style.visibility</p:attrName>
                                        </p:attrNameLst>
                                      </p:cBhvr>
                                      <p:to>
                                        <p:strVal val="visible"/>
                                      </p:to>
                                    </p:set>
                                    <p:animEffect transition="in" filter="fade">
                                      <p:cBhvr>
                                        <p:cTn id="42" dur="500"/>
                                        <p:tgtEl>
                                          <p:spTgt spid="7">
                                            <p:txEl>
                                              <p:pRg st="10" end="1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
                                            <p:txEl>
                                              <p:pRg st="11" end="11"/>
                                            </p:txEl>
                                          </p:spTgt>
                                        </p:tgtEl>
                                        <p:attrNameLst>
                                          <p:attrName>style.visibility</p:attrName>
                                        </p:attrNameLst>
                                      </p:cBhvr>
                                      <p:to>
                                        <p:strVal val="visible"/>
                                      </p:to>
                                    </p:set>
                                    <p:animEffect transition="in" filter="fade">
                                      <p:cBhvr>
                                        <p:cTn id="45" dur="500"/>
                                        <p:tgtEl>
                                          <p:spTgt spid="7">
                                            <p:txEl>
                                              <p:pRg st="11" end="11"/>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7">
                                            <p:txEl>
                                              <p:pRg st="12" end="12"/>
                                            </p:txEl>
                                          </p:spTgt>
                                        </p:tgtEl>
                                        <p:attrNameLst>
                                          <p:attrName>style.visibility</p:attrName>
                                        </p:attrNameLst>
                                      </p:cBhvr>
                                      <p:to>
                                        <p:strVal val="visible"/>
                                      </p:to>
                                    </p:set>
                                    <p:animEffect transition="in" filter="fade">
                                      <p:cBhvr>
                                        <p:cTn id="48" dur="500"/>
                                        <p:tgtEl>
                                          <p:spTgt spid="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SQL Azure DataSync</a:t>
            </a:r>
            <a:endParaRPr lang="en-US" sz="4800" dirty="0"/>
          </a:p>
        </p:txBody>
      </p:sp>
      <p:sp>
        <p:nvSpPr>
          <p:cNvPr id="3" name="Subtitle 2"/>
          <p:cNvSpPr>
            <a:spLocks noGrp="1"/>
          </p:cNvSpPr>
          <p:nvPr>
            <p:ph type="subTitle" idx="1"/>
          </p:nvPr>
        </p:nvSpPr>
        <p:spPr/>
        <p:txBody>
          <a:bodyPr/>
          <a:lstStyle/>
          <a:p>
            <a:endParaRPr lang="en-US" dirty="0"/>
          </a:p>
        </p:txBody>
      </p:sp>
      <p:sp>
        <p:nvSpPr>
          <p:cNvPr id="4" name="Text Placeholder 3"/>
          <p:cNvSpPr>
            <a:spLocks noGrp="1"/>
          </p:cNvSpPr>
          <p:nvPr>
            <p:ph type="body" sz="quarter" idx="10"/>
          </p:nvPr>
        </p:nvSpPr>
        <p:spPr/>
        <p:txBody>
          <a:bodyPr/>
          <a:lstStyle/>
          <a:p>
            <a:r>
              <a:rPr lang="en-US" dirty="0" smtClean="0"/>
              <a:t>demo</a:t>
            </a:r>
            <a:endParaRPr lang="en-US" dirty="0"/>
          </a:p>
        </p:txBody>
      </p:sp>
    </p:spTree>
    <p:extLst>
      <p:ext uri="{BB962C8B-B14F-4D97-AF65-F5344CB8AC3E}">
        <p14:creationId xmlns:p14="http://schemas.microsoft.com/office/powerpoint/2010/main" val="1924005929"/>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Scale Out Your Data</a:t>
            </a:r>
            <a:endParaRPr lang="en-US" dirty="0"/>
          </a:p>
        </p:txBody>
      </p:sp>
      <p:sp>
        <p:nvSpPr>
          <p:cNvPr id="7" name="Content Placeholder 2"/>
          <p:cNvSpPr txBox="1">
            <a:spLocks/>
          </p:cNvSpPr>
          <p:nvPr/>
        </p:nvSpPr>
        <p:spPr>
          <a:xfrm>
            <a:off x="4572000" y="1434269"/>
            <a:ext cx="4181373" cy="5055230"/>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en-US" sz="2400" spc="-100" dirty="0">
                <a:solidFill>
                  <a:schemeClr val="accent4">
                    <a:alpha val="99000"/>
                  </a:schemeClr>
                </a:solidFill>
                <a:latin typeface="Segoe UI Light" pitchFamily="34" charset="0"/>
              </a:rPr>
              <a:t>SQL Azure Federations provides</a:t>
            </a:r>
          </a:p>
          <a:p>
            <a:pPr marL="3175" lvl="1" indent="0" defTabSz="914325">
              <a:spcBef>
                <a:spcPts val="600"/>
              </a:spcBef>
              <a:buNone/>
            </a:pPr>
            <a:r>
              <a:rPr lang="en-US" sz="1400" spc="-51" dirty="0"/>
              <a:t>Integrated database sharding that can scale to hundreds </a:t>
            </a:r>
            <a:r>
              <a:rPr lang="en-US" sz="1400" spc="-51" dirty="0" smtClean="0"/>
              <a:t/>
            </a:r>
            <a:br>
              <a:rPr lang="en-US" sz="1400" spc="-51" dirty="0" smtClean="0"/>
            </a:br>
            <a:r>
              <a:rPr lang="en-US" sz="1400" spc="-51" dirty="0" smtClean="0"/>
              <a:t>of </a:t>
            </a:r>
            <a:r>
              <a:rPr lang="en-US" sz="1400" spc="-51" dirty="0"/>
              <a:t>nodes</a:t>
            </a:r>
          </a:p>
          <a:p>
            <a:pPr marL="3175" lvl="1" indent="0" defTabSz="914325">
              <a:spcBef>
                <a:spcPts val="600"/>
              </a:spcBef>
              <a:buNone/>
            </a:pPr>
            <a:r>
              <a:rPr lang="en-US" sz="1400" spc="-51" dirty="0"/>
              <a:t>Multi-tenancy via flexible repartitioning</a:t>
            </a:r>
          </a:p>
          <a:p>
            <a:pPr marL="3175" lvl="1" indent="0" defTabSz="914325">
              <a:spcBef>
                <a:spcPts val="600"/>
              </a:spcBef>
              <a:buNone/>
            </a:pPr>
            <a:r>
              <a:rPr lang="en-US" sz="1400" spc="-51" dirty="0"/>
              <a:t>Online split operations to minimize downtime</a:t>
            </a:r>
          </a:p>
          <a:p>
            <a:pPr marL="3175" lvl="1" indent="0" defTabSz="914325">
              <a:spcBef>
                <a:spcPts val="600"/>
              </a:spcBef>
              <a:buNone/>
            </a:pPr>
            <a:r>
              <a:rPr lang="en-US" sz="1400" spc="-51" dirty="0"/>
              <a:t>Automatic data discovery regardless of changes in how data is partitioned</a:t>
            </a:r>
            <a:r>
              <a:rPr lang="en-US" sz="1200" spc="-51" dirty="0"/>
              <a:t/>
            </a:r>
            <a:br>
              <a:rPr lang="en-US" sz="1200" spc="-51" dirty="0"/>
            </a:br>
            <a:endParaRPr lang="en-US" sz="1600" dirty="0" smtClean="0"/>
          </a:p>
          <a:p>
            <a:pPr marL="3175" lvl="1" indent="0" defTabSz="914325">
              <a:spcBef>
                <a:spcPts val="600"/>
              </a:spcBef>
              <a:buNone/>
            </a:pPr>
            <a:r>
              <a:rPr lang="en-US" sz="2400" spc="-100" dirty="0">
                <a:solidFill>
                  <a:schemeClr val="accent4">
                    <a:alpha val="99000"/>
                  </a:schemeClr>
                </a:solidFill>
                <a:latin typeface="Segoe UI Light" pitchFamily="34" charset="0"/>
              </a:rPr>
              <a:t>Special considerations</a:t>
            </a:r>
          </a:p>
          <a:p>
            <a:pPr marL="3175" lvl="1" indent="0" defTabSz="914325">
              <a:spcBef>
                <a:spcPts val="600"/>
              </a:spcBef>
              <a:buNone/>
            </a:pPr>
            <a:r>
              <a:rPr lang="en-US" sz="1400" spc="-51" dirty="0"/>
              <a:t>A logical database can contain multiple federations</a:t>
            </a:r>
          </a:p>
          <a:p>
            <a:pPr marL="3175" lvl="1" indent="0" defTabSz="914325">
              <a:spcBef>
                <a:spcPts val="600"/>
              </a:spcBef>
              <a:buNone/>
            </a:pPr>
            <a:r>
              <a:rPr lang="en-US" sz="1400" spc="-51" dirty="0"/>
              <a:t>Distribution scheme supports int, bigint, guid, and varbinary types</a:t>
            </a:r>
          </a:p>
          <a:p>
            <a:pPr marL="3175" lvl="1" indent="0" defTabSz="914325">
              <a:spcBef>
                <a:spcPts val="600"/>
              </a:spcBef>
              <a:buNone/>
            </a:pPr>
            <a:r>
              <a:rPr lang="en-US" sz="1400" spc="-51" dirty="0"/>
              <a:t>Filtering routes connection to appropriate shard regardless of changes in partitions</a:t>
            </a:r>
          </a:p>
          <a:p>
            <a:pPr marL="3175" lvl="1" indent="0" defTabSz="914325">
              <a:spcBef>
                <a:spcPts val="600"/>
              </a:spcBef>
              <a:buNone/>
            </a:pPr>
            <a:r>
              <a:rPr lang="en-US" sz="1400" spc="-51" dirty="0"/>
              <a:t>Merge, fan-out queries and automatic distribution of schema changes not supported in initial release</a:t>
            </a:r>
          </a:p>
        </p:txBody>
      </p:sp>
      <p:sp>
        <p:nvSpPr>
          <p:cNvPr id="32" name="Rounded Rectangle 4"/>
          <p:cNvSpPr/>
          <p:nvPr/>
        </p:nvSpPr>
        <p:spPr>
          <a:xfrm>
            <a:off x="372659" y="1659759"/>
            <a:ext cx="3868704" cy="1308048"/>
          </a:xfrm>
          <a:prstGeom prst="rect">
            <a:avLst/>
          </a:prstGeom>
          <a:scene3d>
            <a:camera prst="orthographicFront" zoom="95000"/>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endParaRPr lang="en-US" sz="4000" kern="1200" dirty="0"/>
          </a:p>
        </p:txBody>
      </p:sp>
      <p:sp>
        <p:nvSpPr>
          <p:cNvPr id="30" name="Rounded Rectangle 6"/>
          <p:cNvSpPr/>
          <p:nvPr/>
        </p:nvSpPr>
        <p:spPr>
          <a:xfrm>
            <a:off x="364774" y="3142837"/>
            <a:ext cx="1466849" cy="1308048"/>
          </a:xfrm>
          <a:prstGeom prst="rect">
            <a:avLst/>
          </a:prstGeom>
          <a:solidFill>
            <a:schemeClr val="accent1"/>
          </a:solidFill>
          <a:ln>
            <a:noFill/>
          </a:ln>
          <a:scene3d>
            <a:camera prst="orthographicFront" zoom="95000"/>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algn="ctr" defTabSz="889000">
              <a:lnSpc>
                <a:spcPct val="90000"/>
              </a:lnSpc>
              <a:spcBef>
                <a:spcPct val="0"/>
              </a:spcBef>
              <a:spcAft>
                <a:spcPct val="35000"/>
              </a:spcAft>
            </a:pPr>
            <a:r>
              <a:rPr lang="en-US" sz="1400" dirty="0">
                <a:solidFill>
                  <a:schemeClr val="lt1">
                    <a:alpha val="99000"/>
                  </a:schemeClr>
                </a:solidFill>
              </a:rPr>
              <a:t>Multi-Tenant Db</a:t>
            </a:r>
          </a:p>
        </p:txBody>
      </p:sp>
      <p:sp>
        <p:nvSpPr>
          <p:cNvPr id="27" name="Rectangle 26"/>
          <p:cNvSpPr/>
          <p:nvPr/>
        </p:nvSpPr>
        <p:spPr>
          <a:xfrm>
            <a:off x="342129" y="4585221"/>
            <a:ext cx="748241" cy="1389438"/>
          </a:xfrm>
          <a:prstGeom prst="rect">
            <a:avLst/>
          </a:prstGeom>
          <a:solidFill>
            <a:schemeClr val="accent2"/>
          </a:solidFill>
          <a:scene3d>
            <a:camera prst="orthographicFront" zoom="95000"/>
            <a:lightRig rig="flat" dir="t"/>
          </a:scene3d>
          <a:sp3d extrusionH="381000" contourW="38100" prstMaterial="matte">
            <a:contourClr>
              <a:schemeClr val="lt1"/>
            </a:contourClr>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8" name="Rounded Rectangle 8"/>
          <p:cNvSpPr/>
          <p:nvPr/>
        </p:nvSpPr>
        <p:spPr>
          <a:xfrm>
            <a:off x="364045" y="4614434"/>
            <a:ext cx="704410" cy="1331012"/>
          </a:xfrm>
          <a:prstGeom prst="rect">
            <a:avLst/>
          </a:prstGeom>
          <a:scene3d>
            <a:camera prst="orthographicFront" zoom="95000"/>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1400" kern="1200" dirty="0" smtClean="0">
                <a:solidFill>
                  <a:schemeClr val="lt1">
                    <a:alpha val="99000"/>
                  </a:schemeClr>
                </a:solidFill>
              </a:rPr>
              <a:t>Tenant 1</a:t>
            </a:r>
            <a:endParaRPr lang="en-US" sz="1400" kern="1200" dirty="0">
              <a:solidFill>
                <a:schemeClr val="lt1">
                  <a:alpha val="99000"/>
                </a:schemeClr>
              </a:solidFill>
            </a:endParaRPr>
          </a:p>
        </p:txBody>
      </p:sp>
      <p:sp>
        <p:nvSpPr>
          <p:cNvPr id="25" name="Rectangle 24"/>
          <p:cNvSpPr/>
          <p:nvPr/>
        </p:nvSpPr>
        <p:spPr>
          <a:xfrm>
            <a:off x="1086619" y="4585221"/>
            <a:ext cx="748241" cy="1389438"/>
          </a:xfrm>
          <a:prstGeom prst="rect">
            <a:avLst/>
          </a:prstGeom>
          <a:solidFill>
            <a:schemeClr val="accent2"/>
          </a:solidFill>
          <a:scene3d>
            <a:camera prst="orthographicFront" zoom="95000"/>
            <a:lightRig rig="flat" dir="t"/>
          </a:scene3d>
          <a:sp3d extrusionH="381000" contourW="38100" prstMaterial="matte">
            <a:contourClr>
              <a:schemeClr val="lt1"/>
            </a:contourClr>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6" name="Rounded Rectangle 10"/>
          <p:cNvSpPr/>
          <p:nvPr/>
        </p:nvSpPr>
        <p:spPr>
          <a:xfrm>
            <a:off x="1108534" y="4614434"/>
            <a:ext cx="704410" cy="1331012"/>
          </a:xfrm>
          <a:prstGeom prst="rect">
            <a:avLst/>
          </a:prstGeom>
          <a:scene3d>
            <a:camera prst="orthographicFront" zoom="95000"/>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algn="ctr" defTabSz="889000">
              <a:lnSpc>
                <a:spcPct val="90000"/>
              </a:lnSpc>
              <a:spcBef>
                <a:spcPct val="0"/>
              </a:spcBef>
              <a:spcAft>
                <a:spcPct val="35000"/>
              </a:spcAft>
            </a:pPr>
            <a:r>
              <a:rPr lang="en-US" sz="1400" dirty="0">
                <a:solidFill>
                  <a:schemeClr val="lt1">
                    <a:alpha val="99000"/>
                  </a:schemeClr>
                </a:solidFill>
              </a:rPr>
              <a:t>Tenant 2</a:t>
            </a:r>
          </a:p>
        </p:txBody>
      </p:sp>
      <p:sp>
        <p:nvSpPr>
          <p:cNvPr id="24" name="Rounded Rectangle 12"/>
          <p:cNvSpPr/>
          <p:nvPr/>
        </p:nvSpPr>
        <p:spPr>
          <a:xfrm>
            <a:off x="1910104" y="3131355"/>
            <a:ext cx="704410" cy="1331012"/>
          </a:xfrm>
          <a:prstGeom prst="rect">
            <a:avLst/>
          </a:prstGeom>
          <a:solidFill>
            <a:schemeClr val="accent1"/>
          </a:solidFill>
          <a:ln>
            <a:noFill/>
          </a:ln>
          <a:scene3d>
            <a:camera prst="orthographicFront" zoom="95000"/>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algn="ctr" defTabSz="889000">
              <a:lnSpc>
                <a:spcPct val="90000"/>
              </a:lnSpc>
              <a:spcBef>
                <a:spcPct val="0"/>
              </a:spcBef>
              <a:spcAft>
                <a:spcPct val="35000"/>
              </a:spcAft>
            </a:pPr>
            <a:r>
              <a:rPr lang="en-US" sz="1400" dirty="0">
                <a:solidFill>
                  <a:schemeClr val="lt1">
                    <a:alpha val="99000"/>
                  </a:schemeClr>
                </a:solidFill>
              </a:rPr>
              <a:t>Tenant 3 Db</a:t>
            </a:r>
          </a:p>
        </p:txBody>
      </p:sp>
      <p:sp>
        <p:nvSpPr>
          <p:cNvPr id="22" name="Rounded Rectangle 14"/>
          <p:cNvSpPr/>
          <p:nvPr/>
        </p:nvSpPr>
        <p:spPr>
          <a:xfrm>
            <a:off x="2692995" y="3142837"/>
            <a:ext cx="1466849" cy="1308048"/>
          </a:xfrm>
          <a:prstGeom prst="rect">
            <a:avLst/>
          </a:prstGeom>
          <a:solidFill>
            <a:schemeClr val="accent1"/>
          </a:solidFill>
          <a:ln>
            <a:noFill/>
          </a:ln>
          <a:scene3d>
            <a:camera prst="orthographicFront" zoom="95000"/>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algn="ctr" defTabSz="889000">
              <a:lnSpc>
                <a:spcPct val="90000"/>
              </a:lnSpc>
              <a:spcBef>
                <a:spcPct val="0"/>
              </a:spcBef>
              <a:spcAft>
                <a:spcPct val="35000"/>
              </a:spcAft>
            </a:pPr>
            <a:r>
              <a:rPr lang="en-US" sz="1400" dirty="0">
                <a:solidFill>
                  <a:schemeClr val="lt1">
                    <a:alpha val="99000"/>
                  </a:schemeClr>
                </a:solidFill>
              </a:rPr>
              <a:t>Tenant 4</a:t>
            </a:r>
          </a:p>
        </p:txBody>
      </p:sp>
      <p:grpSp>
        <p:nvGrpSpPr>
          <p:cNvPr id="33" name="Group 32"/>
          <p:cNvGrpSpPr/>
          <p:nvPr/>
        </p:nvGrpSpPr>
        <p:grpSpPr>
          <a:xfrm>
            <a:off x="2720171" y="4585221"/>
            <a:ext cx="1439675" cy="1389438"/>
            <a:chOff x="3590662" y="4585221"/>
            <a:chExt cx="1988101" cy="1389438"/>
          </a:xfrm>
          <a:solidFill>
            <a:schemeClr val="accent2"/>
          </a:solidFill>
        </p:grpSpPr>
        <p:sp>
          <p:nvSpPr>
            <p:cNvPr id="19" name="Rectangle 18"/>
            <p:cNvSpPr/>
            <p:nvPr/>
          </p:nvSpPr>
          <p:spPr>
            <a:xfrm>
              <a:off x="3590662" y="4585221"/>
              <a:ext cx="997395" cy="1389438"/>
            </a:xfrm>
            <a:prstGeom prst="rect">
              <a:avLst/>
            </a:prstGeom>
            <a:grpFill/>
            <a:scene3d>
              <a:camera prst="orthographicFront" zoom="95000"/>
              <a:lightRig rig="flat" dir="t"/>
            </a:scene3d>
            <a:sp3d extrusionH="381000" contourW="38100" prstMaterial="matte">
              <a:contourClr>
                <a:schemeClr val="lt1"/>
              </a:contourClr>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Rounded Rectangle 16"/>
            <p:cNvSpPr/>
            <p:nvPr/>
          </p:nvSpPr>
          <p:spPr>
            <a:xfrm>
              <a:off x="3649087" y="4614434"/>
              <a:ext cx="938969" cy="1331012"/>
            </a:xfrm>
            <a:prstGeom prst="rect">
              <a:avLst/>
            </a:prstGeom>
            <a:noFill/>
            <a:scene3d>
              <a:camera prst="orthographicFront" zoom="95000"/>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algn="ctr" defTabSz="889000">
                <a:lnSpc>
                  <a:spcPct val="90000"/>
                </a:lnSpc>
                <a:spcBef>
                  <a:spcPct val="0"/>
                </a:spcBef>
                <a:spcAft>
                  <a:spcPct val="35000"/>
                </a:spcAft>
              </a:pPr>
              <a:r>
                <a:rPr lang="en-US" sz="1400" dirty="0">
                  <a:solidFill>
                    <a:schemeClr val="lt1">
                      <a:alpha val="99000"/>
                    </a:schemeClr>
                  </a:solidFill>
                </a:rPr>
                <a:t>Tenant 4 Db 1</a:t>
              </a:r>
            </a:p>
          </p:txBody>
        </p:sp>
        <p:sp>
          <p:nvSpPr>
            <p:cNvPr id="17" name="Rectangle 16"/>
            <p:cNvSpPr/>
            <p:nvPr/>
          </p:nvSpPr>
          <p:spPr>
            <a:xfrm>
              <a:off x="4581368" y="4585221"/>
              <a:ext cx="997395" cy="1389438"/>
            </a:xfrm>
            <a:prstGeom prst="rect">
              <a:avLst/>
            </a:prstGeom>
            <a:grpFill/>
            <a:scene3d>
              <a:camera prst="orthographicFront" zoom="95000"/>
              <a:lightRig rig="flat" dir="t"/>
            </a:scene3d>
            <a:sp3d extrusionH="381000" contourW="38100" prstMaterial="matte">
              <a:contourClr>
                <a:schemeClr val="lt1"/>
              </a:contourClr>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8" name="Rounded Rectangle 18"/>
            <p:cNvSpPr/>
            <p:nvPr/>
          </p:nvSpPr>
          <p:spPr>
            <a:xfrm>
              <a:off x="4610581" y="4614434"/>
              <a:ext cx="938969" cy="1331012"/>
            </a:xfrm>
            <a:prstGeom prst="rect">
              <a:avLst/>
            </a:prstGeom>
            <a:grpFill/>
            <a:scene3d>
              <a:camera prst="orthographicFront" zoom="95000"/>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algn="ctr" defTabSz="889000">
                <a:lnSpc>
                  <a:spcPct val="90000"/>
                </a:lnSpc>
                <a:spcBef>
                  <a:spcPct val="0"/>
                </a:spcBef>
                <a:spcAft>
                  <a:spcPct val="35000"/>
                </a:spcAft>
              </a:pPr>
              <a:r>
                <a:rPr lang="en-US" sz="1400" dirty="0">
                  <a:solidFill>
                    <a:schemeClr val="lt1">
                      <a:alpha val="99000"/>
                    </a:schemeClr>
                  </a:solidFill>
                </a:rPr>
                <a:t>Tenant 4 Db 2</a:t>
              </a:r>
            </a:p>
          </p:txBody>
        </p:sp>
      </p:grpSp>
      <p:sp>
        <p:nvSpPr>
          <p:cNvPr id="34" name="Rectangle 33"/>
          <p:cNvSpPr/>
          <p:nvPr/>
        </p:nvSpPr>
        <p:spPr bwMode="auto">
          <a:xfrm>
            <a:off x="389436" y="1664678"/>
            <a:ext cx="3770408" cy="1312985"/>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2311400">
              <a:lnSpc>
                <a:spcPct val="90000"/>
              </a:lnSpc>
              <a:spcBef>
                <a:spcPct val="0"/>
              </a:spcBef>
              <a:spcAft>
                <a:spcPct val="35000"/>
              </a:spcAft>
            </a:pPr>
            <a:r>
              <a:rPr lang="en-US" sz="3200" dirty="0">
                <a:solidFill>
                  <a:srgbClr val="FFFFFF">
                    <a:alpha val="99000"/>
                  </a:srgbClr>
                </a:solidFill>
              </a:rPr>
              <a:t>Federation Root</a:t>
            </a:r>
          </a:p>
        </p:txBody>
      </p:sp>
    </p:spTree>
    <p:extLst>
      <p:ext uri="{BB962C8B-B14F-4D97-AF65-F5344CB8AC3E}">
        <p14:creationId xmlns:p14="http://schemas.microsoft.com/office/powerpoint/2010/main" val="31485206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500"/>
                                        <p:tgtEl>
                                          <p:spTgt spid="7">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500"/>
                                        <p:tgtEl>
                                          <p:spTgt spid="7">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xEl>
                                              <p:pRg st="5" end="5"/>
                                            </p:txEl>
                                          </p:spTgt>
                                        </p:tgtEl>
                                        <p:attrNameLst>
                                          <p:attrName>style.visibility</p:attrName>
                                        </p:attrNameLst>
                                      </p:cBhvr>
                                      <p:to>
                                        <p:strVal val="visible"/>
                                      </p:to>
                                    </p:set>
                                    <p:animEffect transition="in" filter="fade">
                                      <p:cBhvr>
                                        <p:cTn id="24" dur="500"/>
                                        <p:tgtEl>
                                          <p:spTgt spid="7">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Effect transition="in" filter="fade">
                                      <p:cBhvr>
                                        <p:cTn id="27" dur="500"/>
                                        <p:tgtEl>
                                          <p:spTgt spid="7">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xEl>
                                              <p:pRg st="7" end="7"/>
                                            </p:txEl>
                                          </p:spTgt>
                                        </p:tgtEl>
                                        <p:attrNameLst>
                                          <p:attrName>style.visibility</p:attrName>
                                        </p:attrNameLst>
                                      </p:cBhvr>
                                      <p:to>
                                        <p:strVal val="visible"/>
                                      </p:to>
                                    </p:set>
                                    <p:animEffect transition="in" filter="fade">
                                      <p:cBhvr>
                                        <p:cTn id="30" dur="500"/>
                                        <p:tgtEl>
                                          <p:spTgt spid="7">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xEl>
                                              <p:pRg st="8" end="8"/>
                                            </p:txEl>
                                          </p:spTgt>
                                        </p:tgtEl>
                                        <p:attrNameLst>
                                          <p:attrName>style.visibility</p:attrName>
                                        </p:attrNameLst>
                                      </p:cBhvr>
                                      <p:to>
                                        <p:strVal val="visible"/>
                                      </p:to>
                                    </p:set>
                                    <p:animEffect transition="in" filter="fade">
                                      <p:cBhvr>
                                        <p:cTn id="33" dur="500"/>
                                        <p:tgtEl>
                                          <p:spTgt spid="7">
                                            <p:txEl>
                                              <p:pRg st="8" end="8"/>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
                                            <p:txEl>
                                              <p:pRg st="9" end="9"/>
                                            </p:txEl>
                                          </p:spTgt>
                                        </p:tgtEl>
                                        <p:attrNameLst>
                                          <p:attrName>style.visibility</p:attrName>
                                        </p:attrNameLst>
                                      </p:cBhvr>
                                      <p:to>
                                        <p:strVal val="visible"/>
                                      </p:to>
                                    </p:set>
                                    <p:animEffect transition="in" filter="fade">
                                      <p:cBhvr>
                                        <p:cTn id="36"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SQL Azure Federations</a:t>
            </a:r>
            <a:endParaRPr lang="en-US" sz="4800" dirty="0"/>
          </a:p>
        </p:txBody>
      </p:sp>
      <p:sp>
        <p:nvSpPr>
          <p:cNvPr id="5" name="Subtitle 4"/>
          <p:cNvSpPr>
            <a:spLocks noGrp="1"/>
          </p:cNvSpPr>
          <p:nvPr>
            <p:ph type="subTitle" idx="1"/>
          </p:nvPr>
        </p:nvSpPr>
        <p:spPr/>
        <p:txBody>
          <a:bodyPr/>
          <a:lstStyle/>
          <a:p>
            <a:endParaRPr lang="en-US" dirty="0"/>
          </a:p>
        </p:txBody>
      </p:sp>
      <p:sp>
        <p:nvSpPr>
          <p:cNvPr id="4" name="Text Placeholder 3"/>
          <p:cNvSpPr>
            <a:spLocks noGrp="1"/>
          </p:cNvSpPr>
          <p:nvPr>
            <p:ph type="body" sz="quarter" idx="10"/>
          </p:nvPr>
        </p:nvSpPr>
        <p:spPr/>
        <p:txBody>
          <a:bodyPr/>
          <a:lstStyle/>
          <a:p>
            <a:r>
              <a:rPr lang="en-US" dirty="0" smtClean="0"/>
              <a:t>demo</a:t>
            </a:r>
            <a:endParaRPr lang="en-US" dirty="0"/>
          </a:p>
        </p:txBody>
      </p:sp>
    </p:spTree>
    <p:extLst>
      <p:ext uri="{BB962C8B-B14F-4D97-AF65-F5344CB8AC3E}">
        <p14:creationId xmlns:p14="http://schemas.microsoft.com/office/powerpoint/2010/main" val="259854844"/>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91008" y="3139430"/>
            <a:ext cx="8022140" cy="1378644"/>
          </a:xfrm>
        </p:spPr>
        <p:txBody>
          <a:bodyPr/>
          <a:lstStyle/>
          <a:p>
            <a:r>
              <a:rPr lang="en-US" dirty="0"/>
              <a:t>Thank </a:t>
            </a:r>
            <a:r>
              <a:rPr lang="en-US" dirty="0" smtClean="0"/>
              <a:t>You</a:t>
            </a:r>
            <a:endParaRPr lang="en-US" dirty="0"/>
          </a:p>
        </p:txBody>
      </p:sp>
    </p:spTree>
    <p:extLst>
      <p:ext uri="{BB962C8B-B14F-4D97-AF65-F5344CB8AC3E}">
        <p14:creationId xmlns:p14="http://schemas.microsoft.com/office/powerpoint/2010/main" val="3364595793"/>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dirty="0"/>
          </a:p>
        </p:txBody>
      </p:sp>
      <p:sp>
        <p:nvSpPr>
          <p:cNvPr id="3" name="Text Placeholder 2"/>
          <p:cNvSpPr>
            <a:spLocks noGrp="1"/>
          </p:cNvSpPr>
          <p:nvPr>
            <p:ph type="body" sz="quarter" idx="10"/>
          </p:nvPr>
        </p:nvSpPr>
        <p:spPr>
          <a:xfrm>
            <a:off x="1417213" y="1905000"/>
            <a:ext cx="6656137" cy="1274538"/>
          </a:xfrm>
        </p:spPr>
        <p:txBody>
          <a:bodyPr/>
          <a:lstStyle/>
          <a:p>
            <a:r>
              <a:rPr lang="en-US" sz="8800" dirty="0" smtClean="0"/>
              <a:t>Appendix</a:t>
            </a:r>
            <a:endParaRPr lang="en-US" sz="8800" dirty="0"/>
          </a:p>
        </p:txBody>
      </p:sp>
      <p:sp>
        <p:nvSpPr>
          <p:cNvPr id="9" name="Freeform 24"/>
          <p:cNvSpPr>
            <a:spLocks noEditPoints="1"/>
          </p:cNvSpPr>
          <p:nvPr/>
        </p:nvSpPr>
        <p:spPr bwMode="black">
          <a:xfrm>
            <a:off x="5625650" y="1549035"/>
            <a:ext cx="2254310" cy="3486026"/>
          </a:xfrm>
          <a:custGeom>
            <a:avLst/>
            <a:gdLst>
              <a:gd name="T0" fmla="*/ 126 w 259"/>
              <a:gd name="T1" fmla="*/ 53 h 300"/>
              <a:gd name="T2" fmla="*/ 120 w 259"/>
              <a:gd name="T3" fmla="*/ 38 h 300"/>
              <a:gd name="T4" fmla="*/ 77 w 259"/>
              <a:gd name="T5" fmla="*/ 43 h 300"/>
              <a:gd name="T6" fmla="*/ 105 w 259"/>
              <a:gd name="T7" fmla="*/ 53 h 300"/>
              <a:gd name="T8" fmla="*/ 105 w 259"/>
              <a:gd name="T9" fmla="*/ 53 h 300"/>
              <a:gd name="T10" fmla="*/ 84 w 259"/>
              <a:gd name="T11" fmla="*/ 136 h 300"/>
              <a:gd name="T12" fmla="*/ 79 w 259"/>
              <a:gd name="T13" fmla="*/ 124 h 300"/>
              <a:gd name="T14" fmla="*/ 45 w 259"/>
              <a:gd name="T15" fmla="*/ 128 h 300"/>
              <a:gd name="T16" fmla="*/ 67 w 259"/>
              <a:gd name="T17" fmla="*/ 136 h 300"/>
              <a:gd name="T18" fmla="*/ 67 w 259"/>
              <a:gd name="T19" fmla="*/ 136 h 300"/>
              <a:gd name="T20" fmla="*/ 35 w 259"/>
              <a:gd name="T21" fmla="*/ 69 h 300"/>
              <a:gd name="T22" fmla="*/ 32 w 259"/>
              <a:gd name="T23" fmla="*/ 63 h 300"/>
              <a:gd name="T24" fmla="*/ 15 w 259"/>
              <a:gd name="T25" fmla="*/ 65 h 300"/>
              <a:gd name="T26" fmla="*/ 26 w 259"/>
              <a:gd name="T27" fmla="*/ 69 h 300"/>
              <a:gd name="T28" fmla="*/ 26 w 259"/>
              <a:gd name="T29" fmla="*/ 69 h 300"/>
              <a:gd name="T30" fmla="*/ 233 w 259"/>
              <a:gd name="T31" fmla="*/ 19 h 300"/>
              <a:gd name="T32" fmla="*/ 231 w 259"/>
              <a:gd name="T33" fmla="*/ 13 h 300"/>
              <a:gd name="T34" fmla="*/ 214 w 259"/>
              <a:gd name="T35" fmla="*/ 15 h 300"/>
              <a:gd name="T36" fmla="*/ 225 w 259"/>
              <a:gd name="T37" fmla="*/ 19 h 300"/>
              <a:gd name="T38" fmla="*/ 225 w 259"/>
              <a:gd name="T39" fmla="*/ 19 h 300"/>
              <a:gd name="T40" fmla="*/ 248 w 259"/>
              <a:gd name="T41" fmla="*/ 141 h 300"/>
              <a:gd name="T42" fmla="*/ 246 w 259"/>
              <a:gd name="T43" fmla="*/ 135 h 300"/>
              <a:gd name="T44" fmla="*/ 229 w 259"/>
              <a:gd name="T45" fmla="*/ 136 h 300"/>
              <a:gd name="T46" fmla="*/ 240 w 259"/>
              <a:gd name="T47" fmla="*/ 141 h 300"/>
              <a:gd name="T48" fmla="*/ 240 w 259"/>
              <a:gd name="T49" fmla="*/ 141 h 300"/>
              <a:gd name="T50" fmla="*/ 20 w 259"/>
              <a:gd name="T51" fmla="*/ 162 h 300"/>
              <a:gd name="T52" fmla="*/ 17 w 259"/>
              <a:gd name="T53" fmla="*/ 156 h 300"/>
              <a:gd name="T54" fmla="*/ 0 w 259"/>
              <a:gd name="T55" fmla="*/ 158 h 300"/>
              <a:gd name="T56" fmla="*/ 11 w 259"/>
              <a:gd name="T57" fmla="*/ 162 h 300"/>
              <a:gd name="T58" fmla="*/ 11 w 259"/>
              <a:gd name="T59" fmla="*/ 162 h 300"/>
              <a:gd name="T60" fmla="*/ 226 w 259"/>
              <a:gd name="T61" fmla="*/ 100 h 300"/>
              <a:gd name="T62" fmla="*/ 219 w 259"/>
              <a:gd name="T63" fmla="*/ 82 h 300"/>
              <a:gd name="T64" fmla="*/ 168 w 259"/>
              <a:gd name="T65" fmla="*/ 88 h 300"/>
              <a:gd name="T66" fmla="*/ 201 w 259"/>
              <a:gd name="T67" fmla="*/ 100 h 300"/>
              <a:gd name="T68" fmla="*/ 201 w 259"/>
              <a:gd name="T69" fmla="*/ 100 h 300"/>
              <a:gd name="T70" fmla="*/ 223 w 259"/>
              <a:gd name="T71" fmla="*/ 146 h 300"/>
              <a:gd name="T72" fmla="*/ 156 w 259"/>
              <a:gd name="T73" fmla="*/ 178 h 300"/>
              <a:gd name="T74" fmla="*/ 150 w 259"/>
              <a:gd name="T75" fmla="*/ 178 h 300"/>
              <a:gd name="T76" fmla="*/ 206 w 259"/>
              <a:gd name="T77" fmla="*/ 17 h 300"/>
              <a:gd name="T78" fmla="*/ 120 w 259"/>
              <a:gd name="T79" fmla="*/ 69 h 300"/>
              <a:gd name="T80" fmla="*/ 54 w 259"/>
              <a:gd name="T81" fmla="*/ 62 h 300"/>
              <a:gd name="T82" fmla="*/ 103 w 259"/>
              <a:gd name="T83" fmla="*/ 178 h 300"/>
              <a:gd name="T84" fmla="*/ 97 w 259"/>
              <a:gd name="T85" fmla="*/ 178 h 300"/>
              <a:gd name="T86" fmla="*/ 36 w 259"/>
              <a:gd name="T87" fmla="*/ 160 h 300"/>
              <a:gd name="T88" fmla="*/ 22 w 259"/>
              <a:gd name="T89" fmla="*/ 236 h 300"/>
              <a:gd name="T90" fmla="*/ 60 w 259"/>
              <a:gd name="T91" fmla="*/ 294 h 300"/>
              <a:gd name="T92" fmla="*/ 212 w 259"/>
              <a:gd name="T93" fmla="*/ 195 h 300"/>
              <a:gd name="T94" fmla="*/ 250 w 259"/>
              <a:gd name="T95" fmla="*/ 231 h 300"/>
              <a:gd name="T96" fmla="*/ 113 w 259"/>
              <a:gd name="T97" fmla="*/ 21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9" h="300">
                <a:moveTo>
                  <a:pt x="115" y="81"/>
                </a:moveTo>
                <a:cubicBezTo>
                  <a:pt x="115" y="81"/>
                  <a:pt x="115" y="52"/>
                  <a:pt x="120" y="47"/>
                </a:cubicBezTo>
                <a:cubicBezTo>
                  <a:pt x="125" y="42"/>
                  <a:pt x="153" y="43"/>
                  <a:pt x="153" y="43"/>
                </a:cubicBezTo>
                <a:cubicBezTo>
                  <a:pt x="153" y="43"/>
                  <a:pt x="131" y="48"/>
                  <a:pt x="126" y="53"/>
                </a:cubicBezTo>
                <a:cubicBezTo>
                  <a:pt x="120" y="58"/>
                  <a:pt x="115" y="81"/>
                  <a:pt x="115" y="81"/>
                </a:cubicBezTo>
                <a:close/>
                <a:moveTo>
                  <a:pt x="126" y="32"/>
                </a:moveTo>
                <a:cubicBezTo>
                  <a:pt x="120" y="27"/>
                  <a:pt x="115" y="5"/>
                  <a:pt x="115" y="5"/>
                </a:cubicBezTo>
                <a:cubicBezTo>
                  <a:pt x="115" y="5"/>
                  <a:pt x="115" y="33"/>
                  <a:pt x="120" y="38"/>
                </a:cubicBezTo>
                <a:cubicBezTo>
                  <a:pt x="125" y="43"/>
                  <a:pt x="153" y="43"/>
                  <a:pt x="153" y="43"/>
                </a:cubicBezTo>
                <a:cubicBezTo>
                  <a:pt x="153" y="43"/>
                  <a:pt x="131" y="38"/>
                  <a:pt x="126" y="32"/>
                </a:cubicBezTo>
                <a:close/>
                <a:moveTo>
                  <a:pt x="105" y="32"/>
                </a:moveTo>
                <a:cubicBezTo>
                  <a:pt x="100" y="38"/>
                  <a:pt x="77" y="43"/>
                  <a:pt x="77" y="43"/>
                </a:cubicBezTo>
                <a:cubicBezTo>
                  <a:pt x="77" y="43"/>
                  <a:pt x="105" y="43"/>
                  <a:pt x="111" y="38"/>
                </a:cubicBezTo>
                <a:cubicBezTo>
                  <a:pt x="116" y="33"/>
                  <a:pt x="115" y="5"/>
                  <a:pt x="115" y="5"/>
                </a:cubicBezTo>
                <a:cubicBezTo>
                  <a:pt x="115" y="5"/>
                  <a:pt x="110" y="27"/>
                  <a:pt x="105" y="32"/>
                </a:cubicBezTo>
                <a:close/>
                <a:moveTo>
                  <a:pt x="105" y="53"/>
                </a:moveTo>
                <a:cubicBezTo>
                  <a:pt x="110" y="58"/>
                  <a:pt x="115" y="81"/>
                  <a:pt x="115" y="81"/>
                </a:cubicBezTo>
                <a:cubicBezTo>
                  <a:pt x="115" y="81"/>
                  <a:pt x="116" y="52"/>
                  <a:pt x="111" y="47"/>
                </a:cubicBezTo>
                <a:cubicBezTo>
                  <a:pt x="105" y="42"/>
                  <a:pt x="77" y="43"/>
                  <a:pt x="77" y="43"/>
                </a:cubicBezTo>
                <a:cubicBezTo>
                  <a:pt x="77" y="43"/>
                  <a:pt x="100" y="48"/>
                  <a:pt x="105" y="53"/>
                </a:cubicBezTo>
                <a:close/>
                <a:moveTo>
                  <a:pt x="75" y="158"/>
                </a:moveTo>
                <a:cubicBezTo>
                  <a:pt x="75" y="158"/>
                  <a:pt x="75" y="136"/>
                  <a:pt x="79" y="131"/>
                </a:cubicBezTo>
                <a:cubicBezTo>
                  <a:pt x="83" y="127"/>
                  <a:pt x="106" y="128"/>
                  <a:pt x="106" y="128"/>
                </a:cubicBezTo>
                <a:cubicBezTo>
                  <a:pt x="106" y="128"/>
                  <a:pt x="88" y="132"/>
                  <a:pt x="84" y="136"/>
                </a:cubicBezTo>
                <a:cubicBezTo>
                  <a:pt x="79" y="140"/>
                  <a:pt x="75" y="158"/>
                  <a:pt x="75" y="158"/>
                </a:cubicBezTo>
                <a:close/>
                <a:moveTo>
                  <a:pt x="84" y="119"/>
                </a:moveTo>
                <a:cubicBezTo>
                  <a:pt x="79" y="115"/>
                  <a:pt x="75" y="97"/>
                  <a:pt x="75" y="97"/>
                </a:cubicBezTo>
                <a:cubicBezTo>
                  <a:pt x="75" y="97"/>
                  <a:pt x="75" y="120"/>
                  <a:pt x="79" y="124"/>
                </a:cubicBezTo>
                <a:cubicBezTo>
                  <a:pt x="83" y="128"/>
                  <a:pt x="106" y="128"/>
                  <a:pt x="106" y="128"/>
                </a:cubicBezTo>
                <a:cubicBezTo>
                  <a:pt x="106" y="128"/>
                  <a:pt x="88" y="124"/>
                  <a:pt x="84" y="119"/>
                </a:cubicBezTo>
                <a:close/>
                <a:moveTo>
                  <a:pt x="67" y="119"/>
                </a:moveTo>
                <a:cubicBezTo>
                  <a:pt x="63" y="124"/>
                  <a:pt x="45" y="128"/>
                  <a:pt x="45" y="128"/>
                </a:cubicBezTo>
                <a:cubicBezTo>
                  <a:pt x="45" y="128"/>
                  <a:pt x="68" y="128"/>
                  <a:pt x="72" y="124"/>
                </a:cubicBezTo>
                <a:cubicBezTo>
                  <a:pt x="76" y="120"/>
                  <a:pt x="75" y="97"/>
                  <a:pt x="75" y="97"/>
                </a:cubicBezTo>
                <a:cubicBezTo>
                  <a:pt x="75" y="97"/>
                  <a:pt x="71" y="115"/>
                  <a:pt x="67" y="119"/>
                </a:cubicBezTo>
                <a:close/>
                <a:moveTo>
                  <a:pt x="67" y="136"/>
                </a:moveTo>
                <a:cubicBezTo>
                  <a:pt x="71" y="140"/>
                  <a:pt x="75" y="158"/>
                  <a:pt x="75" y="158"/>
                </a:cubicBezTo>
                <a:cubicBezTo>
                  <a:pt x="75" y="158"/>
                  <a:pt x="76" y="136"/>
                  <a:pt x="72" y="131"/>
                </a:cubicBezTo>
                <a:cubicBezTo>
                  <a:pt x="68" y="127"/>
                  <a:pt x="45" y="128"/>
                  <a:pt x="45" y="128"/>
                </a:cubicBezTo>
                <a:cubicBezTo>
                  <a:pt x="45" y="128"/>
                  <a:pt x="63" y="132"/>
                  <a:pt x="67" y="136"/>
                </a:cubicBezTo>
                <a:close/>
                <a:moveTo>
                  <a:pt x="31" y="80"/>
                </a:moveTo>
                <a:cubicBezTo>
                  <a:pt x="31" y="80"/>
                  <a:pt x="30" y="69"/>
                  <a:pt x="32" y="67"/>
                </a:cubicBezTo>
                <a:cubicBezTo>
                  <a:pt x="35" y="65"/>
                  <a:pt x="46" y="65"/>
                  <a:pt x="46" y="65"/>
                </a:cubicBezTo>
                <a:cubicBezTo>
                  <a:pt x="46" y="65"/>
                  <a:pt x="37" y="67"/>
                  <a:pt x="35" y="69"/>
                </a:cubicBezTo>
                <a:cubicBezTo>
                  <a:pt x="33" y="71"/>
                  <a:pt x="31" y="80"/>
                  <a:pt x="31" y="80"/>
                </a:cubicBezTo>
                <a:close/>
                <a:moveTo>
                  <a:pt x="35" y="61"/>
                </a:moveTo>
                <a:cubicBezTo>
                  <a:pt x="33" y="59"/>
                  <a:pt x="31" y="50"/>
                  <a:pt x="31" y="50"/>
                </a:cubicBezTo>
                <a:cubicBezTo>
                  <a:pt x="31" y="50"/>
                  <a:pt x="30" y="61"/>
                  <a:pt x="32" y="63"/>
                </a:cubicBezTo>
                <a:cubicBezTo>
                  <a:pt x="35" y="65"/>
                  <a:pt x="46" y="65"/>
                  <a:pt x="46" y="65"/>
                </a:cubicBezTo>
                <a:cubicBezTo>
                  <a:pt x="46" y="65"/>
                  <a:pt x="37" y="63"/>
                  <a:pt x="35" y="61"/>
                </a:cubicBezTo>
                <a:close/>
                <a:moveTo>
                  <a:pt x="26" y="61"/>
                </a:moveTo>
                <a:cubicBezTo>
                  <a:pt x="24" y="63"/>
                  <a:pt x="15" y="65"/>
                  <a:pt x="15" y="65"/>
                </a:cubicBezTo>
                <a:cubicBezTo>
                  <a:pt x="15" y="65"/>
                  <a:pt x="27" y="65"/>
                  <a:pt x="29" y="63"/>
                </a:cubicBezTo>
                <a:cubicBezTo>
                  <a:pt x="31" y="61"/>
                  <a:pt x="31" y="50"/>
                  <a:pt x="31" y="50"/>
                </a:cubicBezTo>
                <a:cubicBezTo>
                  <a:pt x="31" y="50"/>
                  <a:pt x="29" y="59"/>
                  <a:pt x="26" y="61"/>
                </a:cubicBezTo>
                <a:close/>
                <a:moveTo>
                  <a:pt x="26" y="69"/>
                </a:moveTo>
                <a:cubicBezTo>
                  <a:pt x="29" y="71"/>
                  <a:pt x="31" y="80"/>
                  <a:pt x="31" y="80"/>
                </a:cubicBezTo>
                <a:cubicBezTo>
                  <a:pt x="31" y="80"/>
                  <a:pt x="31" y="69"/>
                  <a:pt x="29" y="67"/>
                </a:cubicBezTo>
                <a:cubicBezTo>
                  <a:pt x="27" y="65"/>
                  <a:pt x="15" y="65"/>
                  <a:pt x="15" y="65"/>
                </a:cubicBezTo>
                <a:cubicBezTo>
                  <a:pt x="15" y="65"/>
                  <a:pt x="24" y="67"/>
                  <a:pt x="26" y="69"/>
                </a:cubicBezTo>
                <a:close/>
                <a:moveTo>
                  <a:pt x="229" y="30"/>
                </a:moveTo>
                <a:cubicBezTo>
                  <a:pt x="229" y="30"/>
                  <a:pt x="229" y="19"/>
                  <a:pt x="231" y="17"/>
                </a:cubicBezTo>
                <a:cubicBezTo>
                  <a:pt x="233" y="15"/>
                  <a:pt x="244" y="15"/>
                  <a:pt x="244" y="15"/>
                </a:cubicBezTo>
                <a:cubicBezTo>
                  <a:pt x="244" y="15"/>
                  <a:pt x="235" y="17"/>
                  <a:pt x="233" y="19"/>
                </a:cubicBezTo>
                <a:cubicBezTo>
                  <a:pt x="231" y="21"/>
                  <a:pt x="229" y="30"/>
                  <a:pt x="229" y="30"/>
                </a:cubicBezTo>
                <a:close/>
                <a:moveTo>
                  <a:pt x="233" y="11"/>
                </a:moveTo>
                <a:cubicBezTo>
                  <a:pt x="231" y="9"/>
                  <a:pt x="229" y="0"/>
                  <a:pt x="229" y="0"/>
                </a:cubicBezTo>
                <a:cubicBezTo>
                  <a:pt x="229" y="0"/>
                  <a:pt x="229" y="11"/>
                  <a:pt x="231" y="13"/>
                </a:cubicBezTo>
                <a:cubicBezTo>
                  <a:pt x="233" y="15"/>
                  <a:pt x="244" y="15"/>
                  <a:pt x="244" y="15"/>
                </a:cubicBezTo>
                <a:cubicBezTo>
                  <a:pt x="244" y="15"/>
                  <a:pt x="235" y="13"/>
                  <a:pt x="233" y="11"/>
                </a:cubicBezTo>
                <a:close/>
                <a:moveTo>
                  <a:pt x="225" y="11"/>
                </a:moveTo>
                <a:cubicBezTo>
                  <a:pt x="223" y="13"/>
                  <a:pt x="214" y="15"/>
                  <a:pt x="214" y="15"/>
                </a:cubicBezTo>
                <a:cubicBezTo>
                  <a:pt x="214" y="15"/>
                  <a:pt x="225" y="15"/>
                  <a:pt x="227" y="13"/>
                </a:cubicBezTo>
                <a:cubicBezTo>
                  <a:pt x="229" y="11"/>
                  <a:pt x="229" y="0"/>
                  <a:pt x="229" y="0"/>
                </a:cubicBezTo>
                <a:cubicBezTo>
                  <a:pt x="229" y="0"/>
                  <a:pt x="227" y="9"/>
                  <a:pt x="225" y="11"/>
                </a:cubicBezTo>
                <a:close/>
                <a:moveTo>
                  <a:pt x="225" y="19"/>
                </a:moveTo>
                <a:cubicBezTo>
                  <a:pt x="227" y="21"/>
                  <a:pt x="229" y="30"/>
                  <a:pt x="229" y="30"/>
                </a:cubicBezTo>
                <a:cubicBezTo>
                  <a:pt x="229" y="30"/>
                  <a:pt x="229" y="19"/>
                  <a:pt x="227" y="17"/>
                </a:cubicBezTo>
                <a:cubicBezTo>
                  <a:pt x="225" y="15"/>
                  <a:pt x="214" y="15"/>
                  <a:pt x="214" y="15"/>
                </a:cubicBezTo>
                <a:cubicBezTo>
                  <a:pt x="214" y="15"/>
                  <a:pt x="223" y="17"/>
                  <a:pt x="225" y="19"/>
                </a:cubicBezTo>
                <a:close/>
                <a:moveTo>
                  <a:pt x="244" y="152"/>
                </a:moveTo>
                <a:cubicBezTo>
                  <a:pt x="244" y="152"/>
                  <a:pt x="244" y="140"/>
                  <a:pt x="246" y="138"/>
                </a:cubicBezTo>
                <a:cubicBezTo>
                  <a:pt x="248" y="136"/>
                  <a:pt x="259" y="136"/>
                  <a:pt x="259" y="136"/>
                </a:cubicBezTo>
                <a:cubicBezTo>
                  <a:pt x="259" y="136"/>
                  <a:pt x="250" y="138"/>
                  <a:pt x="248" y="141"/>
                </a:cubicBezTo>
                <a:cubicBezTo>
                  <a:pt x="246" y="143"/>
                  <a:pt x="244" y="152"/>
                  <a:pt x="244" y="152"/>
                </a:cubicBezTo>
                <a:close/>
                <a:moveTo>
                  <a:pt x="248" y="132"/>
                </a:moveTo>
                <a:cubicBezTo>
                  <a:pt x="246" y="130"/>
                  <a:pt x="244" y="121"/>
                  <a:pt x="244" y="121"/>
                </a:cubicBezTo>
                <a:cubicBezTo>
                  <a:pt x="244" y="121"/>
                  <a:pt x="244" y="133"/>
                  <a:pt x="246" y="135"/>
                </a:cubicBezTo>
                <a:cubicBezTo>
                  <a:pt x="248" y="137"/>
                  <a:pt x="259" y="136"/>
                  <a:pt x="259" y="136"/>
                </a:cubicBezTo>
                <a:cubicBezTo>
                  <a:pt x="259" y="136"/>
                  <a:pt x="250" y="134"/>
                  <a:pt x="248" y="132"/>
                </a:cubicBezTo>
                <a:close/>
                <a:moveTo>
                  <a:pt x="240" y="132"/>
                </a:moveTo>
                <a:cubicBezTo>
                  <a:pt x="238" y="134"/>
                  <a:pt x="229" y="136"/>
                  <a:pt x="229" y="136"/>
                </a:cubicBezTo>
                <a:cubicBezTo>
                  <a:pt x="229" y="136"/>
                  <a:pt x="240" y="137"/>
                  <a:pt x="242" y="135"/>
                </a:cubicBezTo>
                <a:cubicBezTo>
                  <a:pt x="244" y="133"/>
                  <a:pt x="244" y="121"/>
                  <a:pt x="244" y="121"/>
                </a:cubicBezTo>
                <a:cubicBezTo>
                  <a:pt x="244" y="121"/>
                  <a:pt x="242" y="130"/>
                  <a:pt x="240" y="132"/>
                </a:cubicBezTo>
                <a:close/>
                <a:moveTo>
                  <a:pt x="240" y="141"/>
                </a:moveTo>
                <a:cubicBezTo>
                  <a:pt x="242" y="143"/>
                  <a:pt x="244" y="152"/>
                  <a:pt x="244" y="152"/>
                </a:cubicBezTo>
                <a:cubicBezTo>
                  <a:pt x="244" y="152"/>
                  <a:pt x="244" y="140"/>
                  <a:pt x="242" y="138"/>
                </a:cubicBezTo>
                <a:cubicBezTo>
                  <a:pt x="240" y="136"/>
                  <a:pt x="229" y="136"/>
                  <a:pt x="229" y="136"/>
                </a:cubicBezTo>
                <a:cubicBezTo>
                  <a:pt x="229" y="136"/>
                  <a:pt x="238" y="138"/>
                  <a:pt x="240" y="141"/>
                </a:cubicBezTo>
                <a:close/>
                <a:moveTo>
                  <a:pt x="15" y="173"/>
                </a:moveTo>
                <a:cubicBezTo>
                  <a:pt x="15" y="173"/>
                  <a:pt x="15" y="162"/>
                  <a:pt x="17" y="160"/>
                </a:cubicBezTo>
                <a:cubicBezTo>
                  <a:pt x="19" y="158"/>
                  <a:pt x="31" y="158"/>
                  <a:pt x="31" y="158"/>
                </a:cubicBezTo>
                <a:cubicBezTo>
                  <a:pt x="31" y="158"/>
                  <a:pt x="22" y="160"/>
                  <a:pt x="20" y="162"/>
                </a:cubicBezTo>
                <a:cubicBezTo>
                  <a:pt x="17" y="164"/>
                  <a:pt x="15" y="173"/>
                  <a:pt x="15" y="173"/>
                </a:cubicBezTo>
                <a:close/>
                <a:moveTo>
                  <a:pt x="20" y="154"/>
                </a:moveTo>
                <a:cubicBezTo>
                  <a:pt x="17" y="152"/>
                  <a:pt x="15" y="143"/>
                  <a:pt x="15" y="143"/>
                </a:cubicBezTo>
                <a:cubicBezTo>
                  <a:pt x="15" y="143"/>
                  <a:pt x="15" y="154"/>
                  <a:pt x="17" y="156"/>
                </a:cubicBezTo>
                <a:cubicBezTo>
                  <a:pt x="19" y="158"/>
                  <a:pt x="31" y="158"/>
                  <a:pt x="31" y="158"/>
                </a:cubicBezTo>
                <a:cubicBezTo>
                  <a:pt x="31" y="158"/>
                  <a:pt x="22" y="156"/>
                  <a:pt x="20" y="154"/>
                </a:cubicBezTo>
                <a:close/>
                <a:moveTo>
                  <a:pt x="11" y="154"/>
                </a:moveTo>
                <a:cubicBezTo>
                  <a:pt x="9" y="156"/>
                  <a:pt x="0" y="158"/>
                  <a:pt x="0" y="158"/>
                </a:cubicBezTo>
                <a:cubicBezTo>
                  <a:pt x="0" y="158"/>
                  <a:pt x="11" y="158"/>
                  <a:pt x="14" y="156"/>
                </a:cubicBezTo>
                <a:cubicBezTo>
                  <a:pt x="16" y="154"/>
                  <a:pt x="15" y="143"/>
                  <a:pt x="15" y="143"/>
                </a:cubicBezTo>
                <a:cubicBezTo>
                  <a:pt x="15" y="143"/>
                  <a:pt x="13" y="152"/>
                  <a:pt x="11" y="154"/>
                </a:cubicBezTo>
                <a:close/>
                <a:moveTo>
                  <a:pt x="11" y="162"/>
                </a:moveTo>
                <a:cubicBezTo>
                  <a:pt x="13" y="164"/>
                  <a:pt x="15" y="173"/>
                  <a:pt x="15" y="173"/>
                </a:cubicBezTo>
                <a:cubicBezTo>
                  <a:pt x="15" y="173"/>
                  <a:pt x="16" y="162"/>
                  <a:pt x="14" y="160"/>
                </a:cubicBezTo>
                <a:cubicBezTo>
                  <a:pt x="11" y="158"/>
                  <a:pt x="0" y="158"/>
                  <a:pt x="0" y="158"/>
                </a:cubicBezTo>
                <a:cubicBezTo>
                  <a:pt x="0" y="158"/>
                  <a:pt x="9" y="160"/>
                  <a:pt x="11" y="162"/>
                </a:cubicBezTo>
                <a:close/>
                <a:moveTo>
                  <a:pt x="214" y="133"/>
                </a:moveTo>
                <a:cubicBezTo>
                  <a:pt x="214" y="133"/>
                  <a:pt x="213" y="99"/>
                  <a:pt x="219" y="93"/>
                </a:cubicBezTo>
                <a:cubicBezTo>
                  <a:pt x="226" y="87"/>
                  <a:pt x="259" y="88"/>
                  <a:pt x="259" y="88"/>
                </a:cubicBezTo>
                <a:cubicBezTo>
                  <a:pt x="259" y="88"/>
                  <a:pt x="232" y="94"/>
                  <a:pt x="226" y="100"/>
                </a:cubicBezTo>
                <a:cubicBezTo>
                  <a:pt x="220" y="106"/>
                  <a:pt x="214" y="133"/>
                  <a:pt x="214" y="133"/>
                </a:cubicBezTo>
                <a:close/>
                <a:moveTo>
                  <a:pt x="226" y="75"/>
                </a:moveTo>
                <a:cubicBezTo>
                  <a:pt x="220" y="69"/>
                  <a:pt x="214" y="42"/>
                  <a:pt x="214" y="42"/>
                </a:cubicBezTo>
                <a:cubicBezTo>
                  <a:pt x="214" y="42"/>
                  <a:pt x="213" y="76"/>
                  <a:pt x="219" y="82"/>
                </a:cubicBezTo>
                <a:cubicBezTo>
                  <a:pt x="226" y="88"/>
                  <a:pt x="259" y="88"/>
                  <a:pt x="259" y="88"/>
                </a:cubicBezTo>
                <a:cubicBezTo>
                  <a:pt x="259" y="88"/>
                  <a:pt x="232" y="81"/>
                  <a:pt x="226" y="75"/>
                </a:cubicBezTo>
                <a:close/>
                <a:moveTo>
                  <a:pt x="201" y="75"/>
                </a:moveTo>
                <a:cubicBezTo>
                  <a:pt x="195" y="81"/>
                  <a:pt x="168" y="88"/>
                  <a:pt x="168" y="88"/>
                </a:cubicBezTo>
                <a:cubicBezTo>
                  <a:pt x="168" y="88"/>
                  <a:pt x="202" y="88"/>
                  <a:pt x="208" y="82"/>
                </a:cubicBezTo>
                <a:cubicBezTo>
                  <a:pt x="215" y="76"/>
                  <a:pt x="214" y="42"/>
                  <a:pt x="214" y="42"/>
                </a:cubicBezTo>
                <a:cubicBezTo>
                  <a:pt x="214" y="42"/>
                  <a:pt x="208" y="69"/>
                  <a:pt x="201" y="75"/>
                </a:cubicBezTo>
                <a:close/>
                <a:moveTo>
                  <a:pt x="201" y="100"/>
                </a:moveTo>
                <a:cubicBezTo>
                  <a:pt x="208" y="106"/>
                  <a:pt x="214" y="133"/>
                  <a:pt x="214" y="133"/>
                </a:cubicBezTo>
                <a:cubicBezTo>
                  <a:pt x="214" y="133"/>
                  <a:pt x="215" y="99"/>
                  <a:pt x="208" y="93"/>
                </a:cubicBezTo>
                <a:cubicBezTo>
                  <a:pt x="202" y="87"/>
                  <a:pt x="168" y="88"/>
                  <a:pt x="168" y="88"/>
                </a:cubicBezTo>
                <a:cubicBezTo>
                  <a:pt x="168" y="88"/>
                  <a:pt x="195" y="94"/>
                  <a:pt x="201" y="100"/>
                </a:cubicBezTo>
                <a:close/>
                <a:moveTo>
                  <a:pt x="250" y="231"/>
                </a:moveTo>
                <a:cubicBezTo>
                  <a:pt x="212" y="178"/>
                  <a:pt x="212" y="178"/>
                  <a:pt x="212" y="178"/>
                </a:cubicBezTo>
                <a:cubicBezTo>
                  <a:pt x="189" y="178"/>
                  <a:pt x="189" y="178"/>
                  <a:pt x="189" y="178"/>
                </a:cubicBezTo>
                <a:cubicBezTo>
                  <a:pt x="193" y="160"/>
                  <a:pt x="207" y="146"/>
                  <a:pt x="223" y="146"/>
                </a:cubicBezTo>
                <a:cubicBezTo>
                  <a:pt x="224" y="146"/>
                  <a:pt x="226" y="144"/>
                  <a:pt x="226" y="143"/>
                </a:cubicBezTo>
                <a:cubicBezTo>
                  <a:pt x="226" y="141"/>
                  <a:pt x="224" y="140"/>
                  <a:pt x="223" y="140"/>
                </a:cubicBezTo>
                <a:cubicBezTo>
                  <a:pt x="203" y="140"/>
                  <a:pt x="187" y="156"/>
                  <a:pt x="183" y="178"/>
                </a:cubicBezTo>
                <a:cubicBezTo>
                  <a:pt x="156" y="178"/>
                  <a:pt x="156" y="178"/>
                  <a:pt x="156" y="178"/>
                </a:cubicBezTo>
                <a:cubicBezTo>
                  <a:pt x="158" y="140"/>
                  <a:pt x="173" y="110"/>
                  <a:pt x="190" y="110"/>
                </a:cubicBezTo>
                <a:cubicBezTo>
                  <a:pt x="191" y="110"/>
                  <a:pt x="193" y="109"/>
                  <a:pt x="193" y="107"/>
                </a:cubicBezTo>
                <a:cubicBezTo>
                  <a:pt x="193" y="105"/>
                  <a:pt x="191" y="104"/>
                  <a:pt x="190" y="104"/>
                </a:cubicBezTo>
                <a:cubicBezTo>
                  <a:pt x="169" y="104"/>
                  <a:pt x="152" y="136"/>
                  <a:pt x="150" y="178"/>
                </a:cubicBezTo>
                <a:cubicBezTo>
                  <a:pt x="139" y="178"/>
                  <a:pt x="139" y="178"/>
                  <a:pt x="139" y="178"/>
                </a:cubicBezTo>
                <a:cubicBezTo>
                  <a:pt x="141" y="92"/>
                  <a:pt x="170" y="23"/>
                  <a:pt x="206" y="23"/>
                </a:cubicBezTo>
                <a:cubicBezTo>
                  <a:pt x="208" y="23"/>
                  <a:pt x="210" y="21"/>
                  <a:pt x="210" y="20"/>
                </a:cubicBezTo>
                <a:cubicBezTo>
                  <a:pt x="210" y="18"/>
                  <a:pt x="208" y="17"/>
                  <a:pt x="206" y="17"/>
                </a:cubicBezTo>
                <a:cubicBezTo>
                  <a:pt x="166" y="17"/>
                  <a:pt x="135" y="87"/>
                  <a:pt x="133" y="178"/>
                </a:cubicBezTo>
                <a:cubicBezTo>
                  <a:pt x="129" y="178"/>
                  <a:pt x="129" y="178"/>
                  <a:pt x="129" y="178"/>
                </a:cubicBezTo>
                <a:cubicBezTo>
                  <a:pt x="129" y="66"/>
                  <a:pt x="127" y="66"/>
                  <a:pt x="124" y="66"/>
                </a:cubicBezTo>
                <a:cubicBezTo>
                  <a:pt x="122" y="66"/>
                  <a:pt x="120" y="68"/>
                  <a:pt x="120" y="69"/>
                </a:cubicBezTo>
                <a:cubicBezTo>
                  <a:pt x="120" y="70"/>
                  <a:pt x="121" y="70"/>
                  <a:pt x="121" y="71"/>
                </a:cubicBezTo>
                <a:cubicBezTo>
                  <a:pt x="122" y="76"/>
                  <a:pt x="123" y="118"/>
                  <a:pt x="123" y="178"/>
                </a:cubicBezTo>
                <a:cubicBezTo>
                  <a:pt x="120" y="178"/>
                  <a:pt x="120" y="178"/>
                  <a:pt x="120" y="178"/>
                </a:cubicBezTo>
                <a:cubicBezTo>
                  <a:pt x="118" y="114"/>
                  <a:pt x="89" y="62"/>
                  <a:pt x="54" y="62"/>
                </a:cubicBezTo>
                <a:cubicBezTo>
                  <a:pt x="52" y="62"/>
                  <a:pt x="51" y="63"/>
                  <a:pt x="51" y="65"/>
                </a:cubicBezTo>
                <a:cubicBezTo>
                  <a:pt x="51" y="67"/>
                  <a:pt x="52" y="68"/>
                  <a:pt x="54" y="68"/>
                </a:cubicBezTo>
                <a:cubicBezTo>
                  <a:pt x="86" y="68"/>
                  <a:pt x="112" y="117"/>
                  <a:pt x="113" y="178"/>
                </a:cubicBezTo>
                <a:cubicBezTo>
                  <a:pt x="103" y="178"/>
                  <a:pt x="103" y="178"/>
                  <a:pt x="103" y="178"/>
                </a:cubicBezTo>
                <a:cubicBezTo>
                  <a:pt x="103" y="161"/>
                  <a:pt x="98" y="144"/>
                  <a:pt x="89" y="144"/>
                </a:cubicBezTo>
                <a:cubicBezTo>
                  <a:pt x="87" y="144"/>
                  <a:pt x="86" y="145"/>
                  <a:pt x="86" y="147"/>
                </a:cubicBezTo>
                <a:cubicBezTo>
                  <a:pt x="86" y="149"/>
                  <a:pt x="87" y="150"/>
                  <a:pt x="89" y="150"/>
                </a:cubicBezTo>
                <a:cubicBezTo>
                  <a:pt x="91" y="150"/>
                  <a:pt x="97" y="161"/>
                  <a:pt x="97" y="178"/>
                </a:cubicBezTo>
                <a:cubicBezTo>
                  <a:pt x="86" y="178"/>
                  <a:pt x="86" y="178"/>
                  <a:pt x="86" y="178"/>
                </a:cubicBezTo>
                <a:cubicBezTo>
                  <a:pt x="79" y="164"/>
                  <a:pt x="59" y="154"/>
                  <a:pt x="36" y="154"/>
                </a:cubicBezTo>
                <a:cubicBezTo>
                  <a:pt x="34" y="154"/>
                  <a:pt x="33" y="156"/>
                  <a:pt x="33" y="157"/>
                </a:cubicBezTo>
                <a:cubicBezTo>
                  <a:pt x="33" y="159"/>
                  <a:pt x="34" y="160"/>
                  <a:pt x="36" y="160"/>
                </a:cubicBezTo>
                <a:cubicBezTo>
                  <a:pt x="55" y="160"/>
                  <a:pt x="72" y="168"/>
                  <a:pt x="79" y="178"/>
                </a:cubicBezTo>
                <a:cubicBezTo>
                  <a:pt x="60" y="178"/>
                  <a:pt x="60" y="178"/>
                  <a:pt x="60" y="178"/>
                </a:cubicBezTo>
                <a:cubicBezTo>
                  <a:pt x="22" y="231"/>
                  <a:pt x="22" y="231"/>
                  <a:pt x="22" y="231"/>
                </a:cubicBezTo>
                <a:cubicBezTo>
                  <a:pt x="21" y="233"/>
                  <a:pt x="21" y="235"/>
                  <a:pt x="22" y="236"/>
                </a:cubicBezTo>
                <a:cubicBezTo>
                  <a:pt x="27" y="238"/>
                  <a:pt x="27" y="238"/>
                  <a:pt x="27" y="238"/>
                </a:cubicBezTo>
                <a:cubicBezTo>
                  <a:pt x="28" y="239"/>
                  <a:pt x="30" y="239"/>
                  <a:pt x="31" y="238"/>
                </a:cubicBezTo>
                <a:cubicBezTo>
                  <a:pt x="60" y="195"/>
                  <a:pt x="60" y="195"/>
                  <a:pt x="60" y="195"/>
                </a:cubicBezTo>
                <a:cubicBezTo>
                  <a:pt x="60" y="294"/>
                  <a:pt x="60" y="294"/>
                  <a:pt x="60" y="294"/>
                </a:cubicBezTo>
                <a:cubicBezTo>
                  <a:pt x="60" y="297"/>
                  <a:pt x="63" y="300"/>
                  <a:pt x="66" y="300"/>
                </a:cubicBezTo>
                <a:cubicBezTo>
                  <a:pt x="206" y="300"/>
                  <a:pt x="206" y="300"/>
                  <a:pt x="206" y="300"/>
                </a:cubicBezTo>
                <a:cubicBezTo>
                  <a:pt x="209" y="300"/>
                  <a:pt x="212" y="297"/>
                  <a:pt x="212" y="294"/>
                </a:cubicBezTo>
                <a:cubicBezTo>
                  <a:pt x="212" y="195"/>
                  <a:pt x="212" y="195"/>
                  <a:pt x="212" y="195"/>
                </a:cubicBezTo>
                <a:cubicBezTo>
                  <a:pt x="242" y="238"/>
                  <a:pt x="242" y="238"/>
                  <a:pt x="242" y="238"/>
                </a:cubicBezTo>
                <a:cubicBezTo>
                  <a:pt x="243" y="239"/>
                  <a:pt x="244" y="239"/>
                  <a:pt x="246" y="238"/>
                </a:cubicBezTo>
                <a:cubicBezTo>
                  <a:pt x="250" y="236"/>
                  <a:pt x="250" y="236"/>
                  <a:pt x="250" y="236"/>
                </a:cubicBezTo>
                <a:cubicBezTo>
                  <a:pt x="251" y="235"/>
                  <a:pt x="251" y="233"/>
                  <a:pt x="250" y="231"/>
                </a:cubicBezTo>
                <a:close/>
                <a:moveTo>
                  <a:pt x="159" y="226"/>
                </a:moveTo>
                <a:cubicBezTo>
                  <a:pt x="113" y="226"/>
                  <a:pt x="113" y="226"/>
                  <a:pt x="113" y="226"/>
                </a:cubicBezTo>
                <a:cubicBezTo>
                  <a:pt x="110" y="226"/>
                  <a:pt x="107" y="223"/>
                  <a:pt x="107" y="220"/>
                </a:cubicBezTo>
                <a:cubicBezTo>
                  <a:pt x="107" y="216"/>
                  <a:pt x="110" y="214"/>
                  <a:pt x="113" y="214"/>
                </a:cubicBezTo>
                <a:cubicBezTo>
                  <a:pt x="159" y="214"/>
                  <a:pt x="159" y="214"/>
                  <a:pt x="159" y="214"/>
                </a:cubicBezTo>
                <a:cubicBezTo>
                  <a:pt x="162" y="214"/>
                  <a:pt x="165" y="216"/>
                  <a:pt x="165" y="220"/>
                </a:cubicBezTo>
                <a:cubicBezTo>
                  <a:pt x="165" y="223"/>
                  <a:pt x="162" y="226"/>
                  <a:pt x="159" y="226"/>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dirty="0"/>
          </a:p>
        </p:txBody>
      </p:sp>
    </p:spTree>
    <p:extLst>
      <p:ext uri="{BB962C8B-B14F-4D97-AF65-F5344CB8AC3E}">
        <p14:creationId xmlns:p14="http://schemas.microsoft.com/office/powerpoint/2010/main" val="1724574584"/>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9436" y="228601"/>
            <a:ext cx="8363938" cy="1329595"/>
          </a:xfrm>
        </p:spPr>
        <p:txBody>
          <a:bodyPr/>
          <a:lstStyle/>
          <a:p>
            <a:r>
              <a:rPr lang="en-US" sz="4800" dirty="0"/>
              <a:t>SQL Azure Billing Rates (As of </a:t>
            </a:r>
            <a:r>
              <a:rPr lang="en-US" sz="4800" dirty="0" smtClean="0"/>
              <a:t>Feb 2011</a:t>
            </a:r>
            <a:r>
              <a:rPr lang="en-US" sz="4800" dirty="0"/>
              <a:t>)</a:t>
            </a:r>
            <a:endParaRPr lang="en-US" dirty="0">
              <a:solidFill>
                <a:schemeClr val="accent2">
                  <a:alpha val="99000"/>
                </a:schemeClr>
              </a:solidFill>
              <a:cs typeface="Segoe UI" pitchFamily="34" charset="0"/>
            </a:endParaRPr>
          </a:p>
        </p:txBody>
      </p:sp>
      <p:pic>
        <p:nvPicPr>
          <p:cNvPr id="6" name="Content Placeholder 4"/>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765980" y="2132798"/>
            <a:ext cx="3016590" cy="3658172"/>
          </a:xfrm>
          <a:prstGeom prst="rect">
            <a:avLst/>
          </a:prstGeom>
          <a:noFill/>
          <a:ln>
            <a:noFill/>
          </a:ln>
        </p:spPr>
      </p:pic>
      <p:sp>
        <p:nvSpPr>
          <p:cNvPr id="7" name="Content Placeholder 2"/>
          <p:cNvSpPr txBox="1">
            <a:spLocks/>
          </p:cNvSpPr>
          <p:nvPr/>
        </p:nvSpPr>
        <p:spPr>
          <a:xfrm>
            <a:off x="4572000" y="1434269"/>
            <a:ext cx="4181373" cy="5055230"/>
          </a:xfrm>
          <a:prstGeom prst="rect">
            <a:avLst/>
          </a:prstGeom>
        </p:spPr>
        <p:txBody>
          <a:bodyPr lIns="0" tIns="0" rIns="0" bIns="0"/>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defTabSz="914325">
              <a:spcBef>
                <a:spcPts val="0"/>
              </a:spcBef>
              <a:spcAft>
                <a:spcPts val="300"/>
              </a:spcAft>
              <a:buNone/>
            </a:pPr>
            <a:r>
              <a:rPr lang="en-US" spc="-100" dirty="0">
                <a:solidFill>
                  <a:schemeClr val="accent2">
                    <a:alpha val="99000"/>
                  </a:schemeClr>
                </a:solidFill>
                <a:latin typeface="Segoe UI Light" pitchFamily="34" charset="0"/>
              </a:rPr>
              <a:t>Web Edition </a:t>
            </a:r>
          </a:p>
          <a:p>
            <a:pPr marL="3175" lvl="1" indent="0" defTabSz="914325">
              <a:spcBef>
                <a:spcPts val="600"/>
              </a:spcBef>
              <a:buNone/>
            </a:pPr>
            <a:r>
              <a:rPr lang="en-US" sz="1600" spc="-51" dirty="0" smtClean="0"/>
              <a:t>$5.00 per database up to 100 MB per month</a:t>
            </a:r>
          </a:p>
          <a:p>
            <a:pPr marL="3175" lvl="1" indent="0" defTabSz="914325">
              <a:spcBef>
                <a:spcPts val="600"/>
              </a:spcBef>
              <a:buNone/>
            </a:pPr>
            <a:r>
              <a:rPr lang="en-US" sz="1600" spc="-51" dirty="0" smtClean="0"/>
              <a:t>$</a:t>
            </a:r>
            <a:r>
              <a:rPr lang="en-US" sz="1600" spc="-51" dirty="0"/>
              <a:t>9.99 per database up to 1 GB per month </a:t>
            </a:r>
          </a:p>
          <a:p>
            <a:pPr marL="3175" lvl="1" indent="0" defTabSz="914325">
              <a:spcBef>
                <a:spcPts val="600"/>
              </a:spcBef>
              <a:buNone/>
            </a:pPr>
            <a:r>
              <a:rPr lang="en-US" sz="1600" spc="-51" dirty="0"/>
              <a:t>$49.95 per database up to 5 GB per month</a:t>
            </a:r>
            <a:br>
              <a:rPr lang="en-US" sz="1600" spc="-51" dirty="0"/>
            </a:br>
            <a:endParaRPr lang="en-US" sz="2000" dirty="0" smtClean="0"/>
          </a:p>
          <a:p>
            <a:pPr marL="3175" lvl="1" indent="0" defTabSz="914325">
              <a:spcBef>
                <a:spcPts val="600"/>
              </a:spcBef>
              <a:spcAft>
                <a:spcPts val="300"/>
              </a:spcAft>
              <a:buNone/>
            </a:pPr>
            <a:r>
              <a:rPr lang="en-US" sz="3200" spc="-100" dirty="0">
                <a:solidFill>
                  <a:schemeClr val="accent2">
                    <a:alpha val="99000"/>
                  </a:schemeClr>
                </a:solidFill>
                <a:latin typeface="Segoe UI Light" pitchFamily="34" charset="0"/>
              </a:rPr>
              <a:t>Business Edition </a:t>
            </a:r>
          </a:p>
          <a:p>
            <a:pPr marL="3175" lvl="1" indent="0" defTabSz="914325">
              <a:spcBef>
                <a:spcPts val="600"/>
              </a:spcBef>
              <a:spcAft>
                <a:spcPts val="300"/>
              </a:spcAft>
              <a:buNone/>
            </a:pPr>
            <a:r>
              <a:rPr lang="en-US" sz="1600" spc="-51" dirty="0"/>
              <a:t>$99.99 per database up to 10 GB per month </a:t>
            </a:r>
          </a:p>
          <a:p>
            <a:pPr marL="3175" lvl="1" indent="0" defTabSz="914325">
              <a:spcBef>
                <a:spcPts val="600"/>
              </a:spcBef>
              <a:spcAft>
                <a:spcPts val="300"/>
              </a:spcAft>
              <a:buNone/>
            </a:pPr>
            <a:r>
              <a:rPr lang="en-US" sz="1600" spc="-51" dirty="0"/>
              <a:t>$199.98 per database up to 20 GB per month </a:t>
            </a:r>
          </a:p>
          <a:p>
            <a:pPr marL="3175" lvl="1" indent="0" defTabSz="914325">
              <a:spcBef>
                <a:spcPts val="600"/>
              </a:spcBef>
              <a:spcAft>
                <a:spcPts val="300"/>
              </a:spcAft>
              <a:buNone/>
            </a:pPr>
            <a:r>
              <a:rPr lang="en-US" sz="1600" spc="-51" dirty="0"/>
              <a:t>$299.97 per database up to 30 GB per month </a:t>
            </a:r>
          </a:p>
          <a:p>
            <a:pPr marL="3175" lvl="1" indent="0" defTabSz="914325">
              <a:spcBef>
                <a:spcPts val="600"/>
              </a:spcBef>
              <a:spcAft>
                <a:spcPts val="300"/>
              </a:spcAft>
              <a:buNone/>
            </a:pPr>
            <a:r>
              <a:rPr lang="en-US" sz="1600" spc="-51" dirty="0"/>
              <a:t>$399.96 per database up to 40 GB per month </a:t>
            </a:r>
          </a:p>
          <a:p>
            <a:pPr marL="3175" lvl="1" indent="0" defTabSz="914325">
              <a:spcBef>
                <a:spcPts val="600"/>
              </a:spcBef>
              <a:spcAft>
                <a:spcPts val="300"/>
              </a:spcAft>
              <a:buNone/>
            </a:pPr>
            <a:r>
              <a:rPr lang="en-US" sz="1600" spc="-51" dirty="0"/>
              <a:t>$499.95 per database up to 50 GB per </a:t>
            </a:r>
            <a:r>
              <a:rPr lang="en-US" sz="1600" spc="-51" dirty="0" smtClean="0"/>
              <a:t>month</a:t>
            </a:r>
            <a:br>
              <a:rPr lang="en-US" sz="1600" spc="-51" dirty="0" smtClean="0"/>
            </a:br>
            <a:endParaRPr lang="en-US" sz="1600" spc="-51" dirty="0" smtClean="0"/>
          </a:p>
          <a:p>
            <a:pPr marL="3175" indent="0" defTabSz="914325">
              <a:spcBef>
                <a:spcPts val="0"/>
              </a:spcBef>
              <a:spcAft>
                <a:spcPts val="300"/>
              </a:spcAft>
              <a:buNone/>
            </a:pPr>
            <a:r>
              <a:rPr lang="en-US" spc="-100" dirty="0">
                <a:solidFill>
                  <a:schemeClr val="accent2">
                    <a:alpha val="99000"/>
                  </a:schemeClr>
                </a:solidFill>
                <a:latin typeface="Segoe UI Light" pitchFamily="34" charset="0"/>
              </a:rPr>
              <a:t>Data Transfers</a:t>
            </a:r>
          </a:p>
          <a:p>
            <a:pPr marL="3175" lvl="1" indent="0" defTabSz="914325">
              <a:spcBef>
                <a:spcPts val="600"/>
              </a:spcBef>
              <a:buNone/>
            </a:pPr>
            <a:r>
              <a:rPr lang="en-US" sz="1600" spc="-51" dirty="0"/>
              <a:t>North America and Europe regions $0.15 per GB out </a:t>
            </a:r>
          </a:p>
          <a:p>
            <a:pPr marL="3175" lvl="1" indent="0" defTabSz="914325">
              <a:spcBef>
                <a:spcPts val="600"/>
              </a:spcBef>
              <a:buNone/>
            </a:pPr>
            <a:r>
              <a:rPr lang="en-US" sz="1600" spc="-51" dirty="0"/>
              <a:t>Asia Pacific region $0.20 per GB out </a:t>
            </a:r>
          </a:p>
          <a:p>
            <a:pPr marL="3175" lvl="1" indent="0" defTabSz="914325">
              <a:spcBef>
                <a:spcPts val="600"/>
              </a:spcBef>
              <a:buNone/>
            </a:pPr>
            <a:r>
              <a:rPr lang="en-US" sz="1600" spc="-51" dirty="0"/>
              <a:t>All inbound data transfers are at no charge.</a:t>
            </a:r>
          </a:p>
        </p:txBody>
      </p:sp>
    </p:spTree>
    <p:extLst>
      <p:ext uri="{BB962C8B-B14F-4D97-AF65-F5344CB8AC3E}">
        <p14:creationId xmlns:p14="http://schemas.microsoft.com/office/powerpoint/2010/main" val="3694602886"/>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0"/>
            <a:ext cx="8363938" cy="1107996"/>
          </a:xfrm>
        </p:spPr>
        <p:txBody>
          <a:bodyPr/>
          <a:lstStyle/>
          <a:p>
            <a:r>
              <a:rPr lang="en-US" sz="4000" dirty="0" smtClean="0"/>
              <a:t>SQL Azure Database Architecture (As of October 2011)</a:t>
            </a:r>
            <a:endParaRPr lang="en-US" sz="4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84729" y="1447800"/>
            <a:ext cx="4374542" cy="4768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5050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MS1444_Windows Azure Template 16x9_r08b">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2.xml><?xml version="1.0" encoding="utf-8"?>
<a:theme xmlns:a="http://schemas.openxmlformats.org/drawingml/2006/main" name="1_White with Consolas font for code slides">
  <a:themeElements>
    <a:clrScheme name="Custom 12">
      <a:dk1>
        <a:srgbClr val="292929"/>
      </a:dk1>
      <a:lt1>
        <a:srgbClr val="FFFFFF"/>
      </a:lt1>
      <a:dk2>
        <a:srgbClr val="5F5F5F"/>
      </a:dk2>
      <a:lt2>
        <a:srgbClr val="DDDDDD"/>
      </a:lt2>
      <a:accent1>
        <a:srgbClr val="FFBE00"/>
      </a:accent1>
      <a:accent2>
        <a:srgbClr val="00AEEF"/>
      </a:accent2>
      <a:accent3>
        <a:srgbClr val="910091"/>
      </a:accent3>
      <a:accent4>
        <a:srgbClr val="00A600"/>
      </a:accent4>
      <a:accent5>
        <a:srgbClr val="FF0000"/>
      </a:accent5>
      <a:accent6>
        <a:srgbClr val="0071BC"/>
      </a:accent6>
      <a:hlink>
        <a:srgbClr val="0000A6"/>
      </a:hlink>
      <a:folHlink>
        <a:srgbClr val="0071BC"/>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defRPr dirty="0" err="1" smtClean="0">
            <a:gradFill>
              <a:gsLst>
                <a:gs pos="417">
                  <a:srgbClr val="000000"/>
                </a:gs>
                <a:gs pos="100000">
                  <a:srgbClr val="000000"/>
                </a:gs>
              </a:gsLst>
              <a:lin ang="5400000" scaled="0"/>
            </a:gra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MS1444_Windows Azure Template 16x9_r08a</Template>
  <TotalTime>0</TotalTime>
  <Words>969</Words>
  <Application>Microsoft Office PowerPoint</Application>
  <PresentationFormat>On-screen Show (4:3)</PresentationFormat>
  <Paragraphs>307</Paragraphs>
  <Slides>32</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32</vt:i4>
      </vt:variant>
    </vt:vector>
  </HeadingPairs>
  <TitlesOfParts>
    <vt:vector size="39" baseType="lpstr">
      <vt:lpstr>Arial</vt:lpstr>
      <vt:lpstr>Segoe UI</vt:lpstr>
      <vt:lpstr>Wingdings</vt:lpstr>
      <vt:lpstr>Consolas</vt:lpstr>
      <vt:lpstr>Segoe UI Light</vt:lpstr>
      <vt:lpstr>MS1444_Windows Azure Template 16x9_r08b</vt:lpstr>
      <vt:lpstr>1_White with Consolas font for code slides</vt:lpstr>
      <vt:lpstr>Get Started with SQL Azure   Cloud Computing Soup to Nuts</vt:lpstr>
      <vt:lpstr>Agenda</vt:lpstr>
      <vt:lpstr>Windows Azure</vt:lpstr>
      <vt:lpstr>PowerPoint Presentation</vt:lpstr>
      <vt:lpstr>Start With the Basics</vt:lpstr>
      <vt:lpstr>Provision Your Server</vt:lpstr>
      <vt:lpstr>Creating a SQL Azure DB</vt:lpstr>
      <vt:lpstr>PowerPoint Presentation</vt:lpstr>
      <vt:lpstr>Build Your Database</vt:lpstr>
      <vt:lpstr>Build Your Database</vt:lpstr>
      <vt:lpstr>Deploy Your Database</vt:lpstr>
      <vt:lpstr>Deploy Your Database</vt:lpstr>
      <vt:lpstr>DAC deployment from Visual Studio</vt:lpstr>
      <vt:lpstr>PowerPoint Presentation</vt:lpstr>
      <vt:lpstr>There are two  ways to secure  a database:</vt:lpstr>
      <vt:lpstr>Benefits</vt:lpstr>
      <vt:lpstr>Benefits</vt:lpstr>
      <vt:lpstr>Connect Your Application</vt:lpstr>
      <vt:lpstr>PowerPoint Presentation</vt:lpstr>
      <vt:lpstr>Explore Advanced Capabilities</vt:lpstr>
      <vt:lpstr>Visualize Your Data</vt:lpstr>
      <vt:lpstr>Visualize Your Data</vt:lpstr>
      <vt:lpstr>SQL Azure Reporting Services</vt:lpstr>
      <vt:lpstr>Synchronize Your Data</vt:lpstr>
      <vt:lpstr>Synchronize Your Data</vt:lpstr>
      <vt:lpstr>SQL Azure DataSync</vt:lpstr>
      <vt:lpstr>Scale Out Your Data</vt:lpstr>
      <vt:lpstr>SQL Azure Federations</vt:lpstr>
      <vt:lpstr>PowerPoint Presentation</vt:lpstr>
      <vt:lpstr>PowerPoint Presentation</vt:lpstr>
      <vt:lpstr>SQL Azure Billing Rates (As of Feb 2011)</vt:lpstr>
      <vt:lpstr>SQL Azure Database Architecture (As of October 2011)</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2012-03-06T17:05:14Z</dcterms:created>
  <dcterms:modified xsi:type="dcterms:W3CDTF">2012-03-06T17:05:55Z</dcterms:modified>
  <cp:version/>
</cp:coreProperties>
</file>